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7" r:id="rId8"/>
    <p:sldId id="268" r:id="rId9"/>
    <p:sldId id="269" r:id="rId10"/>
    <p:sldId id="262" r:id="rId11"/>
    <p:sldId id="265" r:id="rId12"/>
    <p:sldId id="263" r:id="rId13"/>
    <p:sldId id="264" r:id="rId14"/>
    <p:sldId id="261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7DA9F-00BF-4A37-BF8B-2B745E80095D}" type="datetimeFigureOut">
              <a:rPr lang="cs-CZ" smtClean="0"/>
              <a:t>8.8.2012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529FD-38C8-49C4-95C0-F409BC5C2346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7DA9F-00BF-4A37-BF8B-2B745E80095D}" type="datetimeFigureOut">
              <a:rPr lang="cs-CZ" smtClean="0"/>
              <a:t>8.8.2012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529FD-38C8-49C4-95C0-F409BC5C234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7DA9F-00BF-4A37-BF8B-2B745E80095D}" type="datetimeFigureOut">
              <a:rPr lang="cs-CZ" smtClean="0"/>
              <a:t>8.8.2012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529FD-38C8-49C4-95C0-F409BC5C234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7DA9F-00BF-4A37-BF8B-2B745E80095D}" type="datetimeFigureOut">
              <a:rPr lang="cs-CZ" smtClean="0"/>
              <a:t>8.8.2012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529FD-38C8-49C4-95C0-F409BC5C234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7DA9F-00BF-4A37-BF8B-2B745E80095D}" type="datetimeFigureOut">
              <a:rPr lang="cs-CZ" smtClean="0"/>
              <a:t>8.8.2012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529FD-38C8-49C4-95C0-F409BC5C2346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7DA9F-00BF-4A37-BF8B-2B745E80095D}" type="datetimeFigureOut">
              <a:rPr lang="cs-CZ" smtClean="0"/>
              <a:t>8.8.2012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529FD-38C8-49C4-95C0-F409BC5C234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7DA9F-00BF-4A37-BF8B-2B745E80095D}" type="datetimeFigureOut">
              <a:rPr lang="cs-CZ" smtClean="0"/>
              <a:t>8.8.2012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529FD-38C8-49C4-95C0-F409BC5C234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7DA9F-00BF-4A37-BF8B-2B745E80095D}" type="datetimeFigureOut">
              <a:rPr lang="cs-CZ" smtClean="0"/>
              <a:t>8.8.2012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529FD-38C8-49C4-95C0-F409BC5C234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7DA9F-00BF-4A37-BF8B-2B745E80095D}" type="datetimeFigureOut">
              <a:rPr lang="cs-CZ" smtClean="0"/>
              <a:t>8.8.2012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529FD-38C8-49C4-95C0-F409BC5C234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7DA9F-00BF-4A37-BF8B-2B745E80095D}" type="datetimeFigureOut">
              <a:rPr lang="cs-CZ" smtClean="0"/>
              <a:t>8.8.2012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529FD-38C8-49C4-95C0-F409BC5C234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7DA9F-00BF-4A37-BF8B-2B745E80095D}" type="datetimeFigureOut">
              <a:rPr lang="cs-CZ" smtClean="0"/>
              <a:t>8.8.2012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58529FD-38C8-49C4-95C0-F409BC5C2346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D17DA9F-00BF-4A37-BF8B-2B745E80095D}" type="datetimeFigureOut">
              <a:rPr lang="cs-CZ" smtClean="0"/>
              <a:t>8.8.2012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58529FD-38C8-49C4-95C0-F409BC5C2346}" type="slidenum">
              <a:rPr lang="cs-CZ" smtClean="0"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39552" y="1052736"/>
            <a:ext cx="7851648" cy="1828800"/>
          </a:xfrm>
        </p:spPr>
        <p:txBody>
          <a:bodyPr/>
          <a:lstStyle/>
          <a:p>
            <a:pPr algn="ctr"/>
            <a:r>
              <a:rPr lang="cs-CZ" dirty="0" smtClean="0"/>
              <a:t>Karel Jaromír Erben</a:t>
            </a:r>
            <a:endParaRPr lang="cs-CZ" dirty="0"/>
          </a:p>
        </p:txBody>
      </p:sp>
      <p:pic>
        <p:nvPicPr>
          <p:cNvPr id="26626" name="Picture 2" descr="http://www.nm.cz/admin/fotogalerie/images/2225-v-stedry_vecer-tajemny-svatek12.jp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3068960"/>
            <a:ext cx="2620541" cy="35018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/>
          <a:lstStyle/>
          <a:p>
            <a:pPr algn="ctr"/>
            <a:r>
              <a:rPr lang="cs-CZ" u="sng" dirty="0" smtClean="0"/>
              <a:t>Písně národní v Čechách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932040" y="3356992"/>
            <a:ext cx="3250704" cy="773440"/>
          </a:xfrm>
        </p:spPr>
        <p:txBody>
          <a:bodyPr/>
          <a:lstStyle/>
          <a:p>
            <a:r>
              <a:rPr lang="cs-CZ" dirty="0" smtClean="0"/>
              <a:t>obsahuje </a:t>
            </a:r>
            <a:r>
              <a:rPr lang="cs-CZ" dirty="0" smtClean="0"/>
              <a:t>500 písní</a:t>
            </a:r>
            <a:endParaRPr lang="cs-CZ" dirty="0"/>
          </a:p>
        </p:txBody>
      </p:sp>
      <p:pic>
        <p:nvPicPr>
          <p:cNvPr id="34818" name="Picture 2" descr="http://www.antikvariaty.cz/tmp/books/_copyright_2_21318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1988840"/>
            <a:ext cx="2520280" cy="45883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u="sng" dirty="0" smtClean="0"/>
              <a:t>Prostonárodní české písně a říkadla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67744" y="6021288"/>
            <a:ext cx="4978896" cy="629424"/>
          </a:xfrm>
        </p:spPr>
        <p:txBody>
          <a:bodyPr>
            <a:normAutofit fontScale="92500"/>
          </a:bodyPr>
          <a:lstStyle/>
          <a:p>
            <a:r>
              <a:rPr lang="cs-CZ" dirty="0" smtClean="0"/>
              <a:t>pětidílná </a:t>
            </a:r>
            <a:r>
              <a:rPr lang="cs-CZ" dirty="0" smtClean="0"/>
              <a:t>sbírka folklóru z Čech. </a:t>
            </a:r>
            <a:endParaRPr lang="cs-CZ" dirty="0"/>
          </a:p>
        </p:txBody>
      </p:sp>
      <p:pic>
        <p:nvPicPr>
          <p:cNvPr id="31746" name="Picture 2" descr="http://www.i-bazar.cz/pictures/pics/k-j-erben-prostonarodni-ceske-pisne-a-rikadla-187764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57745" y="1916832"/>
            <a:ext cx="5749203" cy="39076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143000"/>
          </a:xfrm>
        </p:spPr>
        <p:txBody>
          <a:bodyPr/>
          <a:lstStyle/>
          <a:p>
            <a:pPr algn="ctr"/>
            <a:r>
              <a:rPr lang="cs-CZ" u="sng" dirty="0" smtClean="0"/>
              <a:t>České pohádky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numCol="3">
            <a:normAutofit fontScale="70000" lnSpcReduction="20000"/>
          </a:bodyPr>
          <a:lstStyle/>
          <a:p>
            <a:r>
              <a:rPr lang="cs-CZ" i="1" dirty="0" smtClean="0"/>
              <a:t>O Zlatovlásce</a:t>
            </a:r>
            <a:endParaRPr lang="cs-CZ" dirty="0" smtClean="0"/>
          </a:p>
          <a:p>
            <a:r>
              <a:rPr lang="cs-CZ" i="1" dirty="0" smtClean="0"/>
              <a:t>Tři zlaté vlasy </a:t>
            </a:r>
            <a:r>
              <a:rPr lang="cs-CZ" i="1" dirty="0" smtClean="0"/>
              <a:t>děda Vševěda</a:t>
            </a:r>
            <a:endParaRPr lang="cs-CZ" dirty="0" smtClean="0"/>
          </a:p>
          <a:p>
            <a:r>
              <a:rPr lang="cs-CZ" i="1" dirty="0" smtClean="0"/>
              <a:t>Dlouhý, Široký a Bystrozraký</a:t>
            </a:r>
            <a:endParaRPr lang="cs-CZ" dirty="0" smtClean="0"/>
          </a:p>
          <a:p>
            <a:r>
              <a:rPr lang="cs-CZ" i="1" dirty="0" smtClean="0"/>
              <a:t>Dvojčata</a:t>
            </a:r>
            <a:r>
              <a:rPr lang="cs-CZ" dirty="0" smtClean="0"/>
              <a:t> – </a:t>
            </a:r>
            <a:r>
              <a:rPr lang="cs-CZ" dirty="0" smtClean="0"/>
              <a:t>zfilmováno jako </a:t>
            </a:r>
            <a:r>
              <a:rPr lang="cs-CZ" i="1" dirty="0" smtClean="0"/>
              <a:t>Třetí princ</a:t>
            </a:r>
            <a:endParaRPr lang="cs-CZ" dirty="0" smtClean="0"/>
          </a:p>
          <a:p>
            <a:r>
              <a:rPr lang="cs-CZ" i="1" dirty="0" smtClean="0"/>
              <a:t>Boháč a chudák</a:t>
            </a:r>
            <a:endParaRPr lang="cs-CZ" dirty="0" smtClean="0"/>
          </a:p>
          <a:p>
            <a:r>
              <a:rPr lang="cs-CZ" i="1" dirty="0" smtClean="0"/>
              <a:t>Jabloňová panna</a:t>
            </a:r>
            <a:endParaRPr lang="cs-CZ" dirty="0" smtClean="0"/>
          </a:p>
          <a:p>
            <a:r>
              <a:rPr lang="cs-CZ" i="1" dirty="0" smtClean="0"/>
              <a:t>Hrnečku, vař!</a:t>
            </a:r>
            <a:endParaRPr lang="cs-CZ" dirty="0" smtClean="0"/>
          </a:p>
          <a:p>
            <a:r>
              <a:rPr lang="cs-CZ" i="1" dirty="0" smtClean="0"/>
              <a:t>Pták Ohnivák a liška Ryška</a:t>
            </a:r>
            <a:endParaRPr lang="cs-CZ" dirty="0" smtClean="0"/>
          </a:p>
          <a:p>
            <a:r>
              <a:rPr lang="cs-CZ" i="1" dirty="0" smtClean="0"/>
              <a:t>Otesánek</a:t>
            </a:r>
            <a:endParaRPr lang="cs-CZ" dirty="0" smtClean="0"/>
          </a:p>
          <a:p>
            <a:r>
              <a:rPr lang="cs-CZ" i="1" dirty="0" smtClean="0"/>
              <a:t>Sněhurka</a:t>
            </a:r>
            <a:endParaRPr lang="cs-CZ" dirty="0" smtClean="0"/>
          </a:p>
          <a:p>
            <a:r>
              <a:rPr lang="cs-CZ" i="1" dirty="0" smtClean="0"/>
              <a:t>Rozum a štěstí</a:t>
            </a:r>
            <a:r>
              <a:rPr lang="cs-CZ" dirty="0" smtClean="0"/>
              <a:t> – zfilmováno jako </a:t>
            </a:r>
            <a:r>
              <a:rPr lang="cs-CZ" i="1" dirty="0" smtClean="0"/>
              <a:t>Nesmrtelná teta</a:t>
            </a:r>
            <a:endParaRPr lang="cs-CZ" dirty="0" smtClean="0"/>
          </a:p>
          <a:p>
            <a:r>
              <a:rPr lang="cs-CZ" i="1" dirty="0" smtClean="0"/>
              <a:t>Obuchu, hýbej se!</a:t>
            </a:r>
            <a:r>
              <a:rPr lang="cs-CZ" dirty="0" smtClean="0"/>
              <a:t> – zfilmováno jako </a:t>
            </a:r>
            <a:r>
              <a:rPr lang="cs-CZ" i="1" dirty="0" smtClean="0"/>
              <a:t>Obušku, z pytle ven!</a:t>
            </a:r>
            <a:endParaRPr lang="cs-CZ" dirty="0" smtClean="0"/>
          </a:p>
          <a:p>
            <a:r>
              <a:rPr lang="cs-CZ" i="1" dirty="0" smtClean="0"/>
              <a:t>Dobře tak, že je smrt na světě</a:t>
            </a:r>
            <a:endParaRPr lang="cs-CZ" dirty="0" smtClean="0"/>
          </a:p>
          <a:p>
            <a:r>
              <a:rPr lang="cs-CZ" i="1" dirty="0" smtClean="0"/>
              <a:t>Hádanka</a:t>
            </a:r>
            <a:endParaRPr lang="cs-CZ" dirty="0" smtClean="0"/>
          </a:p>
          <a:p>
            <a:r>
              <a:rPr lang="cs-CZ" i="1" dirty="0" smtClean="0"/>
              <a:t>O třech přadlenách</a:t>
            </a:r>
            <a:endParaRPr lang="cs-CZ" dirty="0" smtClean="0"/>
          </a:p>
          <a:p>
            <a:r>
              <a:rPr lang="cs-CZ" i="1" dirty="0" smtClean="0"/>
              <a:t>Živá voda</a:t>
            </a:r>
            <a:endParaRPr lang="cs-CZ" dirty="0" smtClean="0"/>
          </a:p>
          <a:p>
            <a:r>
              <a:rPr lang="cs-CZ" i="1" dirty="0" smtClean="0"/>
              <a:t>Král Tchoř</a:t>
            </a:r>
            <a:endParaRPr lang="cs-CZ" dirty="0" smtClean="0"/>
          </a:p>
          <a:p>
            <a:r>
              <a:rPr lang="cs-CZ" i="1" dirty="0" smtClean="0"/>
              <a:t>Tak svět odplácí</a:t>
            </a:r>
            <a:endParaRPr lang="cs-CZ" dirty="0" smtClean="0"/>
          </a:p>
          <a:p>
            <a:r>
              <a:rPr lang="cs-CZ" i="1" dirty="0" smtClean="0"/>
              <a:t>Almužna</a:t>
            </a:r>
            <a:endParaRPr lang="cs-CZ" dirty="0" smtClean="0"/>
          </a:p>
          <a:p>
            <a:r>
              <a:rPr lang="cs-CZ" i="1" dirty="0" smtClean="0"/>
              <a:t>Vousy na loket a člověk na píď</a:t>
            </a:r>
            <a:endParaRPr lang="cs-CZ" dirty="0" smtClean="0"/>
          </a:p>
          <a:p>
            <a:r>
              <a:rPr lang="cs-CZ" i="1" dirty="0" smtClean="0"/>
              <a:t>Drak dvanáctihlavý</a:t>
            </a:r>
            <a:endParaRPr lang="cs-CZ" dirty="0" smtClean="0"/>
          </a:p>
          <a:p>
            <a:r>
              <a:rPr lang="cs-CZ" i="1" dirty="0" smtClean="0"/>
              <a:t>O žabce královně</a:t>
            </a:r>
            <a:endParaRPr lang="cs-CZ" dirty="0" smtClean="0"/>
          </a:p>
          <a:p>
            <a:r>
              <a:rPr lang="cs-CZ" i="1" dirty="0" smtClean="0"/>
              <a:t>Sedm </a:t>
            </a:r>
            <a:r>
              <a:rPr lang="cs-CZ" i="1" dirty="0" err="1" smtClean="0"/>
              <a:t>simeonův</a:t>
            </a:r>
            <a:endParaRPr lang="cs-CZ" dirty="0" smtClean="0"/>
          </a:p>
          <a:p>
            <a:r>
              <a:rPr lang="cs-CZ" i="1" dirty="0" smtClean="0"/>
              <a:t>Rybářův syn</a:t>
            </a:r>
            <a:endParaRPr lang="cs-CZ" dirty="0" smtClean="0"/>
          </a:p>
          <a:p>
            <a:r>
              <a:rPr lang="cs-CZ" i="1" dirty="0" smtClean="0"/>
              <a:t>Jirka s </a:t>
            </a:r>
            <a:r>
              <a:rPr lang="cs-CZ" i="1" dirty="0" err="1" smtClean="0"/>
              <a:t>kozú</a:t>
            </a:r>
            <a:endParaRPr lang="cs-CZ" dirty="0" smtClean="0"/>
          </a:p>
          <a:p>
            <a:r>
              <a:rPr lang="cs-CZ" i="1" dirty="0" smtClean="0"/>
              <a:t>O Ivanu </a:t>
            </a:r>
            <a:r>
              <a:rPr lang="cs-CZ" i="1" dirty="0" err="1" smtClean="0"/>
              <a:t>Hlupci</a:t>
            </a:r>
            <a:endParaRPr lang="cs-CZ" dirty="0" smtClean="0"/>
          </a:p>
          <a:p>
            <a:r>
              <a:rPr lang="cs-CZ" i="1" dirty="0" smtClean="0"/>
              <a:t>O hloupém peciválovi</a:t>
            </a:r>
            <a:endParaRPr lang="cs-CZ" dirty="0" smtClean="0"/>
          </a:p>
          <a:p>
            <a:r>
              <a:rPr lang="cs-CZ" i="1" dirty="0" smtClean="0"/>
              <a:t>Jezinky</a:t>
            </a:r>
            <a:endParaRPr lang="cs-CZ" dirty="0" smtClean="0"/>
          </a:p>
          <a:p>
            <a:r>
              <a:rPr lang="cs-CZ" i="1" dirty="0" smtClean="0"/>
              <a:t>O hloupém Kubovi</a:t>
            </a:r>
            <a:endParaRPr lang="cs-CZ" dirty="0" smtClean="0"/>
          </a:p>
          <a:p>
            <a:r>
              <a:rPr lang="cs-CZ" i="1" dirty="0" smtClean="0"/>
              <a:t>Škola bohatí</a:t>
            </a:r>
            <a:endParaRPr lang="cs-CZ" dirty="0" smtClean="0"/>
          </a:p>
          <a:p>
            <a:r>
              <a:rPr lang="cs-CZ" i="1" dirty="0" smtClean="0"/>
              <a:t>Svatý Štěpán</a:t>
            </a:r>
            <a:endParaRPr lang="cs-CZ" dirty="0" smtClean="0"/>
          </a:p>
          <a:p>
            <a:r>
              <a:rPr lang="cs-CZ" i="1" dirty="0" smtClean="0"/>
              <a:t>Pán bůh dědoušek</a:t>
            </a:r>
            <a:endParaRPr lang="cs-CZ" dirty="0" smtClean="0"/>
          </a:p>
          <a:p>
            <a:r>
              <a:rPr lang="cs-CZ" i="1" dirty="0" smtClean="0"/>
              <a:t>Švec a čert</a:t>
            </a:r>
            <a:endParaRPr lang="cs-CZ" dirty="0" smtClean="0"/>
          </a:p>
          <a:p>
            <a:r>
              <a:rPr lang="cs-CZ" i="1" dirty="0" smtClean="0"/>
              <a:t>Čert a cigán</a:t>
            </a:r>
            <a:endParaRPr lang="cs-CZ" dirty="0" smtClean="0"/>
          </a:p>
          <a:p>
            <a:r>
              <a:rPr lang="cs-CZ" i="1" dirty="0" smtClean="0"/>
              <a:t>Slepička a kohoutek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/>
          <a:lstStyle/>
          <a:p>
            <a:pPr algn="ctr"/>
            <a:r>
              <a:rPr lang="cs-CZ" u="sng" dirty="0" smtClean="0"/>
              <a:t>České pohádky</a:t>
            </a:r>
            <a:endParaRPr lang="cs-CZ" dirty="0"/>
          </a:p>
        </p:txBody>
      </p:sp>
      <p:pic>
        <p:nvPicPr>
          <p:cNvPr id="32770" name="Picture 2" descr="http://www.dantikvariat.cz/nahled/obr/obr_13419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2132856"/>
            <a:ext cx="2857500" cy="4171951"/>
          </a:xfrm>
          <a:prstGeom prst="rect">
            <a:avLst/>
          </a:prstGeom>
          <a:noFill/>
        </p:spPr>
      </p:pic>
      <p:pic>
        <p:nvPicPr>
          <p:cNvPr id="32772" name="Picture 4" descr="http://www.databazeknih.cz/images/92_/92/big_ceske-pohadky-9069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1988840"/>
            <a:ext cx="3888432" cy="44278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Zdroje: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http://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www.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nm.cz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/Hlavni-strana/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Vystavy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-HM/STEDRY-VECER-TAJEMNY-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SVATEK.html</a:t>
            </a:r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http://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cs.wikipedia.org/wiki/Karel_Jarom%C3%ADr_Erben</a:t>
            </a:r>
          </a:p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http://kultura.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idnes.cz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/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klementinum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-vystavuje-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erbenuv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-rukopis-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dlouheho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-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sirokeho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-a-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bystrozrakeho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-1uk-/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literatura.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aspx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?c=A111107_094916_literatura_ob</a:t>
            </a:r>
          </a:p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http://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www.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antikvariaty.cz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/index.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php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?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action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=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ShowPicture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&amp;id=213180</a:t>
            </a:r>
          </a:p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http://inzerat.i-bazar.cz/2052313-k-j-erben-prostonarodni-ceske-pisne-a-rikadla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/</a:t>
            </a:r>
          </a:p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http://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www.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dantikvariat.cz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/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erben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-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karel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-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jaromir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/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ceske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-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pohadky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-134193</a:t>
            </a:r>
          </a:p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http://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www.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databazeknih.cz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/knihy/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ceske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-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pohadky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-90691</a:t>
            </a:r>
          </a:p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http://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www.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antikvariatperla.cz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/index.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php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?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inst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=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zbozi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&amp;met=detail&amp;id=886</a:t>
            </a:r>
          </a:p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http://www.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antikvariat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-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benes.cz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/?kat=19&amp;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dir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=1&amp;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str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=179&amp;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st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=&amp;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pg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=detail&amp;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idb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=8643&amp;ord=1</a:t>
            </a:r>
          </a:p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http://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openlibrary.org/books/OL24361066M/Vybran%C3%A9_b%C3%A1je_a_pov%C4%9Bsti_n%C3%A1rodn%C3%AD_jin%C3%BDch_v%C4%9Btv%C3%AD_slovansk%C3%BDch</a:t>
            </a:r>
          </a:p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http://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www.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dantikvariat.cz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/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erben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-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karel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-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jaromir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/kytice-z-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povesti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-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narodnich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-137505</a:t>
            </a:r>
          </a:p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http://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www.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schacco.savana.cz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/vlastni_web/co_mam_rad/knihy.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php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?celkem=1215&amp;od=1201</a:t>
            </a:r>
          </a:p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http://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www.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eif.euweb.cz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/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gedichte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/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cz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_polednice.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html</a:t>
            </a:r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u="sng" dirty="0" smtClean="0"/>
              <a:t>Život: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* 7. listopadu 1811   † 21. listopadu 1870</a:t>
            </a:r>
          </a:p>
          <a:p>
            <a:r>
              <a:rPr lang="cs-CZ" dirty="0" smtClean="0"/>
              <a:t>český historik, právník, archivář, spisovatel, básník, překladatel a sběratel českých lidových písní a </a:t>
            </a:r>
            <a:r>
              <a:rPr lang="cs-CZ" dirty="0" smtClean="0"/>
              <a:t>pohádek </a:t>
            </a:r>
          </a:p>
          <a:p>
            <a:r>
              <a:rPr lang="cs-CZ" dirty="0" smtClean="0"/>
              <a:t>b</a:t>
            </a:r>
            <a:r>
              <a:rPr lang="cs-CZ" dirty="0" smtClean="0"/>
              <a:t>yl z dvojčat, ale bratr Jan umřel ještě, když byl malý</a:t>
            </a:r>
          </a:p>
          <a:p>
            <a:r>
              <a:rPr lang="cs-CZ" dirty="0" smtClean="0"/>
              <a:t>vystudoval práva (aby mohl studovat na gymnázium musel si přivydělávat hraním a klavír)</a:t>
            </a:r>
          </a:p>
          <a:p>
            <a:r>
              <a:rPr lang="cs-CZ" dirty="0" smtClean="0"/>
              <a:t>p</a:t>
            </a:r>
            <a:r>
              <a:rPr lang="cs-CZ" dirty="0" smtClean="0"/>
              <a:t>odílel se na formování spisovné češtiny</a:t>
            </a:r>
          </a:p>
          <a:p>
            <a:r>
              <a:rPr lang="cs-CZ" dirty="0" smtClean="0"/>
              <a:t>d</a:t>
            </a:r>
            <a:r>
              <a:rPr lang="cs-CZ" dirty="0" smtClean="0"/>
              <a:t>vakrát se oženil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u="sng" dirty="0" smtClean="0"/>
              <a:t>Portréty:</a:t>
            </a:r>
            <a:endParaRPr lang="cs-CZ" u="sng" dirty="0"/>
          </a:p>
        </p:txBody>
      </p:sp>
      <p:pic>
        <p:nvPicPr>
          <p:cNvPr id="30722" name="Picture 2" descr="http://i.idnes.cz/11/111/cl6/OB3f0127_erbe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2348880"/>
            <a:ext cx="5255902" cy="3662446"/>
          </a:xfrm>
          <a:prstGeom prst="rect">
            <a:avLst/>
          </a:prstGeom>
          <a:noFill/>
        </p:spPr>
      </p:pic>
      <p:pic>
        <p:nvPicPr>
          <p:cNvPr id="30724" name="Picture 4" descr="http://upload.wikimedia.org/wikipedia/commons/thumb/6/6a/Jan_Vil%C3%ADmek_-_Karel_Jarom%C3%ADr_Erben.jpg/250px-Jan_Vil%C3%ADmek_-_Karel_Jarom%C3%ADr_Erbe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2060848"/>
            <a:ext cx="3163946" cy="43662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u="sng" dirty="0" smtClean="0"/>
              <a:t>Díla: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2276872"/>
            <a:ext cx="8219256" cy="3653760"/>
          </a:xfrm>
        </p:spPr>
        <p:txBody>
          <a:bodyPr>
            <a:normAutofit/>
          </a:bodyPr>
          <a:lstStyle/>
          <a:p>
            <a:r>
              <a:rPr lang="cs-CZ" i="1" dirty="0" smtClean="0"/>
              <a:t>Sto prostonárodních pohádek a pověstí slovanských v nářečích původních</a:t>
            </a:r>
            <a:r>
              <a:rPr lang="cs-CZ" dirty="0" smtClean="0"/>
              <a:t> </a:t>
            </a:r>
          </a:p>
          <a:p>
            <a:r>
              <a:rPr lang="cs-CZ" i="1" dirty="0" smtClean="0"/>
              <a:t>Vybrané báje a pověsti národní jiných větví </a:t>
            </a:r>
            <a:r>
              <a:rPr lang="cs-CZ" i="1" dirty="0" smtClean="0"/>
              <a:t>slovanských</a:t>
            </a:r>
            <a:endParaRPr lang="cs-CZ" dirty="0" smtClean="0"/>
          </a:p>
          <a:p>
            <a:r>
              <a:rPr lang="cs-CZ" i="1" dirty="0" smtClean="0"/>
              <a:t>Kytice z pověstí </a:t>
            </a:r>
            <a:r>
              <a:rPr lang="cs-CZ" i="1" dirty="0" smtClean="0"/>
              <a:t>národních</a:t>
            </a:r>
            <a:endParaRPr lang="cs-CZ" dirty="0" smtClean="0"/>
          </a:p>
          <a:p>
            <a:r>
              <a:rPr lang="cs-CZ" i="1" dirty="0" smtClean="0"/>
              <a:t>Písně národní v </a:t>
            </a:r>
            <a:r>
              <a:rPr lang="cs-CZ" i="1" dirty="0" smtClean="0"/>
              <a:t>Čechách</a:t>
            </a:r>
            <a:endParaRPr lang="cs-CZ" dirty="0" smtClean="0"/>
          </a:p>
          <a:p>
            <a:r>
              <a:rPr lang="cs-CZ" i="1" dirty="0" smtClean="0"/>
              <a:t>Prostonárodní české písně a říkadla</a:t>
            </a:r>
            <a:r>
              <a:rPr lang="cs-CZ" dirty="0" smtClean="0"/>
              <a:t> (1864</a:t>
            </a:r>
            <a:r>
              <a:rPr lang="cs-CZ" dirty="0" smtClean="0"/>
              <a:t>)</a:t>
            </a:r>
            <a:endParaRPr lang="cs-CZ" dirty="0" smtClean="0"/>
          </a:p>
          <a:p>
            <a:r>
              <a:rPr lang="cs-CZ" i="1" dirty="0" smtClean="0"/>
              <a:t>České pohádky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4000" i="1" u="sng" dirty="0" smtClean="0"/>
              <a:t>Sto prostonárodních pohádek a pověstí slovanských v nářečích původních</a:t>
            </a:r>
            <a:endParaRPr lang="cs-CZ" sz="4000" u="sng" dirty="0"/>
          </a:p>
        </p:txBody>
      </p:sp>
      <p:pic>
        <p:nvPicPr>
          <p:cNvPr id="28674" name="Picture 2" descr="Soubor:Venceslav cerny erben baje a povesti slovansk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2420888"/>
            <a:ext cx="2731074" cy="4049292"/>
          </a:xfrm>
          <a:prstGeom prst="rect">
            <a:avLst/>
          </a:prstGeom>
          <a:noFill/>
        </p:spPr>
      </p:pic>
      <p:pic>
        <p:nvPicPr>
          <p:cNvPr id="28676" name="Picture 4" descr="http://www.antikvariatperla.cz/obrazky/K886/K886_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15816" y="2348880"/>
            <a:ext cx="6117616" cy="425653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u="sng" dirty="0" smtClean="0"/>
              <a:t>Vybrané báje a pověsti národní jiných větví slovanských </a:t>
            </a:r>
            <a:endParaRPr lang="cs-CZ" u="sng" dirty="0"/>
          </a:p>
        </p:txBody>
      </p:sp>
      <p:pic>
        <p:nvPicPr>
          <p:cNvPr id="37890" name="Picture 2" descr="http://www.antikvariat-benes.cz/foto/864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2348880"/>
            <a:ext cx="2693579" cy="3829734"/>
          </a:xfrm>
          <a:prstGeom prst="rect">
            <a:avLst/>
          </a:prstGeom>
          <a:noFill/>
        </p:spPr>
      </p:pic>
      <p:pic>
        <p:nvPicPr>
          <p:cNvPr id="37892" name="Picture 4" descr="http://covers.openlibrary.org/b/id/6589286-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2060848"/>
            <a:ext cx="2644635" cy="44371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i="1" u="sng" dirty="0" smtClean="0"/>
              <a:t>Kytice z pověstí </a:t>
            </a:r>
            <a:r>
              <a:rPr lang="cs-CZ" i="1" u="sng" dirty="0" smtClean="0"/>
              <a:t>národních</a:t>
            </a:r>
            <a:endParaRPr lang="cs-CZ" u="sng" dirty="0"/>
          </a:p>
        </p:txBody>
      </p:sp>
      <p:sp>
        <p:nvSpPr>
          <p:cNvPr id="4" name="Nadpis 1"/>
          <p:cNvSpPr>
            <a:spLocks noGrp="1"/>
          </p:cNvSpPr>
          <p:nvPr>
            <p:ph idx="1"/>
          </p:nvPr>
        </p:nvSpPr>
        <p:spPr>
          <a:xfrm>
            <a:off x="457200" y="1935480"/>
            <a:ext cx="8147248" cy="4517856"/>
          </a:xfrm>
        </p:spPr>
        <p:txBody>
          <a:bodyPr>
            <a:normAutofit fontScale="75000" lnSpcReduction="20000"/>
          </a:bodyPr>
          <a:lstStyle/>
          <a:p>
            <a:pPr algn="ctr">
              <a:buNone/>
            </a:pPr>
            <a:r>
              <a:rPr lang="cs-CZ" sz="2900" b="1" dirty="0" smtClean="0"/>
              <a:t>Jediná </a:t>
            </a:r>
            <a:r>
              <a:rPr lang="cs-CZ" sz="2900" b="1" dirty="0" smtClean="0"/>
              <a:t>sbírka </a:t>
            </a:r>
            <a:r>
              <a:rPr lang="cs-CZ" sz="2900" b="1" dirty="0" smtClean="0"/>
              <a:t>básní</a:t>
            </a:r>
          </a:p>
          <a:p>
            <a:pPr algn="ctr"/>
            <a:r>
              <a:rPr lang="cs-CZ" dirty="0" smtClean="0"/>
              <a:t>Kytice</a:t>
            </a:r>
          </a:p>
          <a:p>
            <a:pPr algn="ctr"/>
            <a:r>
              <a:rPr lang="cs-CZ" dirty="0" smtClean="0"/>
              <a:t>Poklad</a:t>
            </a:r>
          </a:p>
          <a:p>
            <a:pPr algn="ctr"/>
            <a:r>
              <a:rPr lang="cs-CZ" dirty="0" smtClean="0"/>
              <a:t>Svatební </a:t>
            </a:r>
            <a:r>
              <a:rPr lang="cs-CZ" dirty="0" smtClean="0"/>
              <a:t>košile</a:t>
            </a:r>
            <a:endParaRPr lang="cs-CZ" dirty="0" smtClean="0"/>
          </a:p>
          <a:p>
            <a:pPr algn="ctr"/>
            <a:r>
              <a:rPr lang="cs-CZ" dirty="0" smtClean="0"/>
              <a:t>Polednice</a:t>
            </a:r>
          </a:p>
          <a:p>
            <a:pPr algn="ctr"/>
            <a:r>
              <a:rPr lang="cs-CZ" dirty="0" smtClean="0"/>
              <a:t>Zlatý kolovrat</a:t>
            </a:r>
          </a:p>
          <a:p>
            <a:pPr algn="ctr"/>
            <a:r>
              <a:rPr lang="cs-CZ" dirty="0" smtClean="0"/>
              <a:t>Štědrý den</a:t>
            </a:r>
          </a:p>
          <a:p>
            <a:pPr algn="ctr"/>
            <a:r>
              <a:rPr lang="cs-CZ" dirty="0" smtClean="0"/>
              <a:t>Holoubek</a:t>
            </a:r>
          </a:p>
          <a:p>
            <a:pPr algn="ctr"/>
            <a:r>
              <a:rPr lang="cs-CZ" dirty="0" smtClean="0"/>
              <a:t>Záhořovo lože</a:t>
            </a:r>
          </a:p>
          <a:p>
            <a:pPr algn="ctr"/>
            <a:r>
              <a:rPr lang="cs-CZ" dirty="0" smtClean="0"/>
              <a:t>Vodník</a:t>
            </a:r>
          </a:p>
          <a:p>
            <a:pPr algn="ctr"/>
            <a:r>
              <a:rPr lang="cs-CZ" dirty="0" smtClean="0"/>
              <a:t>Vrba</a:t>
            </a:r>
          </a:p>
          <a:p>
            <a:pPr algn="ctr"/>
            <a:r>
              <a:rPr lang="cs-CZ" dirty="0" smtClean="0"/>
              <a:t>Lilie</a:t>
            </a:r>
          </a:p>
          <a:p>
            <a:pPr algn="ctr"/>
            <a:r>
              <a:rPr lang="cs-CZ" dirty="0" smtClean="0"/>
              <a:t>Dceřina kletba</a:t>
            </a:r>
          </a:p>
          <a:p>
            <a:pPr algn="ctr"/>
            <a:r>
              <a:rPr lang="cs-CZ" dirty="0" smtClean="0"/>
              <a:t>Věštkyně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/>
          <a:lstStyle/>
          <a:p>
            <a:pPr algn="ctr"/>
            <a:r>
              <a:rPr lang="cs-CZ" u="sng" dirty="0" smtClean="0"/>
              <a:t>Kytice z pověsti národních</a:t>
            </a:r>
            <a:endParaRPr lang="cs-CZ" u="sng" dirty="0"/>
          </a:p>
        </p:txBody>
      </p:sp>
      <p:pic>
        <p:nvPicPr>
          <p:cNvPr id="35842" name="Picture 2" descr="http://www.dantikvariat.cz/nahled/obr/obr_13750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2204864"/>
            <a:ext cx="2857500" cy="4048125"/>
          </a:xfrm>
          <a:prstGeom prst="rect">
            <a:avLst/>
          </a:prstGeom>
          <a:noFill/>
        </p:spPr>
      </p:pic>
      <p:pic>
        <p:nvPicPr>
          <p:cNvPr id="35846" name="Picture 6" descr="http://www.schacco.savana.cz/vlastni_web/bcovers/karel_jaromir_erben_kytic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2060848"/>
            <a:ext cx="3181350" cy="4286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/>
          <a:lstStyle/>
          <a:p>
            <a:pPr algn="ctr"/>
            <a:r>
              <a:rPr lang="cs-CZ" u="sng" dirty="0" smtClean="0"/>
              <a:t>Kytice - Polednice</a:t>
            </a:r>
            <a:endParaRPr lang="cs-CZ" u="sng" dirty="0"/>
          </a:p>
        </p:txBody>
      </p:sp>
      <p:pic>
        <p:nvPicPr>
          <p:cNvPr id="38914" name="Picture 2" descr="http://www.eif.euweb.cz/gedichte/pics_layout/gedichte_text_pic/cz%20-%20polednice_var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1772816"/>
            <a:ext cx="3862731" cy="48155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144</TotalTime>
  <Words>350</Words>
  <Application>Microsoft Office PowerPoint</Application>
  <PresentationFormat>Předvádění na obrazovce (4:3)</PresentationFormat>
  <Paragraphs>90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Tok</vt:lpstr>
      <vt:lpstr>Karel Jaromír Erben</vt:lpstr>
      <vt:lpstr>Život:</vt:lpstr>
      <vt:lpstr>Portréty:</vt:lpstr>
      <vt:lpstr>Díla:</vt:lpstr>
      <vt:lpstr>Sto prostonárodních pohádek a pověstí slovanských v nářečích původních</vt:lpstr>
      <vt:lpstr>Vybrané báje a pověsti národní jiných větví slovanských </vt:lpstr>
      <vt:lpstr>Kytice z pověstí národních</vt:lpstr>
      <vt:lpstr>Kytice z pověsti národních</vt:lpstr>
      <vt:lpstr>Kytice - Polednice</vt:lpstr>
      <vt:lpstr>Písně národní v Čechách</vt:lpstr>
      <vt:lpstr>Prostonárodní české písně a říkadla</vt:lpstr>
      <vt:lpstr>České pohádky</vt:lpstr>
      <vt:lpstr>České pohádky</vt:lpstr>
      <vt:lpstr>Zdroje:</vt:lpstr>
    </vt:vector>
  </TitlesOfParts>
  <Company>... a je to ...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Karel Jaromír Erben</dc:title>
  <dc:creator>noname</dc:creator>
  <cp:lastModifiedBy>noname</cp:lastModifiedBy>
  <cp:revision>21</cp:revision>
  <dcterms:created xsi:type="dcterms:W3CDTF">2012-08-08T15:48:45Z</dcterms:created>
  <dcterms:modified xsi:type="dcterms:W3CDTF">2012-08-08T18:12:51Z</dcterms:modified>
</cp:coreProperties>
</file>