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6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75589A2-B7A9-4361-98FB-8E8F052B25C4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1BE125-FA3D-46B0-93EB-634895F2E4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466CA-8BA5-4B46-B93B-D363287F5EC4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BFCD2-73E4-41B3-BF53-EA78AADBDA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1973A-D741-4C90-8C2E-55FCF0621F72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DE5C8-3276-4FA9-BA8F-DAD50FC7C3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86A0E-F901-4E02-8EC8-6ED1EAF9445F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31AC-ED06-4288-AEEA-4D77A390DD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BEABE-7A92-42C6-B171-A1D9887E1005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EF7FC-4905-46D9-8313-61266709FA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C894-1BB5-4403-8C86-7042A00C01D0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CBB5A-8A67-4D1A-86EE-A9C0CB1D2F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C94CD-F519-494F-9C86-9523E62325FB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B3998-8AF7-47E6-B3EA-36EA66C452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28181-6A23-4CAD-BA11-1DFD93F71D37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7AED5-0A98-4993-A2F2-A1C4463256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6D12C-478D-45ED-AE1F-C8AE88A89985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6FBB2-FCC4-4BA0-9512-9D66418B0F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DF187-28F3-4C64-96BA-0852ECB1013E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B629D-0941-4F16-8111-55DF19CEDD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5079C-467A-4B6F-950F-C92C12228AEB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EAA2C-3817-45BB-B12B-FBF7A0737C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2AA7E-0351-445E-BFFF-00B2F0BFC2C7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8D36C-EACD-4354-8F80-BF61365583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C300A8-6980-4F0F-A596-F324F00DF1B4}" type="datetimeFigureOut">
              <a:rPr lang="cs-CZ"/>
              <a:pPr>
                <a:defRPr/>
              </a:pPr>
              <a:t>12.9.2011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206DF0-2720-4A8A-ADAB-F2EB3EF253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commons.wikimedia.org/wiki/File:Egypt.Papyrus.01.jpg" TargetMode="External"/><Relationship Id="rId3" Type="http://schemas.openxmlformats.org/officeDocument/2006/relationships/hyperlink" Target="http://commons.wikimedia.org/wiki/File:Egyptian-bddw-k%C8%9D2.PNG" TargetMode="External"/><Relationship Id="rId7" Type="http://schemas.openxmlformats.org/officeDocument/2006/relationships/hyperlink" Target="http://commons.wikimedia.org/wiki/File:Tutanchamon.gif" TargetMode="External"/><Relationship Id="rId12" Type="http://schemas.openxmlformats.org/officeDocument/2006/relationships/hyperlink" Target="http://commons.wikimedia.org/wiki/File:Bronze_weapon_Sa_Huynh_Culture.JPG" TargetMode="External"/><Relationship Id="rId2" Type="http://schemas.openxmlformats.org/officeDocument/2006/relationships/hyperlink" Target="http://commons.wikimedia.org/wiki/File:Egyptian-p%E1%B8%AB%C8%9D5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Cartouche_(PSF).jpg" TargetMode="External"/><Relationship Id="rId11" Type="http://schemas.openxmlformats.org/officeDocument/2006/relationships/hyperlink" Target="http://commons.wikimedia.org/wiki/File:Isis_and_Horus_(1885)_-_TIMEA.jpg" TargetMode="External"/><Relationship Id="rId5" Type="http://schemas.openxmlformats.org/officeDocument/2006/relationships/hyperlink" Target="http://commons.wikimedia.org/wiki/File:Egyptian_funerary_stela.jpg" TargetMode="External"/><Relationship Id="rId10" Type="http://schemas.openxmlformats.org/officeDocument/2006/relationships/hyperlink" Target="http://commons.wikimedia.org/wiki/File:Medinet_Habu_Ramses_III19.JPG" TargetMode="External"/><Relationship Id="rId4" Type="http://schemas.openxmlformats.org/officeDocument/2006/relationships/hyperlink" Target="http://commons.wikimedia.org/wiki/File:Egypt-Hieroglyphs.jpg" TargetMode="External"/><Relationship Id="rId9" Type="http://schemas.openxmlformats.org/officeDocument/2006/relationships/hyperlink" Target="http://commons.wikimedia.org/wiki/File:TurinPapyrus2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25862"/>
          </a:xfrm>
        </p:spPr>
        <p:txBody>
          <a:bodyPr/>
          <a:lstStyle/>
          <a:p>
            <a:pPr eaLnBrk="1" hangingPunct="1"/>
            <a:r>
              <a:rPr lang="cs-CZ" sz="7200" b="1" dirty="0" smtClean="0"/>
              <a:t>EGYPTSKÁ KULTURA A VZDĚLANOST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1428750" y="6072188"/>
            <a:ext cx="7000875" cy="649287"/>
          </a:xfrm>
        </p:spPr>
        <p:txBody>
          <a:bodyPr/>
          <a:lstStyle/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</a:t>
            </a:r>
          </a:p>
          <a:p>
            <a:pPr>
              <a:defRPr/>
            </a:pPr>
            <a:r>
              <a:rPr lang="cs-CZ" i="1" dirty="0" smtClean="0">
                <a:solidFill>
                  <a:schemeClr val="bg1">
                    <a:lumMod val="50000"/>
                  </a:schemeClr>
                </a:solidFill>
              </a:rPr>
              <a:t>Provozováno Výzkumným ústavem pedagogickým v Praze.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i="1" smtClean="0"/>
              <a:t>Zdroje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cs-CZ" sz="1100" dirty="0" smtClean="0"/>
              <a:t>Všechny uveřejněné odkazy jsou dostupné pod licencí </a:t>
            </a:r>
            <a:r>
              <a:rPr lang="cs-CZ" sz="1100" dirty="0" err="1" smtClean="0"/>
              <a:t>Creative</a:t>
            </a:r>
            <a:r>
              <a:rPr lang="cs-CZ" sz="1100" dirty="0" smtClean="0"/>
              <a:t> </a:t>
            </a:r>
            <a:r>
              <a:rPr lang="cs-CZ" sz="1100" dirty="0" err="1" smtClean="0"/>
              <a:t>Commons</a:t>
            </a:r>
            <a:r>
              <a:rPr lang="cs-CZ" sz="1100" dirty="0" smtClean="0"/>
              <a:t> na WWW:</a:t>
            </a:r>
          </a:p>
          <a:p>
            <a:pPr algn="just" eaLnBrk="1" hangingPunct="1">
              <a:buFont typeface="Arial" charset="0"/>
              <a:buNone/>
            </a:pP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2"/>
              </a:rPr>
              <a:t>http://commons.wikimedia.org/wiki/File:Egyptian-p%E1%B8%AB%C8%9D5.PNG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3"/>
              </a:rPr>
              <a:t>http://commons.wikimedia.org/wiki/File:Egyptian-bddw-k%C8%9D2.PNG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4"/>
              </a:rPr>
              <a:t>http://commons.wikimedia.org/wiki/File:Egypt-Hieroglyphs.jpg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5"/>
              </a:rPr>
              <a:t>http://commons.wikimedia.org/wiki/File:Egyptian_funerary_stela.jpg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6"/>
              </a:rPr>
              <a:t>http://commons.wikimedia.org/wiki/File:Cartouche_(PSF).jpg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7"/>
              </a:rPr>
              <a:t>http://commons.wikimedia.org/wiki/File:Tutanchamon.gif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8"/>
              </a:rPr>
              <a:t>http://commons.wikimedia.org/wiki/File:Egypt.Papyrus.01.jpg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9"/>
              </a:rPr>
              <a:t>http://commons.wikimedia.org/wiki/File:TurinPapyrus2.jpg</a:t>
            </a:r>
            <a:endParaRPr lang="cs-CZ" sz="1100" dirty="0" smtClean="0"/>
          </a:p>
          <a:p>
            <a:pPr algn="just" eaLnBrk="1" hangingPunct="1"/>
            <a:r>
              <a:rPr lang="cs-CZ" sz="1100" dirty="0" smtClean="0">
                <a:hlinkClick r:id="rId10"/>
              </a:rPr>
              <a:t>http://commons.wikimedia.org/wiki/File:Medinet_Habu_Ramses_III19.JPG</a:t>
            </a:r>
            <a:r>
              <a:rPr lang="cs-CZ" sz="1100" dirty="0" smtClean="0"/>
              <a:t> </a:t>
            </a:r>
          </a:p>
          <a:p>
            <a:pPr algn="just" eaLnBrk="1" hangingPunct="1"/>
            <a:r>
              <a:rPr lang="cs-CZ" sz="1100" dirty="0" smtClean="0">
                <a:hlinkClick r:id="rId11"/>
              </a:rPr>
              <a:t>http://commons.wikimedia.org/wiki/File:Isis_and_Horus_(1885)_-_TIMEA.jpg</a:t>
            </a:r>
            <a:r>
              <a:rPr lang="cs-CZ" sz="1100" dirty="0" smtClean="0"/>
              <a:t> </a:t>
            </a:r>
          </a:p>
          <a:p>
            <a:pPr algn="just" eaLnBrk="1" hangingPunct="1"/>
            <a:endParaRPr lang="cs-CZ" sz="1100" dirty="0" smtClean="0"/>
          </a:p>
          <a:p>
            <a:pPr algn="just" eaLnBrk="1" hangingPunct="1"/>
            <a:endParaRPr lang="cs-CZ" sz="1100" dirty="0" smtClean="0"/>
          </a:p>
          <a:p>
            <a:pPr eaLnBrk="1" hangingPunct="1">
              <a:buFont typeface="Arial" charset="0"/>
              <a:buNone/>
            </a:pPr>
            <a:endParaRPr lang="cs-CZ" dirty="0" smtClean="0">
              <a:hlinkClick r:id="rId12"/>
            </a:endParaRP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Písmo 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Vzniklo ve 4. tis. př. n. l.</a:t>
            </a:r>
          </a:p>
          <a:p>
            <a:pPr algn="just"/>
            <a:r>
              <a:rPr lang="cs-CZ" dirty="0" smtClean="0"/>
              <a:t>Bylo obrázkové (1 znak = 1 slovo)</a:t>
            </a:r>
          </a:p>
          <a:p>
            <a:pPr algn="just"/>
            <a:r>
              <a:rPr lang="cs-CZ" dirty="0" smtClean="0"/>
              <a:t>Název </a:t>
            </a:r>
            <a:r>
              <a:rPr lang="cs-CZ" b="1" dirty="0" smtClean="0"/>
              <a:t>hieroglyf</a:t>
            </a:r>
          </a:p>
          <a:p>
            <a:pPr algn="just"/>
            <a:r>
              <a:rPr lang="cs-CZ" dirty="0" smtClean="0"/>
              <a:t>Psali na papyrus (rostlina)</a:t>
            </a:r>
          </a:p>
          <a:p>
            <a:pPr algn="just"/>
            <a:r>
              <a:rPr lang="cs-CZ" dirty="0" smtClean="0"/>
              <a:t>Nápisy tesali do kamene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Egyptské hieroglyfy</a:t>
            </a:r>
            <a:endParaRPr lang="cs-CZ" dirty="0"/>
          </a:p>
        </p:txBody>
      </p:sp>
      <p:pic>
        <p:nvPicPr>
          <p:cNvPr id="5" name="Zástupný symbol pro obsah 4" descr="EG96A2~1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3" y="2143116"/>
            <a:ext cx="3500462" cy="1643074"/>
          </a:xfrm>
        </p:spPr>
      </p:pic>
      <p:pic>
        <p:nvPicPr>
          <p:cNvPr id="6" name="Zástupný symbol pro obsah 5" descr="EGB10F~1.PN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4572008"/>
            <a:ext cx="3571900" cy="11430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Tesané hieroglyfy</a:t>
            </a:r>
            <a:endParaRPr lang="cs-CZ" dirty="0"/>
          </a:p>
        </p:txBody>
      </p:sp>
      <p:pic>
        <p:nvPicPr>
          <p:cNvPr id="5" name="Zástupný symbol pro obsah 4" descr="Egypt-Hieroglyph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87698" y="1600200"/>
            <a:ext cx="3177603" cy="4525963"/>
          </a:xfrm>
        </p:spPr>
      </p:pic>
      <p:pic>
        <p:nvPicPr>
          <p:cNvPr id="6" name="Zástupný symbol pro obsah 5" descr="Egyptian_funerary_stel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14950" y="1710531"/>
            <a:ext cx="2705100" cy="4305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 descr="300px-Cartouche_(PSF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00101" y="1571612"/>
            <a:ext cx="2786081" cy="4643470"/>
          </a:xfrm>
        </p:spPr>
      </p:pic>
      <p:pic>
        <p:nvPicPr>
          <p:cNvPr id="6" name="Zástupný symbol pro obsah 5" descr="Tutanchamon.gif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00628" y="1785926"/>
            <a:ext cx="2643206" cy="4143404"/>
          </a:xfrm>
        </p:spPr>
      </p:pic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Psané hieroglyfy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Papyrus </a:t>
            </a:r>
            <a:endParaRPr lang="cs-CZ" dirty="0"/>
          </a:p>
        </p:txBody>
      </p:sp>
      <p:pic>
        <p:nvPicPr>
          <p:cNvPr id="5" name="Zástupný symbol pro obsah 4" descr="Egypt_Papyrus_0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pic>
        <p:nvPicPr>
          <p:cNvPr id="6" name="Zástupný symbol pro obsah 5" descr="800px-TurinPapyrus2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901490"/>
            <a:ext cx="4038600" cy="19233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Věda 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Geometrie</a:t>
            </a:r>
          </a:p>
          <a:p>
            <a:pPr algn="just"/>
            <a:r>
              <a:rPr lang="cs-CZ" dirty="0" smtClean="0"/>
              <a:t>Matematika</a:t>
            </a:r>
          </a:p>
          <a:p>
            <a:pPr algn="just"/>
            <a:r>
              <a:rPr lang="cs-CZ" dirty="0" smtClean="0"/>
              <a:t>Astronomie – 12 měsíců, 365 </a:t>
            </a:r>
            <a:r>
              <a:rPr lang="cs-CZ" dirty="0" smtClean="0"/>
              <a:t>dní</a:t>
            </a:r>
            <a:endParaRPr lang="cs-CZ" dirty="0" smtClean="0"/>
          </a:p>
          <a:p>
            <a:pPr algn="just"/>
            <a:r>
              <a:rPr lang="cs-CZ" dirty="0" smtClean="0"/>
              <a:t>Lékařství – chirurgie, oční a zubní lékařství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dirty="0" smtClean="0"/>
              <a:t>Náboženství </a:t>
            </a:r>
            <a:endParaRPr lang="cs-CZ" b="1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Uctívali mnoho bohů </a:t>
            </a:r>
          </a:p>
          <a:p>
            <a:pPr algn="just"/>
            <a:r>
              <a:rPr lang="cs-CZ" dirty="0" smtClean="0"/>
              <a:t>Bůh mrtvých a vegetace – </a:t>
            </a:r>
            <a:r>
              <a:rPr lang="cs-CZ" dirty="0" err="1" smtClean="0"/>
              <a:t>Usírev</a:t>
            </a:r>
            <a:endParaRPr lang="cs-CZ" dirty="0" smtClean="0"/>
          </a:p>
          <a:p>
            <a:pPr algn="just"/>
            <a:r>
              <a:rPr lang="cs-CZ" dirty="0" smtClean="0"/>
              <a:t>Jeho žena – </a:t>
            </a:r>
            <a:r>
              <a:rPr lang="cs-CZ" dirty="0" err="1" smtClean="0"/>
              <a:t>Éset</a:t>
            </a:r>
            <a:r>
              <a:rPr lang="cs-CZ" dirty="0" smtClean="0"/>
              <a:t> </a:t>
            </a:r>
            <a:r>
              <a:rPr lang="cs-CZ" smtClean="0"/>
              <a:t>(Isis)</a:t>
            </a:r>
            <a:endParaRPr lang="cs-CZ" dirty="0" smtClean="0"/>
          </a:p>
          <a:p>
            <a:pPr algn="just"/>
            <a:r>
              <a:rPr lang="cs-CZ" dirty="0" smtClean="0"/>
              <a:t>Jejich syn – Hór (zobrazován jako sokol) - faraon byl pokládán za jeho ztělesnění na zemi</a:t>
            </a:r>
          </a:p>
          <a:p>
            <a:pPr algn="just"/>
            <a:r>
              <a:rPr lang="cs-CZ" dirty="0" smtClean="0"/>
              <a:t>Posvátná byla i zvířata a ptáci – ibisové, krokodýlové, sokoli, kočky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Pták ibis, bohyně Isis a bůh Hór</a:t>
            </a:r>
            <a:endParaRPr lang="cs-CZ" dirty="0"/>
          </a:p>
        </p:txBody>
      </p:sp>
      <p:pic>
        <p:nvPicPr>
          <p:cNvPr id="5" name="Zástupný symbol pro obsah 4" descr="450px-Medinet_Habu_Ramses_III19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79264" y="1600200"/>
            <a:ext cx="3394472" cy="4525963"/>
          </a:xfrm>
        </p:spPr>
      </p:pic>
      <p:pic>
        <p:nvPicPr>
          <p:cNvPr id="6" name="Zástupný symbol pro obsah 5" descr="285px-Isis_and_Horus_(1885)_-_TIMEA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14942" y="1428736"/>
            <a:ext cx="2286016" cy="5214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211</Words>
  <PresentationFormat>Předvádění na obrazovce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EGYPTSKÁ KULTURA A VZDĚLANOST</vt:lpstr>
      <vt:lpstr>Písmo </vt:lpstr>
      <vt:lpstr>Egyptské hieroglyfy</vt:lpstr>
      <vt:lpstr>Tesané hieroglyfy</vt:lpstr>
      <vt:lpstr>Psané hieroglyfy </vt:lpstr>
      <vt:lpstr>Papyrus </vt:lpstr>
      <vt:lpstr>Věda </vt:lpstr>
      <vt:lpstr>Náboženství </vt:lpstr>
      <vt:lpstr>Pták ibis, bohyně Isis a bůh Hór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VÝVOJ ZEMĚ</dc:title>
  <cp:lastModifiedBy>uzivatel</cp:lastModifiedBy>
  <cp:revision>58</cp:revision>
  <dcterms:modified xsi:type="dcterms:W3CDTF">2011-09-12T10:23:31Z</dcterms:modified>
</cp:coreProperties>
</file>