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2" r:id="rId3"/>
    <p:sldId id="263" r:id="rId4"/>
    <p:sldId id="271" r:id="rId5"/>
    <p:sldId id="272" r:id="rId6"/>
    <p:sldId id="273" r:id="rId7"/>
    <p:sldId id="265" r:id="rId8"/>
    <p:sldId id="267" r:id="rId9"/>
    <p:sldId id="268" r:id="rId10"/>
    <p:sldId id="269" r:id="rId11"/>
    <p:sldId id="270" r:id="rId12"/>
    <p:sldId id="261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52AF5BF-A9E0-4C9D-81EA-AC0352892E44}" type="datetimeFigureOut">
              <a:rPr lang="cs-CZ"/>
              <a:pPr>
                <a:defRPr/>
              </a:pPr>
              <a:t>12.11.2012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C62AD19-725D-4FA0-BA03-5D96F7C403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3C1DE-0441-4125-BE67-893FF7A88742}" type="datetimeFigureOut">
              <a:rPr lang="cs-CZ"/>
              <a:pPr>
                <a:defRPr/>
              </a:pPr>
              <a:t>12.11.2012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001B0-7525-40F2-BCE1-9F860D1DA1C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1E220-33D7-4705-BDE6-925972173D82}" type="datetimeFigureOut">
              <a:rPr lang="cs-CZ"/>
              <a:pPr>
                <a:defRPr/>
              </a:pPr>
              <a:t>12.11.2012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71498-F629-470D-BCCD-36ACD92BC0A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EC60F-600F-4692-B8FF-2FFA1648A053}" type="datetimeFigureOut">
              <a:rPr lang="cs-CZ"/>
              <a:pPr>
                <a:defRPr/>
              </a:pPr>
              <a:t>12.11.2012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8553F-570B-4784-A381-251FDF3A7E3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AF7D4-35C3-4DF3-81E7-5F00C9C64069}" type="datetimeFigureOut">
              <a:rPr lang="cs-CZ"/>
              <a:pPr>
                <a:defRPr/>
              </a:pPr>
              <a:t>12.11.2012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2C8E0-5A98-4C32-B7EE-13C65F00A4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4CFDF-BB33-4B53-909B-2393D5934CAC}" type="datetimeFigureOut">
              <a:rPr lang="cs-CZ"/>
              <a:pPr>
                <a:defRPr/>
              </a:pPr>
              <a:t>12.11.2012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1E32C-B0D2-4C63-8C1B-6576E6E59E9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C7710-601D-4D50-84E8-C7B84D2F334F}" type="datetimeFigureOut">
              <a:rPr lang="cs-CZ"/>
              <a:pPr>
                <a:defRPr/>
              </a:pPr>
              <a:t>12.11.2012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3F3B8-C296-4FE5-8462-1181363EF2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25AB9-B693-45BF-9EAC-A412BA0660E0}" type="datetimeFigureOut">
              <a:rPr lang="cs-CZ"/>
              <a:pPr>
                <a:defRPr/>
              </a:pPr>
              <a:t>12.11.2012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EA2C9-C5F4-4E06-B8FE-3BCC087907C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92F9A-2DB0-434E-BF12-CB4CD11F9490}" type="datetimeFigureOut">
              <a:rPr lang="cs-CZ"/>
              <a:pPr>
                <a:defRPr/>
              </a:pPr>
              <a:t>12.11.2012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67CDB-1495-4DAD-9011-AAF4CB48A4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347E2-7020-4381-A758-F859C60B2287}" type="datetimeFigureOut">
              <a:rPr lang="cs-CZ"/>
              <a:pPr>
                <a:defRPr/>
              </a:pPr>
              <a:t>12.11.2012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BD5C9-C5DD-43CA-B00C-A531527DA6C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1637E-A714-4DE3-BA58-4F665FE7DCEA}" type="datetimeFigureOut">
              <a:rPr lang="cs-CZ"/>
              <a:pPr>
                <a:defRPr/>
              </a:pPr>
              <a:t>12.11.2012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38A05-F0E6-48D8-9D4B-C8C98E09CCA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08492-A6F3-43EF-9AC6-EEA24AE2EBC8}" type="datetimeFigureOut">
              <a:rPr lang="cs-CZ"/>
              <a:pPr>
                <a:defRPr/>
              </a:pPr>
              <a:t>12.11.2012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40C68-55D4-462C-B3F7-87134C379A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D3EB13E-9F86-4EBB-993B-1B1425955F93}" type="datetimeFigureOut">
              <a:rPr lang="cs-CZ"/>
              <a:pPr>
                <a:defRPr/>
              </a:pPr>
              <a:t>12.11.2012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6630759-A4C1-4DE8-82A9-4BC817E096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commons.wikimedia.org/wiki/File:Bronze_weapon_Sa_Huynh_Culture.JPG" TargetMode="External"/><Relationship Id="rId3" Type="http://schemas.openxmlformats.org/officeDocument/2006/relationships/hyperlink" Target="http://commons.wikimedia.org/wiki/File:Great_Sphinx_of_Giza_2.jpg" TargetMode="External"/><Relationship Id="rId7" Type="http://schemas.openxmlformats.org/officeDocument/2006/relationships/hyperlink" Target="http://commons.wikimedia.org/wiki/File:Cheops_pyramid_02.jpg" TargetMode="External"/><Relationship Id="rId2" Type="http://schemas.openxmlformats.org/officeDocument/2006/relationships/hyperlink" Target="http://commons.wikimedia.org/wiki/File:Giza-pyramids-panorama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Saqqara-djoser.2010.jpg" TargetMode="External"/><Relationship Id="rId5" Type="http://schemas.openxmlformats.org/officeDocument/2006/relationships/hyperlink" Target="http://commons.wikimedia.org/wiki/File:Djoser_IMG_0983.JPG" TargetMode="External"/><Relationship Id="rId4" Type="http://schemas.openxmlformats.org/officeDocument/2006/relationships/hyperlink" Target="http://commons.wikimedia.org/wiki/File:Ancient_Egypt-Antico_Egitto-Giza_Sfinge-bis-e-DSC00621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25862"/>
          </a:xfrm>
        </p:spPr>
        <p:txBody>
          <a:bodyPr/>
          <a:lstStyle/>
          <a:p>
            <a:pPr eaLnBrk="1" hangingPunct="1"/>
            <a:r>
              <a:rPr lang="cs-CZ" sz="7200" b="1" dirty="0" smtClean="0"/>
              <a:t>EGYPTSKÉ</a:t>
            </a:r>
            <a:br>
              <a:rPr lang="cs-CZ" sz="7200" b="1" dirty="0" smtClean="0"/>
            </a:br>
            <a:r>
              <a:rPr lang="cs-CZ" sz="7200" b="1" dirty="0" smtClean="0"/>
              <a:t>PYRAMIDY</a:t>
            </a:r>
            <a:endParaRPr lang="cs-CZ" sz="7200" b="1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428750" y="6072188"/>
            <a:ext cx="7000875" cy="649287"/>
          </a:xfrm>
        </p:spPr>
        <p:txBody>
          <a:bodyPr/>
          <a:lstStyle/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Jančová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. </a:t>
            </a:r>
          </a:p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Dostupné z Metodického portálu www.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rvp.cz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, ISSN: 1802-4785, financovaného z ESF a státního rozpočtu ČR. </a:t>
            </a:r>
          </a:p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Provozováno Výzkumným ústavem pedagogickým v Praze.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Cheopsova pyramida</a:t>
            </a:r>
            <a:endParaRPr lang="cs-CZ" dirty="0"/>
          </a:p>
        </p:txBody>
      </p:sp>
      <p:pic>
        <p:nvPicPr>
          <p:cNvPr id="4" name="Zástupný symbol pro obsah 3" descr="800px-Gizeh_Cheops_BW_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2" y="1785926"/>
            <a:ext cx="7215238" cy="464347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Detailní pohled </a:t>
            </a:r>
            <a:endParaRPr lang="cs-CZ" dirty="0"/>
          </a:p>
        </p:txBody>
      </p:sp>
      <p:pic>
        <p:nvPicPr>
          <p:cNvPr id="6" name="Zástupný symbol pro obsah 5" descr="Cheops_pyramid_0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3182" y="1600200"/>
            <a:ext cx="6037635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i="1" smtClean="0"/>
              <a:t>Zdroje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cs-CZ" sz="1100" dirty="0" smtClean="0"/>
              <a:t>Všechny uveřejněné odkazy jsou dostupné pod licencí </a:t>
            </a:r>
            <a:r>
              <a:rPr lang="cs-CZ" sz="1100" dirty="0" err="1" smtClean="0"/>
              <a:t>Creative</a:t>
            </a:r>
            <a:r>
              <a:rPr lang="cs-CZ" sz="1100" dirty="0" smtClean="0"/>
              <a:t> </a:t>
            </a:r>
            <a:r>
              <a:rPr lang="cs-CZ" sz="1100" dirty="0" err="1" smtClean="0"/>
              <a:t>Commons</a:t>
            </a:r>
            <a:r>
              <a:rPr lang="cs-CZ" sz="1100" dirty="0" smtClean="0"/>
              <a:t> na WWW:</a:t>
            </a:r>
          </a:p>
          <a:p>
            <a:pPr algn="just" eaLnBrk="1" hangingPunct="1">
              <a:buFont typeface="Arial" charset="0"/>
              <a:buNone/>
            </a:pP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2"/>
              </a:rPr>
              <a:t>http://commons.wikimedia.org/wiki/File:Giza-pyramids-panorama.jpg</a:t>
            </a: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3"/>
              </a:rPr>
              <a:t>http://commons.wikimedia.org/wiki/File:Great_Sphinx_of_Giza_2.jpg</a:t>
            </a:r>
            <a:r>
              <a:rPr lang="cs-CZ" sz="1100" dirty="0" smtClean="0"/>
              <a:t> </a:t>
            </a:r>
          </a:p>
          <a:p>
            <a:pPr algn="just" eaLnBrk="1" hangingPunct="1"/>
            <a:r>
              <a:rPr lang="cs-CZ" sz="1100" dirty="0" smtClean="0">
                <a:hlinkClick r:id="rId4"/>
              </a:rPr>
              <a:t>http://commons.wikimedia.org/wiki/File:Ancient_Egypt-Antico_Egitto-Giza_Sfinge-bis-e-DSC00621.JPG</a:t>
            </a:r>
            <a:r>
              <a:rPr lang="cs-CZ" sz="1100" dirty="0" smtClean="0"/>
              <a:t> </a:t>
            </a:r>
          </a:p>
          <a:p>
            <a:pPr algn="just" eaLnBrk="1" hangingPunct="1"/>
            <a:r>
              <a:rPr lang="cs-CZ" sz="1100" dirty="0" smtClean="0">
                <a:hlinkClick r:id="rId5"/>
              </a:rPr>
              <a:t>http://commons.wikimedia.org/wiki/File:Djoser_IMG_0983.1858.JPG</a:t>
            </a:r>
            <a:r>
              <a:rPr lang="cs-CZ" sz="1100" dirty="0" smtClean="0"/>
              <a:t> </a:t>
            </a:r>
          </a:p>
          <a:p>
            <a:pPr algn="just" eaLnBrk="1" hangingPunct="1"/>
            <a:r>
              <a:rPr lang="cs-CZ" sz="1100" dirty="0" smtClean="0">
                <a:hlinkClick r:id="rId6"/>
              </a:rPr>
              <a:t>http://commons.wikimedia.org/wiki/File:Saqqara-djoser.2010.jpg</a:t>
            </a:r>
            <a:r>
              <a:rPr lang="cs-CZ" sz="1100" dirty="0" smtClean="0"/>
              <a:t> </a:t>
            </a:r>
          </a:p>
          <a:p>
            <a:pPr algn="just" eaLnBrk="1" hangingPunct="1"/>
            <a:r>
              <a:rPr lang="cs-CZ" sz="1100" dirty="0" smtClean="0">
                <a:hlinkClick r:id="rId7"/>
              </a:rPr>
              <a:t>http://commons.wikimedia.org/wiki/File:Gizeh_Cheops_BW_1.jpg</a:t>
            </a:r>
          </a:p>
          <a:p>
            <a:pPr algn="just" eaLnBrk="1" hangingPunct="1"/>
            <a:r>
              <a:rPr lang="cs-CZ" sz="1100" dirty="0" smtClean="0">
                <a:hlinkClick r:id="rId7"/>
              </a:rPr>
              <a:t>http://commons.wikimedia.org/wiki/File:Cheops_pyramid_02.jpg</a:t>
            </a:r>
            <a:endParaRPr lang="cs-CZ" sz="1100" dirty="0" smtClean="0"/>
          </a:p>
          <a:p>
            <a:pPr algn="just" eaLnBrk="1" hangingPunct="1"/>
            <a:endParaRPr lang="cs-CZ" sz="1100" dirty="0" smtClean="0"/>
          </a:p>
          <a:p>
            <a:pPr algn="just" eaLnBrk="1" hangingPunct="1"/>
            <a:endParaRPr lang="cs-CZ" sz="1100" dirty="0" smtClean="0"/>
          </a:p>
          <a:p>
            <a:pPr algn="just" eaLnBrk="1" hangingPunct="1"/>
            <a:endParaRPr lang="cs-CZ" sz="1100" dirty="0" smtClean="0"/>
          </a:p>
          <a:p>
            <a:pPr eaLnBrk="1" hangingPunct="1">
              <a:buFont typeface="Arial" charset="0"/>
              <a:buNone/>
            </a:pPr>
            <a:endParaRPr lang="cs-CZ" dirty="0" smtClean="0">
              <a:hlinkClick r:id="rId8"/>
            </a:endParaRP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Pyramidy 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Nejvýznamnější památky v Egyptě</a:t>
            </a:r>
          </a:p>
          <a:p>
            <a:pPr algn="just"/>
            <a:r>
              <a:rPr lang="cs-CZ" dirty="0" smtClean="0"/>
              <a:t>Tvar jehlanu</a:t>
            </a:r>
          </a:p>
          <a:p>
            <a:pPr algn="just"/>
            <a:r>
              <a:rPr lang="cs-CZ" dirty="0" smtClean="0"/>
              <a:t>Nejstarší jsou ze 3. tis. př. n. l., byly stupňovité</a:t>
            </a:r>
          </a:p>
          <a:p>
            <a:pPr algn="just"/>
            <a:r>
              <a:rPr lang="cs-CZ" dirty="0" smtClean="0"/>
              <a:t>Později se stavily pyramidy hladké</a:t>
            </a:r>
          </a:p>
          <a:p>
            <a:pPr algn="just"/>
            <a:r>
              <a:rPr lang="cs-CZ" dirty="0" smtClean="0"/>
              <a:t>Sloužili jako hrobky faraonů</a:t>
            </a:r>
          </a:p>
          <a:p>
            <a:pPr algn="just"/>
            <a:r>
              <a:rPr lang="cs-CZ" dirty="0" smtClean="0"/>
              <a:t>Stavili je otroci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Pyramidy v Gíze</a:t>
            </a:r>
            <a:endParaRPr lang="cs-CZ" dirty="0"/>
          </a:p>
        </p:txBody>
      </p:sp>
      <p:pic>
        <p:nvPicPr>
          <p:cNvPr id="4" name="Zástupný symbol pro obsah 3" descr="800px-Giza-pyramids-panoram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2825337"/>
            <a:ext cx="7315200" cy="20756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Z města Gízy jsou nejznámější a největší pyramidy</a:t>
            </a:r>
          </a:p>
          <a:p>
            <a:pPr algn="just"/>
            <a:r>
              <a:rPr lang="cs-CZ" dirty="0" smtClean="0"/>
              <a:t>Byly zařazeny mezi sedm divů světa</a:t>
            </a:r>
          </a:p>
          <a:p>
            <a:pPr algn="just"/>
            <a:r>
              <a:rPr lang="cs-CZ" dirty="0" smtClean="0"/>
              <a:t>Sfinga (stvoření s lidskou hlavou a lvím tělem) hlídá pyramidy v Gíze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Sfinga</a:t>
            </a:r>
            <a:endParaRPr lang="cs-CZ" dirty="0"/>
          </a:p>
        </p:txBody>
      </p:sp>
      <p:pic>
        <p:nvPicPr>
          <p:cNvPr id="4" name="Zástupný symbol pro obsah 3" descr="Great_Sphinx_of_Giza_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6287" y="1905794"/>
            <a:ext cx="7591425" cy="39147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429px-Ancient_Egypt-Antico_Egitto-Giza_Sfinge-bis-e-DSC0062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214290"/>
            <a:ext cx="4143404" cy="642939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err="1" smtClean="0"/>
              <a:t>Džoserova</a:t>
            </a:r>
            <a:r>
              <a:rPr lang="cs-CZ" b="1" i="1" dirty="0" smtClean="0"/>
              <a:t> pyramida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Je nejstarší</a:t>
            </a:r>
          </a:p>
          <a:p>
            <a:pPr algn="just"/>
            <a:r>
              <a:rPr lang="cs-CZ" dirty="0" smtClean="0"/>
              <a:t>Ještě stupňovitá</a:t>
            </a:r>
          </a:p>
          <a:p>
            <a:pPr algn="just"/>
            <a:r>
              <a:rPr lang="cs-CZ" dirty="0" smtClean="0"/>
              <a:t>Vysoká 62 metrů</a:t>
            </a:r>
          </a:p>
          <a:p>
            <a:pPr algn="just"/>
            <a:r>
              <a:rPr lang="cs-CZ" dirty="0" smtClean="0"/>
              <a:t>Postavena v letech 2667–2648 př. n. l.</a:t>
            </a:r>
          </a:p>
          <a:p>
            <a:pPr algn="just"/>
            <a:r>
              <a:rPr lang="cs-CZ" dirty="0" smtClean="0"/>
              <a:t>Základna měří 125,27 X 109,12 </a:t>
            </a:r>
            <a:r>
              <a:rPr lang="pl-PL" dirty="0" smtClean="0"/>
              <a:t>m</a:t>
            </a:r>
            <a:r>
              <a:rPr lang="pl-PL" baseline="30000" dirty="0" smtClean="0"/>
              <a:t>2</a:t>
            </a:r>
            <a:endParaRPr lang="cs-CZ" dirty="0" smtClean="0"/>
          </a:p>
          <a:p>
            <a:pPr algn="just"/>
            <a:r>
              <a:rPr lang="cs-CZ" dirty="0" smtClean="0"/>
              <a:t>Nechal ji postavit panovník 3. dynastie </a:t>
            </a:r>
            <a:r>
              <a:rPr lang="cs-CZ" dirty="0" err="1" smtClean="0"/>
              <a:t>Džoser</a:t>
            </a:r>
            <a:r>
              <a:rPr lang="cs-CZ" dirty="0" smtClean="0"/>
              <a:t> jako svoji hrobku</a:t>
            </a:r>
          </a:p>
          <a:p>
            <a:pPr algn="just"/>
            <a:r>
              <a:rPr lang="cs-CZ" dirty="0" smtClean="0"/>
              <a:t>Nachází v </a:t>
            </a:r>
            <a:r>
              <a:rPr lang="cs-CZ" dirty="0" err="1" smtClean="0"/>
              <a:t>Sakkáře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Džoserova</a:t>
            </a:r>
            <a:r>
              <a:rPr lang="cs-CZ" dirty="0" smtClean="0"/>
              <a:t> pyramida v roce 1858 a v roce 2010</a:t>
            </a:r>
            <a:endParaRPr lang="cs-CZ" dirty="0"/>
          </a:p>
        </p:txBody>
      </p:sp>
      <p:pic>
        <p:nvPicPr>
          <p:cNvPr id="5" name="Zástupný symbol pro obsah 4" descr="220px-Frith,_Francis_(1822-1898)_-_The_Pyramids_of_Sakkarah_from_the_North_East__1858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85720" y="1785926"/>
            <a:ext cx="4214842" cy="3357586"/>
          </a:xfrm>
        </p:spPr>
      </p:pic>
      <p:pic>
        <p:nvPicPr>
          <p:cNvPr id="6" name="Zástupný symbol pro obsah 5" descr="800px-Pyramid_of_Djoser_2010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3438" y="3429000"/>
            <a:ext cx="4286280" cy="290503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Cheopsova (</a:t>
            </a:r>
            <a:r>
              <a:rPr lang="cs-CZ" dirty="0" err="1" smtClean="0"/>
              <a:t>Chufuova</a:t>
            </a:r>
            <a:r>
              <a:rPr lang="cs-CZ" dirty="0" smtClean="0"/>
              <a:t>) pyramida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Nejvyšší – 137,5 metrů</a:t>
            </a:r>
          </a:p>
          <a:p>
            <a:pPr algn="just"/>
            <a:r>
              <a:rPr lang="pl-PL" dirty="0" smtClean="0"/>
              <a:t>Rozměr základny 230,38 × 230,38 m</a:t>
            </a:r>
            <a:r>
              <a:rPr lang="pl-PL" baseline="30000" dirty="0" smtClean="0"/>
              <a:t>2</a:t>
            </a:r>
          </a:p>
          <a:p>
            <a:pPr algn="just"/>
            <a:r>
              <a:rPr lang="cs-CZ" dirty="0" smtClean="0"/>
              <a:t>Nachází se na pyramidovém poli v Gíze na předměstí současné Káhiry</a:t>
            </a:r>
          </a:p>
          <a:p>
            <a:pPr algn="just"/>
            <a:r>
              <a:rPr lang="cs-CZ" dirty="0" smtClean="0"/>
              <a:t>Vybudována jako hrobka panovníka 4. dynastie </a:t>
            </a:r>
            <a:r>
              <a:rPr lang="cs-CZ" dirty="0" err="1" smtClean="0"/>
              <a:t>Chufua</a:t>
            </a:r>
            <a:endParaRPr lang="cs-CZ" dirty="0" smtClean="0"/>
          </a:p>
          <a:p>
            <a:pPr algn="just"/>
            <a:r>
              <a:rPr lang="cs-CZ" dirty="0" smtClean="0"/>
              <a:t>První a současně jediný do dnešní doby zachovaný div světa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188</Words>
  <PresentationFormat>Předvádění na obrazovce (4:3)</PresentationFormat>
  <Paragraphs>46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EGYPTSKÉ PYRAMIDY</vt:lpstr>
      <vt:lpstr>Pyramidy </vt:lpstr>
      <vt:lpstr>Pyramidy v Gíze</vt:lpstr>
      <vt:lpstr>Snímek 4</vt:lpstr>
      <vt:lpstr>Sfinga</vt:lpstr>
      <vt:lpstr>Snímek 6</vt:lpstr>
      <vt:lpstr>Džoserova pyramida</vt:lpstr>
      <vt:lpstr>Džoserova pyramida v roce 1858 a v roce 2010</vt:lpstr>
      <vt:lpstr>Cheopsova (Chufuova) pyramida</vt:lpstr>
      <vt:lpstr>Cheopsova pyramida</vt:lpstr>
      <vt:lpstr>Detailní pohled 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VÝVOJ ZEMĚ</dc:title>
  <cp:lastModifiedBy>uzivatel</cp:lastModifiedBy>
  <cp:revision>52</cp:revision>
  <dcterms:modified xsi:type="dcterms:W3CDTF">2012-11-12T20:03:49Z</dcterms:modified>
</cp:coreProperties>
</file>