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2" r:id="rId3"/>
    <p:sldId id="264" r:id="rId4"/>
    <p:sldId id="265" r:id="rId5"/>
    <p:sldId id="269" r:id="rId6"/>
    <p:sldId id="266" r:id="rId7"/>
    <p:sldId id="268" r:id="rId8"/>
    <p:sldId id="267" r:id="rId9"/>
    <p:sldId id="261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F19FD7D-01BF-41F9-A85F-330B4084F188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9DEAB44-F478-4F19-A386-045FFE1064D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FB643-5098-4343-A713-B61DDD60497F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CB9FE-E7D2-4A84-92DB-5C15BC668C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712E4-1992-41AD-927E-6A03F51E076C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81B2E-DB94-409D-97AB-D814FF3BD11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E81D7-B63D-46FC-A27B-28644C97AE07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E05CE-42A3-4B35-B012-ABC2CB6C5E0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3593E-34C0-48CA-8478-879E14AC6515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E5422-B351-4666-9107-5F08BE5B323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AB848-6CD9-4EED-9BAF-91975F6DEDD6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1F719-0DD4-432E-BD87-60F6445E0F4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C1A62-FD72-46D3-AD0E-D2422B34ECC1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803A8-643A-4826-9B74-DCA54E7A22A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F097C-E63C-49A2-961E-F1EF55A9DF14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14121-C62E-46FA-BA8A-5A73B1944B8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AC888-257F-4A5E-A62F-BA786ED42DAD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53ECC-3D8F-468F-A602-73BB2EF727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08B96-20A4-4400-B6E2-70737DD5BEB5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BC8E0-F19D-421A-A574-BD5E3724E9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07D5D-F720-47A4-BAB1-CA5960E64EC8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E4FAB-1388-4135-AAB4-C6D94F12E6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C772F-93CA-455D-8AC0-5D2CB4E4587C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6644B-444D-4561-AA94-B9BCF5351C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58059D1-0BC8-4994-961C-A6C437F4546D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3D269E1-76F4-4C94-AE49-E71510A91D6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Homo_habilis-2.JPG" TargetMode="External"/><Relationship Id="rId7" Type="http://schemas.openxmlformats.org/officeDocument/2006/relationships/hyperlink" Target="http://commons.wikimedia.org/wiki/File:Bronze_weapon_Sa_Huynh_Culture.JPG" TargetMode="External"/><Relationship Id="rId2" Type="http://schemas.openxmlformats.org/officeDocument/2006/relationships/hyperlink" Target="http://commons.wikimedia.org/wiki/File:Spreading_homo_sapiens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mmons.wikimedia.org/wiki/File:Honeycomb_Rock_at_Elgol_-_geograph.org.uk_-_400296.jpg" TargetMode="External"/><Relationship Id="rId5" Type="http://schemas.openxmlformats.org/officeDocument/2006/relationships/hyperlink" Target="http://commons.wikimedia.org/wiki/File:Path_below_Raven_Crag_-_geograph.org.uk_-_1535685.jpg" TargetMode="External"/><Relationship Id="rId4" Type="http://schemas.openxmlformats.org/officeDocument/2006/relationships/hyperlink" Target="http://commons.wikimedia.org/wiki/File:Homo_habilis.sv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25862"/>
          </a:xfrm>
        </p:spPr>
        <p:txBody>
          <a:bodyPr/>
          <a:lstStyle/>
          <a:p>
            <a:pPr eaLnBrk="1" hangingPunct="1"/>
            <a:r>
              <a:rPr lang="cs-CZ" sz="7200" b="1" dirty="0" smtClean="0"/>
              <a:t>ČLOVĚK ZRUČNÝ</a:t>
            </a:r>
            <a:br>
              <a:rPr lang="cs-CZ" sz="7200" b="1" dirty="0" smtClean="0"/>
            </a:br>
            <a:r>
              <a:rPr lang="cs-CZ" sz="7200" b="1" dirty="0" smtClean="0"/>
              <a:t>(HOMO HABILIS)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428750" y="6072188"/>
            <a:ext cx="7000875" cy="649287"/>
          </a:xfrm>
        </p:spPr>
        <p:txBody>
          <a:bodyPr/>
          <a:lstStyle/>
          <a:p>
            <a:pPr>
              <a:defRPr/>
            </a:pP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Autorem materiálu a všech jeho částí, není-li uvedeno jinak, je Jana </a:t>
            </a:r>
            <a:r>
              <a:rPr lang="cs-CZ" i="1" dirty="0" err="1" smtClean="0">
                <a:solidFill>
                  <a:schemeClr val="bg1">
                    <a:lumMod val="50000"/>
                  </a:schemeClr>
                </a:solidFill>
              </a:rPr>
              <a:t>Jančová</a:t>
            </a: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. </a:t>
            </a:r>
          </a:p>
          <a:p>
            <a:pPr>
              <a:defRPr/>
            </a:pP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Dostupné z Metodického portálu www.</a:t>
            </a:r>
            <a:r>
              <a:rPr lang="cs-CZ" i="1" dirty="0" err="1" smtClean="0">
                <a:solidFill>
                  <a:schemeClr val="bg1">
                    <a:lumMod val="50000"/>
                  </a:schemeClr>
                </a:solidFill>
              </a:rPr>
              <a:t>rvp.cz</a:t>
            </a: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, ISSN: 1802-4785, financovaného z ESF a státního rozpočtu ČR. </a:t>
            </a:r>
          </a:p>
          <a:p>
            <a:pPr>
              <a:defRPr/>
            </a:pP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Provozováno Výzkumným ústavem pedagogickým v Praze.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Časové určení – 3 000 </a:t>
            </a:r>
            <a:r>
              <a:rPr lang="cs-CZ" dirty="0" err="1" smtClean="0"/>
              <a:t>000</a:t>
            </a:r>
            <a:r>
              <a:rPr lang="cs-CZ" dirty="0" smtClean="0"/>
              <a:t> – 1 500 000 let</a:t>
            </a:r>
          </a:p>
          <a:p>
            <a:pPr algn="just"/>
            <a:r>
              <a:rPr lang="cs-CZ" dirty="0" smtClean="0"/>
              <a:t>Místo výskytu – Afrika </a:t>
            </a:r>
          </a:p>
          <a:p>
            <a:pPr algn="just"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Vzhled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Malá postava</a:t>
            </a:r>
          </a:p>
          <a:p>
            <a:pPr algn="just"/>
            <a:r>
              <a:rPr lang="cs-CZ" dirty="0" smtClean="0"/>
              <a:t>Nízké čelo</a:t>
            </a:r>
          </a:p>
          <a:p>
            <a:pPr algn="just"/>
            <a:r>
              <a:rPr lang="cs-CZ" dirty="0" smtClean="0"/>
              <a:t>Malý mozek</a:t>
            </a:r>
          </a:p>
          <a:p>
            <a:pPr algn="just"/>
            <a:r>
              <a:rPr lang="cs-CZ" dirty="0" smtClean="0"/>
              <a:t>Silné oblouky nad očima</a:t>
            </a:r>
          </a:p>
          <a:p>
            <a:pPr algn="just"/>
            <a:r>
              <a:rPr lang="cs-CZ" dirty="0" smtClean="0"/>
              <a:t>Zapadlé oči</a:t>
            </a:r>
          </a:p>
          <a:p>
            <a:pPr algn="just"/>
            <a:r>
              <a:rPr lang="cs-CZ" dirty="0" smtClean="0"/>
              <a:t>Nízký a široký nos</a:t>
            </a:r>
          </a:p>
          <a:p>
            <a:pPr algn="just"/>
            <a:r>
              <a:rPr lang="cs-CZ" dirty="0" smtClean="0"/>
              <a:t>Bez brady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498px-Homo_habilis-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729" y="500042"/>
            <a:ext cx="5021546" cy="585791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Lebka člověka zručného</a:t>
            </a:r>
            <a:endParaRPr lang="cs-CZ" dirty="0"/>
          </a:p>
        </p:txBody>
      </p:sp>
      <p:pic>
        <p:nvPicPr>
          <p:cNvPr id="4" name="Zástupný symbol pro obsah 3" descr="425px-Homo_habilis_svg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47937" y="1839119"/>
            <a:ext cx="4048125" cy="40481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Způsob obživy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Sběr plodů (semen, bobulí, ovoce)</a:t>
            </a:r>
          </a:p>
          <a:p>
            <a:pPr algn="just"/>
            <a:r>
              <a:rPr lang="cs-CZ" dirty="0" smtClean="0"/>
              <a:t>Chytání drobných živočichů (ještěrek, </a:t>
            </a:r>
            <a:r>
              <a:rPr lang="cs-CZ" dirty="0" err="1" smtClean="0"/>
              <a:t>hlododavců</a:t>
            </a:r>
            <a:r>
              <a:rPr lang="cs-CZ" dirty="0" smtClean="0"/>
              <a:t>, želv)</a:t>
            </a:r>
          </a:p>
          <a:p>
            <a:pPr algn="just"/>
            <a:r>
              <a:rPr lang="cs-CZ" dirty="0" smtClean="0"/>
              <a:t>Žili v tlupách pod převisy skal a v přístřeší z větví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Převisy skal</a:t>
            </a:r>
            <a:endParaRPr lang="cs-CZ" dirty="0"/>
          </a:p>
        </p:txBody>
      </p:sp>
      <p:pic>
        <p:nvPicPr>
          <p:cNvPr id="5" name="Zástupný symbol pro obsah 4" descr="Path_below_Raven_Crag_-_geograph_org_uk_-_1535685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28596" y="2000240"/>
            <a:ext cx="4286280" cy="3286148"/>
          </a:xfrm>
        </p:spPr>
      </p:pic>
      <p:pic>
        <p:nvPicPr>
          <p:cNvPr id="6" name="Zástupný symbol pro obsah 5" descr="398px-Honeycomb_Rock_at_Elgol_-_geograph_org_uk_-_400296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143504" y="1428736"/>
            <a:ext cx="3286148" cy="485778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Nástroje, nářadí, zbraně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Úštěpy, dřevěné klacky, kameny</a:t>
            </a:r>
          </a:p>
          <a:p>
            <a:r>
              <a:rPr lang="cs-CZ" dirty="0" smtClean="0"/>
              <a:t>Byli schopni jednoduše přemýšlet a vyrobit jednoduchý nástroj</a:t>
            </a:r>
          </a:p>
          <a:p>
            <a:r>
              <a:rPr lang="cs-CZ" dirty="0" smtClean="0"/>
              <a:t>Příležitostně využívali oheň</a:t>
            </a:r>
          </a:p>
          <a:p>
            <a:r>
              <a:rPr lang="cs-CZ" dirty="0" smtClean="0"/>
              <a:t>Dorozumívali se posunky, zvuky (=zárodky řeči)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i="1" smtClean="0"/>
              <a:t>Zdroje</a:t>
            </a: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cs-CZ" sz="1100" dirty="0" smtClean="0"/>
              <a:t>Všechny uveřejněné odkazy jsou dostupné pod licencí </a:t>
            </a:r>
            <a:r>
              <a:rPr lang="cs-CZ" sz="1100" dirty="0" err="1" smtClean="0"/>
              <a:t>Creative</a:t>
            </a:r>
            <a:r>
              <a:rPr lang="cs-CZ" sz="1100" dirty="0" smtClean="0"/>
              <a:t> </a:t>
            </a:r>
            <a:r>
              <a:rPr lang="cs-CZ" sz="1100" dirty="0" err="1" smtClean="0"/>
              <a:t>Commons</a:t>
            </a:r>
            <a:r>
              <a:rPr lang="cs-CZ" sz="1100" dirty="0" smtClean="0"/>
              <a:t> na WWW:</a:t>
            </a:r>
          </a:p>
          <a:p>
            <a:pPr algn="just" eaLnBrk="1" hangingPunct="1">
              <a:buFont typeface="Arial" charset="0"/>
              <a:buNone/>
            </a:pPr>
            <a:endParaRPr lang="cs-CZ" sz="1100" dirty="0" smtClean="0"/>
          </a:p>
          <a:p>
            <a:pPr algn="just" eaLnBrk="1" hangingPunct="1"/>
            <a:endParaRPr lang="cs-CZ" sz="1100" dirty="0" smtClean="0"/>
          </a:p>
          <a:p>
            <a:pPr algn="just" eaLnBrk="1" hangingPunct="1"/>
            <a:r>
              <a:rPr lang="cs-CZ" sz="1100" dirty="0" smtClean="0">
                <a:hlinkClick r:id="rId2"/>
              </a:rPr>
              <a:t>http://commons.wikimedia.org/wiki/File:Spreading_homo_sapiens.jpg</a:t>
            </a:r>
            <a:endParaRPr lang="cs-CZ" sz="1100" dirty="0" smtClean="0"/>
          </a:p>
          <a:p>
            <a:pPr algn="just" eaLnBrk="1" hangingPunct="1"/>
            <a:r>
              <a:rPr lang="cs-CZ" sz="1100" dirty="0" smtClean="0">
                <a:hlinkClick r:id="rId3"/>
              </a:rPr>
              <a:t>http://commons.wikimedia.org/wiki/File:Homo_habilis-2.JPG</a:t>
            </a:r>
            <a:endParaRPr lang="cs-CZ" sz="1100" dirty="0" smtClean="0"/>
          </a:p>
          <a:p>
            <a:pPr algn="just" eaLnBrk="1" hangingPunct="1"/>
            <a:r>
              <a:rPr lang="cs-CZ" sz="1100" dirty="0" smtClean="0">
                <a:hlinkClick r:id="rId4"/>
              </a:rPr>
              <a:t>http://commons.wikimedia.org/wiki/File:Homo_habilis.svg</a:t>
            </a:r>
            <a:endParaRPr lang="cs-CZ" sz="1100" dirty="0" smtClean="0"/>
          </a:p>
          <a:p>
            <a:pPr algn="just" eaLnBrk="1" hangingPunct="1"/>
            <a:r>
              <a:rPr lang="cs-CZ" sz="1100" dirty="0" smtClean="0">
                <a:hlinkClick r:id="rId5"/>
              </a:rPr>
              <a:t>http://commons.wikimedia.org/wiki/File:Path_below_Raven_Crag_-_geograph.org.uk_-_1535685.jpg</a:t>
            </a:r>
            <a:endParaRPr lang="cs-CZ" sz="1100" dirty="0" smtClean="0"/>
          </a:p>
          <a:p>
            <a:pPr algn="just" eaLnBrk="1" hangingPunct="1"/>
            <a:r>
              <a:rPr lang="cs-CZ" sz="1100" dirty="0" smtClean="0">
                <a:hlinkClick r:id="rId6"/>
              </a:rPr>
              <a:t>http://commons.wikimedia.org/wiki/File:Honeycomb_Rock_at_Elgol_-_geograph.org.uk_-_400296.jpg</a:t>
            </a:r>
            <a:endParaRPr lang="cs-CZ" sz="1100" dirty="0" smtClean="0"/>
          </a:p>
          <a:p>
            <a:pPr algn="just" eaLnBrk="1" hangingPunct="1"/>
            <a:endParaRPr lang="cs-CZ" sz="1100" dirty="0" smtClean="0"/>
          </a:p>
          <a:p>
            <a:pPr eaLnBrk="1" hangingPunct="1">
              <a:buFont typeface="Arial" charset="0"/>
              <a:buNone/>
            </a:pPr>
            <a:endParaRPr lang="cs-CZ" dirty="0" smtClean="0">
              <a:hlinkClick r:id="rId7"/>
            </a:endParaRPr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Vrchol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180</Words>
  <PresentationFormat>Předvádění na obrazovce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ČLOVĚK ZRUČNÝ (HOMO HABILIS)</vt:lpstr>
      <vt:lpstr>Snímek 2</vt:lpstr>
      <vt:lpstr>Vzhled </vt:lpstr>
      <vt:lpstr>Snímek 4</vt:lpstr>
      <vt:lpstr>Lebka člověka zručného</vt:lpstr>
      <vt:lpstr>Způsob obživy</vt:lpstr>
      <vt:lpstr>Převisy skal</vt:lpstr>
      <vt:lpstr>Nástroje, nářadí, zbraně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VÝVOJ ZEMĚ</dc:title>
  <cp:lastModifiedBy>uzivatel</cp:lastModifiedBy>
  <cp:revision>40</cp:revision>
  <dcterms:modified xsi:type="dcterms:W3CDTF">2011-05-02T10:42:42Z</dcterms:modified>
</cp:coreProperties>
</file>