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9" r:id="rId4"/>
    <p:sldId id="260" r:id="rId5"/>
    <p:sldId id="262" r:id="rId6"/>
    <p:sldId id="258" r:id="rId7"/>
    <p:sldId id="264" r:id="rId8"/>
    <p:sldId id="266" r:id="rId9"/>
    <p:sldId id="265" r:id="rId10"/>
    <p:sldId id="261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EF7D95-CF46-4DBD-BEB9-0085C24934E9}" type="datetimeFigureOut">
              <a:rPr lang="cs-CZ" smtClean="0"/>
              <a:t>29.4.2011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219D77-3707-4D9A-A6B5-E72E0BD06D49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29.4.2011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29.4.2011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29.4.2011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29.4.2011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29.4.2011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29.4.2011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29.4.2011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29.4.2011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29.4.2011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29.4.2011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29.4.2011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A2481B-5154-415F-B752-558547769AA3}" type="datetimeFigureOut">
              <a:rPr lang="cs-CZ" smtClean="0"/>
              <a:pPr/>
              <a:t>29.4.2011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://commons.wikimedia.org/wiki/File:Meadow_Horsetail_2463334647.jpg" TargetMode="External"/><Relationship Id="rId3" Type="http://schemas.openxmlformats.org/officeDocument/2006/relationships/hyperlink" Target="http://commons.wikimedia.org/wiki/File:Algae-water-mites.jpg" TargetMode="External"/><Relationship Id="rId7" Type="http://schemas.openxmlformats.org/officeDocument/2006/relationships/hyperlink" Target="http://commons.wikimedia.org/wiki/File:Corynactis_annulata01.jpg" TargetMode="External"/><Relationship Id="rId2" Type="http://schemas.openxmlformats.org/officeDocument/2006/relationships/hyperlink" Target="http://commons.wikimedia.org/wiki/File:Pseudomonas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commons.wikimedia.org/wiki/File:Seafan_300.jpg" TargetMode="External"/><Relationship Id="rId5" Type="http://schemas.openxmlformats.org/officeDocument/2006/relationships/hyperlink" Target="http://commons.wikimedia.org/wiki/File:Trilobites_NT.jpg" TargetMode="External"/><Relationship Id="rId10" Type="http://schemas.openxmlformats.org/officeDocument/2006/relationships/hyperlink" Target="http://commons.wikimedia.org/wiki/File:Bronze_weapon_Sa_Huynh_Culture.JPG" TargetMode="External"/><Relationship Id="rId4" Type="http://schemas.openxmlformats.org/officeDocument/2006/relationships/hyperlink" Target="http://commons.wikimedia.org/wiki/File:Trilobit_hg.jpg" TargetMode="External"/><Relationship Id="rId9" Type="http://schemas.openxmlformats.org/officeDocument/2006/relationships/hyperlink" Target="http://commons.wikimedia.org/wiki/File:Lycopodium_annotinum_161102a.jpg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upload.wikimedia.org/wikipedia/commons/b/b3/Pseudomonas.jpg" TargetMode="Externa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upload.wikimedia.org/wikipedia/commons/4/49/Algae-water-mites.jpg" TargetMode="Externa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725866"/>
          </a:xfrm>
        </p:spPr>
        <p:txBody>
          <a:bodyPr>
            <a:noAutofit/>
          </a:bodyPr>
          <a:lstStyle/>
          <a:p>
            <a:r>
              <a:rPr lang="cs-CZ" sz="7200" b="1" dirty="0" smtClean="0"/>
              <a:t>VÝVOJ ZEMĚ I.</a:t>
            </a:r>
            <a:endParaRPr lang="cs-CZ" sz="7200" b="1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1428728" y="6072206"/>
            <a:ext cx="7000924" cy="649269"/>
          </a:xfrm>
        </p:spPr>
        <p:txBody>
          <a:bodyPr/>
          <a:lstStyle/>
          <a:p>
            <a:pPr>
              <a:defRPr/>
            </a:pPr>
            <a:r>
              <a:rPr lang="cs-CZ" i="1" dirty="0" smtClean="0">
                <a:solidFill>
                  <a:schemeClr val="bg1">
                    <a:lumMod val="50000"/>
                  </a:schemeClr>
                </a:solidFill>
              </a:rPr>
              <a:t>Autorem </a:t>
            </a:r>
            <a:r>
              <a:rPr lang="cs-CZ" i="1" dirty="0" smtClean="0">
                <a:solidFill>
                  <a:schemeClr val="bg1">
                    <a:lumMod val="50000"/>
                  </a:schemeClr>
                </a:solidFill>
              </a:rPr>
              <a:t>materiálu a všech jeho částí, není-li uvedeno jinak, je Jana </a:t>
            </a:r>
            <a:r>
              <a:rPr lang="cs-CZ" i="1" dirty="0" err="1" smtClean="0">
                <a:solidFill>
                  <a:schemeClr val="bg1">
                    <a:lumMod val="50000"/>
                  </a:schemeClr>
                </a:solidFill>
              </a:rPr>
              <a:t>Jančová</a:t>
            </a:r>
            <a:r>
              <a:rPr lang="cs-CZ" i="1" dirty="0" smtClean="0">
                <a:solidFill>
                  <a:schemeClr val="bg1">
                    <a:lumMod val="50000"/>
                  </a:schemeClr>
                </a:solidFill>
              </a:rPr>
              <a:t>. </a:t>
            </a:r>
          </a:p>
          <a:p>
            <a:pPr>
              <a:defRPr/>
            </a:pPr>
            <a:r>
              <a:rPr lang="cs-CZ" i="1" dirty="0" smtClean="0">
                <a:solidFill>
                  <a:schemeClr val="bg1">
                    <a:lumMod val="50000"/>
                  </a:schemeClr>
                </a:solidFill>
              </a:rPr>
              <a:t>Dostupné z Metodického portálu www.</a:t>
            </a:r>
            <a:r>
              <a:rPr lang="cs-CZ" i="1" dirty="0" err="1" smtClean="0">
                <a:solidFill>
                  <a:schemeClr val="bg1">
                    <a:lumMod val="50000"/>
                  </a:schemeClr>
                </a:solidFill>
              </a:rPr>
              <a:t>rvp.cz</a:t>
            </a:r>
            <a:r>
              <a:rPr lang="cs-CZ" i="1" dirty="0" smtClean="0">
                <a:solidFill>
                  <a:schemeClr val="bg1">
                    <a:lumMod val="50000"/>
                  </a:schemeClr>
                </a:solidFill>
              </a:rPr>
              <a:t>, ISSN: 1802-4785, financovaného z ESF a státního rozpočtu ČR. </a:t>
            </a:r>
          </a:p>
          <a:p>
            <a:pPr>
              <a:defRPr/>
            </a:pPr>
            <a:r>
              <a:rPr lang="cs-CZ" i="1" dirty="0" smtClean="0">
                <a:solidFill>
                  <a:schemeClr val="bg1">
                    <a:lumMod val="50000"/>
                  </a:schemeClr>
                </a:solidFill>
              </a:rPr>
              <a:t>Provozováno Výzkumným ústavem pedagogickým v </a:t>
            </a:r>
            <a:r>
              <a:rPr lang="cs-CZ" i="1" dirty="0" smtClean="0">
                <a:solidFill>
                  <a:schemeClr val="bg1">
                    <a:lumMod val="50000"/>
                  </a:schemeClr>
                </a:solidFill>
              </a:rPr>
              <a:t>Praze.</a:t>
            </a:r>
            <a:endParaRPr lang="cs-CZ" i="1" dirty="0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i="1" dirty="0" smtClean="0"/>
              <a:t>Zdroje</a:t>
            </a:r>
            <a:endParaRPr lang="cs-CZ" b="1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cs-CZ" sz="1100" dirty="0" smtClean="0"/>
              <a:t>Všechny uveřejněné odkazy jsou dostupné pod licencí </a:t>
            </a:r>
            <a:r>
              <a:rPr lang="cs-CZ" sz="1100" dirty="0" err="1" smtClean="0"/>
              <a:t>Creative</a:t>
            </a:r>
            <a:r>
              <a:rPr lang="cs-CZ" sz="1100" dirty="0" smtClean="0"/>
              <a:t> </a:t>
            </a:r>
            <a:r>
              <a:rPr lang="cs-CZ" sz="1100" dirty="0" err="1" smtClean="0"/>
              <a:t>Commons</a:t>
            </a:r>
            <a:r>
              <a:rPr lang="cs-CZ" sz="1100" dirty="0" smtClean="0"/>
              <a:t> na WWW</a:t>
            </a:r>
            <a:r>
              <a:rPr lang="cs-CZ" sz="1100" dirty="0" smtClean="0"/>
              <a:t>:</a:t>
            </a:r>
          </a:p>
          <a:p>
            <a:pPr algn="just">
              <a:buNone/>
            </a:pPr>
            <a:endParaRPr lang="cs-CZ" sz="1100" dirty="0" smtClean="0"/>
          </a:p>
          <a:p>
            <a:pPr algn="just"/>
            <a:r>
              <a:rPr lang="cs-CZ" sz="1100" dirty="0" smtClean="0">
                <a:hlinkClick r:id="rId2"/>
              </a:rPr>
              <a:t>http://</a:t>
            </a:r>
            <a:r>
              <a:rPr lang="cs-CZ" sz="1100" dirty="0" smtClean="0">
                <a:hlinkClick r:id="rId2"/>
              </a:rPr>
              <a:t>commons.wikimedia.org/wiki/File:Pseudomonas.jpg</a:t>
            </a:r>
            <a:endParaRPr lang="cs-CZ" sz="1100" dirty="0" smtClean="0"/>
          </a:p>
          <a:p>
            <a:pPr algn="just"/>
            <a:r>
              <a:rPr lang="cs-CZ" sz="1100" dirty="0" smtClean="0">
                <a:hlinkClick r:id="rId3"/>
              </a:rPr>
              <a:t>http://</a:t>
            </a:r>
            <a:r>
              <a:rPr lang="cs-CZ" sz="1100" dirty="0" smtClean="0">
                <a:hlinkClick r:id="rId3"/>
              </a:rPr>
              <a:t>commons.wikimedia.org/wiki/File:Algae-water-mites.jpg</a:t>
            </a:r>
            <a:endParaRPr lang="cs-CZ" sz="1100" dirty="0" smtClean="0"/>
          </a:p>
          <a:p>
            <a:pPr algn="just"/>
            <a:r>
              <a:rPr lang="cs-CZ" sz="1100" dirty="0" smtClean="0">
                <a:hlinkClick r:id="rId4"/>
              </a:rPr>
              <a:t>http://</a:t>
            </a:r>
            <a:r>
              <a:rPr lang="cs-CZ" sz="1100" dirty="0" smtClean="0">
                <a:hlinkClick r:id="rId4"/>
              </a:rPr>
              <a:t>commons.wikimedia.org/wiki/File:Trilobit_hg.jpg</a:t>
            </a:r>
            <a:endParaRPr lang="cs-CZ" sz="1100" dirty="0" smtClean="0"/>
          </a:p>
          <a:p>
            <a:pPr algn="just"/>
            <a:r>
              <a:rPr lang="cs-CZ" sz="1100" dirty="0" smtClean="0">
                <a:hlinkClick r:id="rId5"/>
              </a:rPr>
              <a:t>http://</a:t>
            </a:r>
            <a:r>
              <a:rPr lang="cs-CZ" sz="1100" dirty="0" smtClean="0">
                <a:hlinkClick r:id="rId5"/>
              </a:rPr>
              <a:t>commons.wikimedia.org/wiki/File:Trilobites_NT.jpg</a:t>
            </a:r>
            <a:endParaRPr lang="cs-CZ" sz="1100" dirty="0" smtClean="0"/>
          </a:p>
          <a:p>
            <a:pPr algn="just"/>
            <a:r>
              <a:rPr lang="cs-CZ" sz="1100" dirty="0" smtClean="0">
                <a:hlinkClick r:id="rId6"/>
              </a:rPr>
              <a:t>http://</a:t>
            </a:r>
            <a:r>
              <a:rPr lang="cs-CZ" sz="1100" dirty="0" smtClean="0">
                <a:hlinkClick r:id="rId6"/>
              </a:rPr>
              <a:t>commons.wikimedia.org/wiki/File:Seafan_300.jpg</a:t>
            </a:r>
            <a:r>
              <a:rPr lang="cs-CZ" sz="1100" dirty="0" smtClean="0"/>
              <a:t> </a:t>
            </a:r>
          </a:p>
          <a:p>
            <a:pPr algn="just"/>
            <a:r>
              <a:rPr lang="cs-CZ" sz="1100" dirty="0" smtClean="0">
                <a:hlinkClick r:id="rId7"/>
              </a:rPr>
              <a:t>http://</a:t>
            </a:r>
            <a:r>
              <a:rPr lang="cs-CZ" sz="1100" dirty="0" smtClean="0">
                <a:hlinkClick r:id="rId7"/>
              </a:rPr>
              <a:t>commons.wikimedia.org/wiki/File:Corynactis_annulata01.jpg</a:t>
            </a:r>
            <a:r>
              <a:rPr lang="cs-CZ" sz="1100" dirty="0" smtClean="0"/>
              <a:t> </a:t>
            </a:r>
          </a:p>
          <a:p>
            <a:pPr algn="just"/>
            <a:r>
              <a:rPr lang="cs-CZ" sz="1100" dirty="0" smtClean="0">
                <a:hlinkClick r:id="rId8"/>
              </a:rPr>
              <a:t>http://</a:t>
            </a:r>
            <a:r>
              <a:rPr lang="cs-CZ" sz="1100" dirty="0" smtClean="0">
                <a:hlinkClick r:id="rId8"/>
              </a:rPr>
              <a:t>commons.wikimedia.org/wiki/File:Meadow_Horsetail_2463334647.jpg</a:t>
            </a:r>
            <a:endParaRPr lang="cs-CZ" sz="1100" dirty="0" smtClean="0"/>
          </a:p>
          <a:p>
            <a:pPr algn="just"/>
            <a:r>
              <a:rPr lang="cs-CZ" sz="1100" dirty="0" smtClean="0">
                <a:hlinkClick r:id="rId9"/>
              </a:rPr>
              <a:t>http://</a:t>
            </a:r>
            <a:r>
              <a:rPr lang="cs-CZ" sz="1100" dirty="0" smtClean="0">
                <a:hlinkClick r:id="rId9"/>
              </a:rPr>
              <a:t>commons.wikimedia.org/wiki/File:Lycopodium_annotinum_161102a.jpg</a:t>
            </a:r>
            <a:endParaRPr lang="cs-CZ" sz="1100" dirty="0" smtClean="0"/>
          </a:p>
          <a:p>
            <a:pPr algn="just"/>
            <a:endParaRPr lang="cs-CZ" sz="1100" dirty="0" smtClean="0"/>
          </a:p>
          <a:p>
            <a:pPr algn="just"/>
            <a:endParaRPr lang="cs-CZ" sz="1100" dirty="0" smtClean="0"/>
          </a:p>
          <a:p>
            <a:pPr algn="just">
              <a:buNone/>
            </a:pPr>
            <a:endParaRPr lang="cs-CZ" sz="1100" dirty="0" smtClean="0"/>
          </a:p>
          <a:p>
            <a:pPr>
              <a:buNone/>
            </a:pPr>
            <a:endParaRPr lang="cs-CZ" dirty="0" smtClean="0">
              <a:hlinkClick r:id="rId10"/>
            </a:endParaRP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28596" y="1214422"/>
            <a:ext cx="8229600" cy="4525963"/>
          </a:xfrm>
        </p:spPr>
        <p:txBody>
          <a:bodyPr>
            <a:normAutofit lnSpcReduction="10000"/>
          </a:bodyPr>
          <a:lstStyle/>
          <a:p>
            <a:pPr algn="just"/>
            <a:r>
              <a:rPr lang="cs-CZ" dirty="0" smtClean="0"/>
              <a:t>Život Země je rozdělen do několika dlouhých období:</a:t>
            </a:r>
          </a:p>
          <a:p>
            <a:pPr algn="just">
              <a:buNone/>
            </a:pPr>
            <a:r>
              <a:rPr lang="cs-CZ" b="1" dirty="0" smtClean="0"/>
              <a:t>Prahory</a:t>
            </a:r>
          </a:p>
          <a:p>
            <a:pPr algn="just">
              <a:buNone/>
            </a:pPr>
            <a:r>
              <a:rPr lang="cs-CZ" b="1" dirty="0" smtClean="0"/>
              <a:t>Prvohory</a:t>
            </a:r>
          </a:p>
          <a:p>
            <a:pPr algn="just">
              <a:buNone/>
            </a:pPr>
            <a:r>
              <a:rPr lang="cs-CZ" b="1" dirty="0" smtClean="0"/>
              <a:t>Druhohory</a:t>
            </a:r>
          </a:p>
          <a:p>
            <a:pPr algn="just">
              <a:buNone/>
            </a:pPr>
            <a:r>
              <a:rPr lang="cs-CZ" b="1" dirty="0" smtClean="0"/>
              <a:t>Třetihory</a:t>
            </a:r>
          </a:p>
          <a:p>
            <a:pPr algn="just">
              <a:buNone/>
            </a:pPr>
            <a:r>
              <a:rPr lang="cs-CZ" b="1" dirty="0" smtClean="0"/>
              <a:t>Čtvrtohory</a:t>
            </a:r>
          </a:p>
          <a:p>
            <a:pPr algn="just"/>
            <a:r>
              <a:rPr lang="cs-CZ" dirty="0" smtClean="0"/>
              <a:t>Každé období trvalo několik milionů let</a:t>
            </a:r>
          </a:p>
          <a:p>
            <a:pPr algn="just"/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i="1" dirty="0" smtClean="0"/>
              <a:t>Prahory</a:t>
            </a:r>
            <a:endParaRPr lang="cs-CZ" b="1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Vznik Země</a:t>
            </a:r>
          </a:p>
          <a:p>
            <a:r>
              <a:rPr lang="cs-CZ" dirty="0" smtClean="0"/>
              <a:t>Ochlazování zemského povrchu</a:t>
            </a:r>
          </a:p>
          <a:p>
            <a:r>
              <a:rPr lang="cs-CZ" dirty="0" smtClean="0"/>
              <a:t>Vznik zemské kůry</a:t>
            </a:r>
          </a:p>
          <a:p>
            <a:r>
              <a:rPr lang="cs-CZ" dirty="0" smtClean="0"/>
              <a:t>Jednoduché formy života – bakterie, řasy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71604" y="5214950"/>
            <a:ext cx="5486400" cy="566738"/>
          </a:xfrm>
        </p:spPr>
        <p:txBody>
          <a:bodyPr/>
          <a:lstStyle/>
          <a:p>
            <a:pPr algn="ctr"/>
            <a:r>
              <a:rPr lang="cs-CZ" dirty="0" smtClean="0"/>
              <a:t>Bakterie zvětšení pod mikroskopem</a:t>
            </a:r>
            <a:endParaRPr lang="cs-CZ" dirty="0"/>
          </a:p>
        </p:txBody>
      </p:sp>
      <p:pic>
        <p:nvPicPr>
          <p:cNvPr id="1028" name="Picture 4" descr="File:Pseudomonas.jpg">
            <a:hlinkClick r:id="rId2"/>
          </p:cNvPr>
          <p:cNvPicPr>
            <a:picLocks noGrp="1" noChangeAspect="1" noChangeArrowheads="1"/>
          </p:cNvPicPr>
          <p:nvPr>
            <p:ph type="pic" idx="1"/>
          </p:nvPr>
        </p:nvPicPr>
        <p:blipFill>
          <a:blip r:embed="rId3"/>
          <a:srcRect l="7106" r="7106"/>
          <a:stretch>
            <a:fillRect/>
          </a:stretch>
        </p:blipFill>
        <p:spPr bwMode="auto">
          <a:xfrm>
            <a:off x="1571604" y="642918"/>
            <a:ext cx="5500726" cy="435771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643306" y="4929198"/>
            <a:ext cx="1708142" cy="566738"/>
          </a:xfrm>
        </p:spPr>
        <p:txBody>
          <a:bodyPr/>
          <a:lstStyle/>
          <a:p>
            <a:pPr algn="ctr"/>
            <a:r>
              <a:rPr lang="cs-CZ" dirty="0" smtClean="0"/>
              <a:t>Mořské řasy</a:t>
            </a:r>
            <a:endParaRPr lang="cs-CZ" dirty="0"/>
          </a:p>
        </p:txBody>
      </p:sp>
      <p:pic>
        <p:nvPicPr>
          <p:cNvPr id="19460" name="Picture 4" descr="File:Algae-water-mites.jpg">
            <a:hlinkClick r:id="rId2"/>
          </p:cNvPr>
          <p:cNvPicPr>
            <a:picLocks noGrp="1" noChangeAspect="1" noChangeArrowheads="1"/>
          </p:cNvPicPr>
          <p:nvPr>
            <p:ph type="pic" idx="1"/>
          </p:nvPr>
        </p:nvPicPr>
        <p:blipFill>
          <a:blip r:embed="rId3"/>
          <a:srcRect l="2177" r="2177"/>
          <a:stretch>
            <a:fillRect/>
          </a:stretch>
        </p:blipFill>
        <p:spPr bwMode="auto">
          <a:xfrm>
            <a:off x="1428728" y="612774"/>
            <a:ext cx="5715040" cy="424498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i="1" dirty="0" smtClean="0"/>
              <a:t>Prvohory </a:t>
            </a:r>
            <a:endParaRPr lang="cs-CZ" b="1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570 – 230 milionů let</a:t>
            </a:r>
          </a:p>
          <a:p>
            <a:r>
              <a:rPr lang="cs-CZ" dirty="0" smtClean="0"/>
              <a:t>Vznik oceánů a života v nich</a:t>
            </a:r>
          </a:p>
          <a:p>
            <a:r>
              <a:rPr lang="cs-CZ" dirty="0" smtClean="0"/>
              <a:t>Živočichové – trilobiti, štíři, první plazi, hmyz, sasanky</a:t>
            </a:r>
          </a:p>
          <a:p>
            <a:r>
              <a:rPr lang="cs-CZ" dirty="0" smtClean="0"/>
              <a:t>Rostliny – kapradiny, plavuně, přesličky, první jehličnany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Trilobiti</a:t>
            </a:r>
            <a:endParaRPr lang="cs-CZ" dirty="0"/>
          </a:p>
        </p:txBody>
      </p:sp>
      <p:pic>
        <p:nvPicPr>
          <p:cNvPr id="5" name="Zástupný symbol pro obsah 4" descr="430px-Trilobit_hg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357158" y="1285860"/>
            <a:ext cx="2852746" cy="4786346"/>
          </a:xfrm>
        </p:spPr>
      </p:pic>
      <p:pic>
        <p:nvPicPr>
          <p:cNvPr id="6" name="Zástupný symbol pro obsah 5" descr="Trilobites_NT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3571868" y="1785926"/>
            <a:ext cx="5072098" cy="428628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Sasanky </a:t>
            </a:r>
            <a:endParaRPr lang="cs-CZ" dirty="0"/>
          </a:p>
        </p:txBody>
      </p:sp>
      <p:pic>
        <p:nvPicPr>
          <p:cNvPr id="5" name="Zástupný symbol pro obsah 4" descr="405px-Seafan_300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642910" y="1428736"/>
            <a:ext cx="2857520" cy="4572032"/>
          </a:xfrm>
        </p:spPr>
      </p:pic>
      <p:pic>
        <p:nvPicPr>
          <p:cNvPr id="6" name="Zástupný symbol pro obsah 5" descr="800px-Corynactis_annulata01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3929058" y="2071678"/>
            <a:ext cx="4757742" cy="392909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Přesličky a plavuně</a:t>
            </a:r>
            <a:endParaRPr lang="cs-CZ" dirty="0"/>
          </a:p>
        </p:txBody>
      </p:sp>
      <p:pic>
        <p:nvPicPr>
          <p:cNvPr id="5" name="Zástupný symbol pro obsah 4" descr="450px-Meadow_Horsetail_2463334647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857224" y="1571612"/>
            <a:ext cx="2928958" cy="4214842"/>
          </a:xfrm>
        </p:spPr>
      </p:pic>
      <p:pic>
        <p:nvPicPr>
          <p:cNvPr id="6" name="Zástupný symbol pro obsah 5" descr="800px-Lycopodium_annotinum_161102a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429124" y="2348706"/>
            <a:ext cx="4257676" cy="343774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Jmění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</TotalTime>
  <Words>162</Words>
  <PresentationFormat>Předvádění na obrazovce (4:3)</PresentationFormat>
  <Paragraphs>40</Paragraphs>
  <Slides>10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Motiv sady Office</vt:lpstr>
      <vt:lpstr>VÝVOJ ZEMĚ I.</vt:lpstr>
      <vt:lpstr>Snímek 2</vt:lpstr>
      <vt:lpstr>Prahory</vt:lpstr>
      <vt:lpstr>Bakterie zvětšení pod mikroskopem</vt:lpstr>
      <vt:lpstr>Mořské řasy</vt:lpstr>
      <vt:lpstr>Prvohory </vt:lpstr>
      <vt:lpstr>Trilobiti</vt:lpstr>
      <vt:lpstr>Sasanky </vt:lpstr>
      <vt:lpstr>Přesličky a plavuně</vt:lpstr>
      <vt:lpstr>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VÝVOJ ZEMĚ</dc:title>
  <cp:lastModifiedBy>uzivatel</cp:lastModifiedBy>
  <cp:revision>17</cp:revision>
  <dcterms:modified xsi:type="dcterms:W3CDTF">2011-04-29T12:25:16Z</dcterms:modified>
</cp:coreProperties>
</file>