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3" r:id="rId4"/>
    <p:sldId id="270" r:id="rId5"/>
    <p:sldId id="264" r:id="rId6"/>
    <p:sldId id="265" r:id="rId7"/>
    <p:sldId id="266" r:id="rId8"/>
    <p:sldId id="267" r:id="rId9"/>
    <p:sldId id="271" r:id="rId10"/>
    <p:sldId id="268" r:id="rId11"/>
    <p:sldId id="269" r:id="rId12"/>
    <p:sldId id="261" r:id="rId13"/>
    <p:sldId id="272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E6D1A4-CE2F-44A1-9F37-8A40273BD0AF}" type="datetimeFigureOut">
              <a:rPr lang="cs-CZ"/>
              <a:pPr>
                <a:defRPr/>
              </a:pPr>
              <a:t>3.5.2011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A1B1FD-0503-4CCA-BF70-355BD34639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B546-44E2-4DBC-A768-D20C47522172}" type="datetimeFigureOut">
              <a:rPr lang="cs-CZ"/>
              <a:pPr>
                <a:defRPr/>
              </a:pPr>
              <a:t>3.5.2011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2822A-6148-4687-8B93-2D5DF2A17F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15558-5B14-4A31-991C-05EE23694181}" type="datetimeFigureOut">
              <a:rPr lang="cs-CZ"/>
              <a:pPr>
                <a:defRPr/>
              </a:pPr>
              <a:t>3.5.2011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75BB-D967-47A1-81D0-3825B28340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DFC8C-A48D-4A53-BEA3-97C003145ABA}" type="datetimeFigureOut">
              <a:rPr lang="cs-CZ"/>
              <a:pPr>
                <a:defRPr/>
              </a:pPr>
              <a:t>3.5.2011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F2D0-A1BC-4CF3-B2F9-EBBBB44A3A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114B-23CA-44E3-A06E-0C82034FCCCB}" type="datetimeFigureOut">
              <a:rPr lang="cs-CZ"/>
              <a:pPr>
                <a:defRPr/>
              </a:pPr>
              <a:t>3.5.2011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979AA-E3ED-4065-BC68-188D113676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6BAC-E5F5-4431-A7A4-BD2E846CE4C3}" type="datetimeFigureOut">
              <a:rPr lang="cs-CZ"/>
              <a:pPr>
                <a:defRPr/>
              </a:pPr>
              <a:t>3.5.2011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628E9-87C9-497A-8E5D-8059B0D270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6FB24-9FFD-4DDA-A352-8F763765E6BB}" type="datetimeFigureOut">
              <a:rPr lang="cs-CZ"/>
              <a:pPr>
                <a:defRPr/>
              </a:pPr>
              <a:t>3.5.2011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ED426-4E95-4369-A6A6-54F75D1402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F1E01-82CB-4FAC-92A8-50E782A2C19F}" type="datetimeFigureOut">
              <a:rPr lang="cs-CZ"/>
              <a:pPr>
                <a:defRPr/>
              </a:pPr>
              <a:t>3.5.2011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42D88-A44D-4C9D-8581-F3172C7535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1E910-11A1-4C81-ADC4-901DB6419855}" type="datetimeFigureOut">
              <a:rPr lang="cs-CZ"/>
              <a:pPr>
                <a:defRPr/>
              </a:pPr>
              <a:t>3.5.2011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CA976-AC5D-4A68-A9C8-C1D52AF4C1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7BBD9-2AFE-4B47-94AF-2BA4A74B27E4}" type="datetimeFigureOut">
              <a:rPr lang="cs-CZ"/>
              <a:pPr>
                <a:defRPr/>
              </a:pPr>
              <a:t>3.5.2011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46C58-512A-4565-9EF8-567BFF7E04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7073-654E-4487-BABD-37F65DB1105F}" type="datetimeFigureOut">
              <a:rPr lang="cs-CZ"/>
              <a:pPr>
                <a:defRPr/>
              </a:pPr>
              <a:t>3.5.2011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E9A7-173A-4BDA-A206-01673CB6EC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0B361-DF33-4B79-BD36-2BE2BF729BDE}" type="datetimeFigureOut">
              <a:rPr lang="cs-CZ"/>
              <a:pPr>
                <a:defRPr/>
              </a:pPr>
              <a:t>3.5.2011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5B223-C517-4713-BF24-28918CD372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832C25-9618-465A-A0EF-79A02D3D24E5}" type="datetimeFigureOut">
              <a:rPr lang="cs-CZ"/>
              <a:pPr>
                <a:defRPr/>
              </a:pPr>
              <a:t>3.5.2011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DE36B2-E182-4D6F-A4AD-CD3D85689B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gypt_balsameringsguden_anu.jpg" TargetMode="External"/><Relationship Id="rId13" Type="http://schemas.openxmlformats.org/officeDocument/2006/relationships/hyperlink" Target="http://commons.wikimedia.org/wiki/File:Tutankhamen_KV62.jpg" TargetMode="External"/><Relationship Id="rId3" Type="http://schemas.openxmlformats.org/officeDocument/2006/relationships/hyperlink" Target="http://commons.wikimedia.org/wiki/File:Cattle_cutting_up_-_Kagemni_Mastaba.jpg" TargetMode="External"/><Relationship Id="rId7" Type="http://schemas.openxmlformats.org/officeDocument/2006/relationships/hyperlink" Target="http://commons.wikimedia.org/wiki/File:Egypte_louvre_120_asiatique.jpg" TargetMode="External"/><Relationship Id="rId12" Type="http://schemas.openxmlformats.org/officeDocument/2006/relationships/hyperlink" Target="http://commons.wikimedia.org/wiki/File:Tuth-grab1.jpg" TargetMode="External"/><Relationship Id="rId2" Type="http://schemas.openxmlformats.org/officeDocument/2006/relationships/hyperlink" Target="http://commons.wikimedia.org/wiki/File:Isis_suckling_Horus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ncient_Egyptians_on_a_barge_with_aquatic_birds_-_Mastaba_in_Saqqarah.jpg" TargetMode="External"/><Relationship Id="rId11" Type="http://schemas.openxmlformats.org/officeDocument/2006/relationships/hyperlink" Target="http://commons.wikimedia.org/wiki/File:Mumie_des_Harsiese.JPG" TargetMode="External"/><Relationship Id="rId5" Type="http://schemas.openxmlformats.org/officeDocument/2006/relationships/hyperlink" Target="http://commons.wikimedia.org/wiki/File:Ankh_isis_nefertari.jpg" TargetMode="External"/><Relationship Id="rId10" Type="http://schemas.openxmlformats.org/officeDocument/2006/relationships/hyperlink" Target="http://commons.wikimedia.org/wiki/File:Mummy_Louvre.jpg" TargetMode="External"/><Relationship Id="rId4" Type="http://schemas.openxmlformats.org/officeDocument/2006/relationships/hyperlink" Target="http://commons.wikimedia.org/wiki/File:Maler_der_Grabkammer_der_Nefertari_004_retouched.jpg" TargetMode="External"/><Relationship Id="rId9" Type="http://schemas.openxmlformats.org/officeDocument/2006/relationships/hyperlink" Target="http://commons.wikimedia.org/wiki/File:%C3%84gyptisches_Museum_Leipzig_233.jpg" TargetMode="External"/><Relationship Id="rId14" Type="http://schemas.openxmlformats.org/officeDocument/2006/relationships/hyperlink" Target="http://commons.wikimedia.org/wiki/File:Bronze_weapon_Sa_Huynh_Culture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2"/>
          </a:xfrm>
        </p:spPr>
        <p:txBody>
          <a:bodyPr/>
          <a:lstStyle/>
          <a:p>
            <a:pPr eaLnBrk="1" hangingPunct="1"/>
            <a:r>
              <a:rPr lang="cs-CZ" sz="7200" b="1" dirty="0" smtClean="0"/>
              <a:t>ŽIVOT V EGYPTĚ</a:t>
            </a:r>
            <a:endParaRPr lang="cs-CZ" sz="7200" b="1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428750" y="6072188"/>
            <a:ext cx="7000875" cy="649287"/>
          </a:xfrm>
        </p:spPr>
        <p:txBody>
          <a:bodyPr/>
          <a:lstStyle/>
          <a:p>
            <a:pPr>
              <a:defRPr/>
            </a:pP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Autorem materiálu a všech jeho částí, není-li uvedeno jinak, je Jana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Jančová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>
              <a:defRPr/>
            </a:pP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Dostupné z Metodického portálu www.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rvp.cz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, ISSN: 1802-4785, financovaného z ESF a státního rozpočtu ČR. </a:t>
            </a:r>
          </a:p>
          <a:p>
            <a:pPr>
              <a:defRPr/>
            </a:pP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Provozováno Výzkumným ústavem pedagogickým v Praze.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Rakve s podobou faraona</a:t>
            </a:r>
            <a:endParaRPr lang="cs-CZ" dirty="0"/>
          </a:p>
        </p:txBody>
      </p:sp>
      <p:pic>
        <p:nvPicPr>
          <p:cNvPr id="6" name="Zástupný symbol pro obsah 5" descr="800px-Mummy_Louvr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8" name="Zástupný symbol pro obsah 7" descr="800px-Mumie_des_Harsiese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Mapka podzemní chodby, sarkofág</a:t>
            </a:r>
            <a:endParaRPr lang="cs-CZ" dirty="0"/>
          </a:p>
        </p:txBody>
      </p:sp>
      <p:pic>
        <p:nvPicPr>
          <p:cNvPr id="5" name="Zástupný symbol pro obsah 4" descr="714px-Tutankhamen_KV6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071678"/>
            <a:ext cx="4143404" cy="3786213"/>
          </a:xfrm>
        </p:spPr>
      </p:pic>
      <p:pic>
        <p:nvPicPr>
          <p:cNvPr id="6" name="Zástupný symbol pro obsah 5" descr="448px-Tuth-grab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7807" y="1600200"/>
            <a:ext cx="3379386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 dirty="0" smtClean="0"/>
              <a:t>Zdroje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cs-CZ" sz="1100" dirty="0" smtClean="0"/>
              <a:t>Všechny uveřejněné odkazy jsou dostupné pod licencí </a:t>
            </a:r>
            <a:r>
              <a:rPr lang="cs-CZ" sz="1100" dirty="0" err="1" smtClean="0"/>
              <a:t>Creative</a:t>
            </a:r>
            <a:r>
              <a:rPr lang="cs-CZ" sz="1100" dirty="0" smtClean="0"/>
              <a:t> </a:t>
            </a:r>
            <a:r>
              <a:rPr lang="cs-CZ" sz="1100" dirty="0" err="1" smtClean="0"/>
              <a:t>Commons</a:t>
            </a:r>
            <a:r>
              <a:rPr lang="cs-CZ" sz="1100" dirty="0" smtClean="0"/>
              <a:t> na WWW:</a:t>
            </a:r>
          </a:p>
          <a:p>
            <a:pPr algn="just" eaLnBrk="1" hangingPunct="1">
              <a:buFont typeface="Arial" charset="0"/>
              <a:buNone/>
            </a:pP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2"/>
              </a:rPr>
              <a:t>http://commons.wikimedia.org/wiki/File:Isis_suckling_Horus.png</a:t>
            </a:r>
            <a:r>
              <a:rPr lang="cs-CZ" sz="1100" dirty="0" smtClean="0"/>
              <a:t> </a:t>
            </a:r>
          </a:p>
          <a:p>
            <a:pPr algn="just" eaLnBrk="1" hangingPunct="1"/>
            <a:r>
              <a:rPr lang="cs-CZ" sz="1100" dirty="0" smtClean="0">
                <a:hlinkClick r:id="rId3"/>
              </a:rPr>
              <a:t>http://commons.wikimedia.org/wiki/File:Cattle_cutting_up_-_Kagemni_Mastaba.jpg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4"/>
              </a:rPr>
              <a:t>http://commons.wikimedia.org/wiki/File:Maler_der_Grabkammer_der_Nefertari_004_retouched.jpg</a:t>
            </a:r>
            <a:r>
              <a:rPr lang="cs-CZ" sz="1100" dirty="0" smtClean="0"/>
              <a:t> </a:t>
            </a:r>
          </a:p>
          <a:p>
            <a:pPr algn="just" eaLnBrk="1" hangingPunct="1"/>
            <a:r>
              <a:rPr lang="cs-CZ" sz="1100" dirty="0" smtClean="0">
                <a:hlinkClick r:id="rId5"/>
              </a:rPr>
              <a:t>http://commons.wikimedia.org/wiki/File:Ankh_isis_nefertari.jpg</a:t>
            </a:r>
            <a:r>
              <a:rPr lang="cs-CZ" sz="1100" dirty="0" smtClean="0"/>
              <a:t> </a:t>
            </a:r>
          </a:p>
          <a:p>
            <a:pPr algn="just" eaLnBrk="1" hangingPunct="1"/>
            <a:r>
              <a:rPr lang="cs-CZ" sz="1100" dirty="0" smtClean="0">
                <a:hlinkClick r:id="rId6"/>
              </a:rPr>
              <a:t>http://commons.wikimedia.org/wiki/File:Ancient_Egyptians_on_a_barge_with_aquatic_birds_-_Mastaba_in_Saqqarah.jpg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7"/>
              </a:rPr>
              <a:t>http://commons.wikimedia.org/wiki/File:Egypte_louvre_120_asiatique.jpg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8"/>
              </a:rPr>
              <a:t>http://commons.wikimedia.org/wiki/File:Egypt_balsameringsguden_anu.jpg</a:t>
            </a:r>
            <a:r>
              <a:rPr lang="cs-CZ" sz="1100" dirty="0" smtClean="0"/>
              <a:t> </a:t>
            </a:r>
          </a:p>
          <a:p>
            <a:pPr algn="just" eaLnBrk="1" hangingPunct="1"/>
            <a:r>
              <a:rPr lang="cs-CZ" sz="1100" dirty="0" smtClean="0">
                <a:hlinkClick r:id="rId9"/>
              </a:rPr>
              <a:t>http://commons.wikimedia.org/wiki/File:%C3%84gyptisches_Museum_Leipzig_233.jpg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10"/>
              </a:rPr>
              <a:t>http://commons.wikimedia.org/wiki/File:Mummy_Louvre.jpg</a:t>
            </a:r>
            <a:r>
              <a:rPr lang="cs-CZ" sz="1100" dirty="0" smtClean="0"/>
              <a:t> </a:t>
            </a:r>
          </a:p>
          <a:p>
            <a:pPr algn="just" eaLnBrk="1" hangingPunct="1"/>
            <a:r>
              <a:rPr lang="cs-CZ" sz="1100" dirty="0" smtClean="0">
                <a:hlinkClick r:id="rId11"/>
              </a:rPr>
              <a:t>http://commons.wikimedia.org/wiki/File:Mumie_des_Harsiese.JPG</a:t>
            </a:r>
            <a:r>
              <a:rPr lang="cs-CZ" sz="1100" dirty="0" smtClean="0"/>
              <a:t> </a:t>
            </a:r>
          </a:p>
          <a:p>
            <a:pPr algn="just" eaLnBrk="1" hangingPunct="1"/>
            <a:r>
              <a:rPr lang="cs-CZ" sz="1100" dirty="0" smtClean="0">
                <a:hlinkClick r:id="rId12"/>
              </a:rPr>
              <a:t>http://commons.wikimedia.org/wiki/File:Tuth-grab1.jpg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13"/>
              </a:rPr>
              <a:t>http://commons.wikimedia.org/wiki/File:Tutankhamen_KV62.jpg</a:t>
            </a:r>
            <a:endParaRPr lang="cs-CZ" sz="1100" dirty="0" smtClean="0"/>
          </a:p>
          <a:p>
            <a:pPr algn="just" eaLnBrk="1" hangingPunct="1"/>
            <a:endParaRPr lang="cs-CZ" sz="1100" dirty="0" smtClean="0"/>
          </a:p>
          <a:p>
            <a:pPr algn="just" eaLnBrk="1" hangingPunct="1"/>
            <a:endParaRPr lang="cs-CZ" sz="1100" dirty="0" smtClean="0"/>
          </a:p>
          <a:p>
            <a:pPr eaLnBrk="1" hangingPunct="1">
              <a:buFont typeface="Arial" charset="0"/>
              <a:buNone/>
            </a:pPr>
            <a:endParaRPr lang="cs-CZ" dirty="0" smtClean="0">
              <a:hlinkClick r:id="rId14"/>
            </a:endParaRP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Použitá literatura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dirty="0" smtClean="0"/>
              <a:t>SOCHROVÁ, M. </a:t>
            </a:r>
            <a:r>
              <a:rPr lang="cs-CZ" sz="1200" i="1" dirty="0" smtClean="0"/>
              <a:t>Dějepis I. </a:t>
            </a:r>
            <a:r>
              <a:rPr lang="cs-CZ" sz="1200" i="1" dirty="0" smtClean="0"/>
              <a:t>v</a:t>
            </a:r>
            <a:r>
              <a:rPr lang="cs-CZ" sz="1200" i="1" dirty="0" smtClean="0"/>
              <a:t> kostce</a:t>
            </a:r>
            <a:r>
              <a:rPr lang="cs-CZ" sz="1200" dirty="0" smtClean="0"/>
              <a:t>. 2. </a:t>
            </a:r>
            <a:r>
              <a:rPr lang="cs-CZ" sz="1200" dirty="0" err="1" smtClean="0"/>
              <a:t>vyd</a:t>
            </a:r>
            <a:r>
              <a:rPr lang="cs-CZ" sz="1200" dirty="0" smtClean="0"/>
              <a:t>. Havlíčkův Brod : Fragment, 2002. ISBN 8072003364. 160 s.</a:t>
            </a:r>
            <a:endParaRPr lang="cs-CZ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Oděv a úprava hlavy</a:t>
            </a:r>
            <a:endParaRPr lang="cs-CZ" b="1" i="1" dirty="0" smtClean="0"/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b="1" dirty="0" smtClean="0"/>
              <a:t>Muži:</a:t>
            </a:r>
          </a:p>
          <a:p>
            <a:pPr algn="just"/>
            <a:r>
              <a:rPr lang="cs-CZ" dirty="0" smtClean="0"/>
              <a:t>Nosili krátkou zavinovací sukni</a:t>
            </a:r>
          </a:p>
          <a:p>
            <a:pPr algn="just"/>
            <a:r>
              <a:rPr lang="cs-CZ" dirty="0" smtClean="0"/>
              <a:t>Holili se</a:t>
            </a:r>
          </a:p>
          <a:p>
            <a:pPr algn="just"/>
            <a:r>
              <a:rPr lang="cs-CZ" dirty="0" smtClean="0"/>
              <a:t>Vlasy měli zastřižené nad rameny a nad obočím</a:t>
            </a:r>
          </a:p>
          <a:p>
            <a:pPr algn="just"/>
            <a:r>
              <a:rPr lang="cs-CZ" dirty="0" smtClean="0"/>
              <a:t>Chodili bosi nebo v sandálech</a:t>
            </a:r>
          </a:p>
          <a:p>
            <a:pPr algn="just"/>
            <a:r>
              <a:rPr lang="cs-CZ" dirty="0" smtClean="0"/>
              <a:t>Líčili si oči i obočí</a:t>
            </a:r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b="1" dirty="0" smtClean="0"/>
              <a:t>Ženy:</a:t>
            </a:r>
          </a:p>
          <a:p>
            <a:pPr algn="just"/>
            <a:r>
              <a:rPr lang="cs-CZ" dirty="0" smtClean="0"/>
              <a:t>Nosily rovně zastřižené úzké dlouhé šaty</a:t>
            </a:r>
          </a:p>
          <a:p>
            <a:pPr algn="just"/>
            <a:r>
              <a:rPr lang="cs-CZ" dirty="0" smtClean="0"/>
              <a:t>Zdobily se šperky – náušnice, spony, náramky, velké límcové náhrdelníky</a:t>
            </a:r>
          </a:p>
          <a:p>
            <a:pPr algn="just"/>
            <a:r>
              <a:rPr lang="cs-CZ" dirty="0" smtClean="0"/>
              <a:t>Líčily si obočí i oči</a:t>
            </a:r>
          </a:p>
          <a:p>
            <a:pPr algn="just"/>
            <a:r>
              <a:rPr lang="cs-CZ" dirty="0" smtClean="0"/>
              <a:t>Vlasy byly dlouhé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407px-Maler_der_Grabkammer_der_Nefertari_004_retouche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1142984"/>
            <a:ext cx="3075237" cy="4525963"/>
          </a:xfrm>
        </p:spPr>
      </p:pic>
      <p:pic>
        <p:nvPicPr>
          <p:cNvPr id="6" name="Zástupný symbol pro obsah 5" descr="Ankh_isis_nefertar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1071546"/>
            <a:ext cx="2786082" cy="464347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800px-Isis_suckling_Horus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642918"/>
            <a:ext cx="4038600" cy="2529173"/>
          </a:xfrm>
        </p:spPr>
      </p:pic>
      <p:pic>
        <p:nvPicPr>
          <p:cNvPr id="6" name="Zástupný symbol pro obsah 5" descr="800px-Cattle_cutting_up_-_Kagemni_Mastab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0430" y="3500438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800px-Ancient_Egyptians_on_a_barge_with_aquatic_birds_-_Mastaba_in_Saqqara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785794"/>
            <a:ext cx="4038600" cy="3028950"/>
          </a:xfrm>
        </p:spPr>
      </p:pic>
      <p:pic>
        <p:nvPicPr>
          <p:cNvPr id="6" name="Zástupný symbol pro obsah 5" descr="656px-Egypte_louvre_120_asiatiqu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16261"/>
            <a:ext cx="4038600" cy="369384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Mumifikace 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Lidé věřili, že dokud se tělo nerozpadne, přebývá v něm duše, proto mrtvé mumifikovali</a:t>
            </a:r>
          </a:p>
          <a:p>
            <a:pPr algn="just"/>
            <a:r>
              <a:rPr lang="cs-CZ" dirty="0" smtClean="0"/>
              <a:t>Do hrobů jim dávali předměty denní potřeby</a:t>
            </a:r>
          </a:p>
          <a:p>
            <a:pPr algn="just"/>
            <a:r>
              <a:rPr lang="cs-CZ" dirty="0" smtClean="0"/>
              <a:t>Zbavili tělo všech tekutin a vnitřností  kromě srdce</a:t>
            </a:r>
          </a:p>
          <a:p>
            <a:pPr algn="just"/>
            <a:r>
              <a:rPr lang="cs-CZ" dirty="0" smtClean="0"/>
              <a:t>Vnitřnosti byly vloženy do zvláštních nádob </a:t>
            </a:r>
            <a:r>
              <a:rPr lang="cs-CZ" dirty="0" smtClean="0"/>
              <a:t> </a:t>
            </a:r>
            <a:r>
              <a:rPr lang="cs-CZ" dirty="0" smtClean="0"/>
              <a:t> (</a:t>
            </a:r>
            <a:r>
              <a:rPr lang="cs-CZ" b="1" dirty="0" smtClean="0"/>
              <a:t>kanop</a:t>
            </a:r>
            <a:r>
              <a:rPr lang="cs-CZ" dirty="0" smtClean="0"/>
              <a:t>)</a:t>
            </a:r>
            <a:r>
              <a:rPr lang="cs-CZ" dirty="0" smtClean="0"/>
              <a:t> a zality voskem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just"/>
            <a:r>
              <a:rPr lang="cs-CZ" dirty="0" smtClean="0"/>
              <a:t>Tělo bylo vysušeno solí a sodou</a:t>
            </a:r>
          </a:p>
          <a:p>
            <a:pPr algn="just"/>
            <a:r>
              <a:rPr lang="cs-CZ" dirty="0" smtClean="0"/>
              <a:t>Napuštěno olejem a pryskyřicemi (</a:t>
            </a:r>
            <a:r>
              <a:rPr lang="cs-CZ" b="1" dirty="0" smtClean="0"/>
              <a:t>balzamování</a:t>
            </a:r>
            <a:r>
              <a:rPr lang="cs-CZ" dirty="0" smtClean="0"/>
              <a:t>)</a:t>
            </a:r>
          </a:p>
          <a:p>
            <a:pPr algn="just"/>
            <a:r>
              <a:rPr lang="cs-CZ" dirty="0" smtClean="0"/>
              <a:t>Zabaleno do lněných obinadel a vloženo do rakve (zlaté, stříbrné, dřevěné)</a:t>
            </a:r>
          </a:p>
          <a:p>
            <a:pPr algn="just"/>
            <a:r>
              <a:rPr lang="cs-CZ" dirty="0" smtClean="0"/>
              <a:t>V pyramidách byla pohřební komora se </a:t>
            </a:r>
            <a:r>
              <a:rPr lang="cs-CZ" b="1" dirty="0" smtClean="0"/>
              <a:t>sarkofágem</a:t>
            </a:r>
            <a:r>
              <a:rPr lang="cs-CZ" dirty="0" smtClean="0"/>
              <a:t> = náhrobek, uzavřená rakev z trvanlivého materiálu ozdobená nebo s podobou zemřelého</a:t>
            </a:r>
          </a:p>
          <a:p>
            <a:pPr algn="just"/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Balzamování a zabalení</a:t>
            </a:r>
            <a:endParaRPr lang="cs-CZ" dirty="0"/>
          </a:p>
        </p:txBody>
      </p:sp>
      <p:pic>
        <p:nvPicPr>
          <p:cNvPr id="5" name="Zástupný symbol pro obsah 4" descr="800px-Egypt_balsameringsguden_anu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60733"/>
            <a:ext cx="4038600" cy="2604897"/>
          </a:xfrm>
        </p:spPr>
      </p:pic>
      <p:pic>
        <p:nvPicPr>
          <p:cNvPr id="6" name="Zástupný symbol pro obsah 5" descr="80ED4F~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17823"/>
            <a:ext cx="4038600" cy="269071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291</Words>
  <PresentationFormat>Předvádění na obrazovce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sady Office</vt:lpstr>
      <vt:lpstr>ŽIVOT V EGYPTĚ</vt:lpstr>
      <vt:lpstr>Oděv a úprava hlavy</vt:lpstr>
      <vt:lpstr>Snímek 3</vt:lpstr>
      <vt:lpstr>Snímek 4</vt:lpstr>
      <vt:lpstr>Snímek 5</vt:lpstr>
      <vt:lpstr>Snímek 6</vt:lpstr>
      <vt:lpstr>Mumifikace </vt:lpstr>
      <vt:lpstr>Snímek 8</vt:lpstr>
      <vt:lpstr>Balzamování a zabalení</vt:lpstr>
      <vt:lpstr>Rakve s podobou faraona</vt:lpstr>
      <vt:lpstr>Mapka podzemní chodby, sarkofág</vt:lpstr>
      <vt:lpstr>Zdroje</vt:lpstr>
      <vt:lpstr>Použitá 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ZEMĚ</dc:title>
  <cp:lastModifiedBy>uzivatel</cp:lastModifiedBy>
  <cp:revision>63</cp:revision>
  <dcterms:modified xsi:type="dcterms:W3CDTF">2011-05-03T20:35:11Z</dcterms:modified>
</cp:coreProperties>
</file>