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61" r:id="rId3"/>
    <p:sldId id="257" r:id="rId4"/>
    <p:sldId id="258" r:id="rId5"/>
    <p:sldId id="266" r:id="rId6"/>
    <p:sldId id="259" r:id="rId7"/>
    <p:sldId id="263" r:id="rId8"/>
    <p:sldId id="265" r:id="rId9"/>
    <p:sldId id="262" r:id="rId10"/>
    <p:sldId id="264" r:id="rId11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324B4BB1-6C16-471C-8628-79BA40232697}" type="datetimeFigureOut">
              <a:rPr lang="cs-CZ"/>
              <a:pPr>
                <a:defRPr/>
              </a:pPr>
              <a:t>19.4.2011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 smtClean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9B93E2E4-A553-49F1-9C4B-EF1DEA35C66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819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C559BEE-37B1-413B-942E-3759CAC5D1AF}" type="slidenum">
              <a:rPr lang="cs-CZ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922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6927EC3-5CE9-436B-A797-330D1648F578}" type="slidenum">
              <a:rPr lang="cs-CZ"/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1024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AAF7950-A978-4F80-AC32-16C715ACCEBF}" type="slidenum">
              <a:rPr lang="cs-CZ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1126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E06E3F6-9197-4F18-9BCA-39BA64E8B6D7}" type="slidenum">
              <a:rPr lang="cs-CZ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Zaoblený obdélník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493EAD4-5CA5-4727-9087-6C5094302876}" type="datetimeFigureOut">
              <a:rPr lang="cs-CZ" smtClean="0"/>
              <a:pPr>
                <a:defRPr/>
              </a:pPr>
              <a:t>19.4.2011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310D6FB-71C4-4817-9FA0-A86834920C17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86B0EAB-E695-4D95-8983-D48DC9C89A61}" type="datetimeFigureOut">
              <a:rPr lang="cs-CZ" smtClean="0"/>
              <a:pPr>
                <a:defRPr/>
              </a:pPr>
              <a:t>19.4.2011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757634-DA91-4F39-89A8-3A9096ABCBD6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7827FA0-E499-4313-BC2F-5F4899539FF0}" type="datetimeFigureOut">
              <a:rPr lang="cs-CZ" smtClean="0"/>
              <a:pPr>
                <a:defRPr/>
              </a:pPr>
              <a:t>19.4.2011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3FF6EA-3A63-421C-A970-7C5EEE6642C6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FA41898-7F88-4D5B-BB11-CD960B7B3953}" type="datetimeFigureOut">
              <a:rPr lang="cs-CZ" smtClean="0"/>
              <a:pPr>
                <a:defRPr/>
              </a:pPr>
              <a:t>19.4.2011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845894-CC58-4AF8-BB11-B1B79F891E3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délník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Zaoblený obdélník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A7FCC65-E77A-4C86-B353-5B5954F1A1A8}" type="datetimeFigureOut">
              <a:rPr lang="cs-CZ" smtClean="0"/>
              <a:pPr>
                <a:defRPr/>
              </a:pPr>
              <a:t>19.4.2011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7" name="Obdélník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pPr>
              <a:defRPr/>
            </a:pPr>
            <a:fld id="{CC1D8AAC-D22A-4053-8073-EF885114D09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004C6FA-566F-42BE-89DB-3A6F8294B52B}" type="datetimeFigureOut">
              <a:rPr lang="cs-CZ" smtClean="0"/>
              <a:pPr>
                <a:defRPr/>
              </a:pPr>
              <a:t>19.4.2011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17CAFA-CEE0-4A98-8D45-1E8871C75767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12896AE-EF48-4123-A83D-8A01941F0C66}" type="datetimeFigureOut">
              <a:rPr lang="cs-CZ" smtClean="0"/>
              <a:pPr>
                <a:defRPr/>
              </a:pPr>
              <a:t>19.4.2011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A05D7A-18AF-429D-954C-A1A6AEDF5B9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B8D107A-D800-4372-8AA0-21E42D109481}" type="datetimeFigureOut">
              <a:rPr lang="cs-CZ" smtClean="0"/>
              <a:pPr>
                <a:defRPr/>
              </a:pPr>
              <a:t>19.4.2011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9ACD0C-0AC9-4161-8373-D83FA11069C1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59FEA14-D509-4A0D-930F-E9DE44FB8482}" type="datetimeFigureOut">
              <a:rPr lang="cs-CZ" smtClean="0"/>
              <a:pPr>
                <a:defRPr/>
              </a:pPr>
              <a:t>19.4.2011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4329CA-AA02-471F-BBB0-07A8212A3DB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Zaoblený obdélník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9A04184-E94C-4239-A894-1A8E4397035C}" type="datetimeFigureOut">
              <a:rPr lang="cs-CZ" smtClean="0"/>
              <a:pPr>
                <a:defRPr/>
              </a:pPr>
              <a:t>19.4.2011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7724C4-4ADA-47FE-B016-01D82BF7C43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706F237-8BCE-4C12-AC3F-90E05E24DFDA}" type="datetimeFigureOut">
              <a:rPr lang="cs-CZ" smtClean="0"/>
              <a:pPr>
                <a:defRPr/>
              </a:pPr>
              <a:t>19.4.2011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pPr>
              <a:defRPr/>
            </a:pPr>
            <a:fld id="{AD0729F2-328A-4FEC-BD59-72FDE0A94835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11" name="Obdélník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Zaoblený obdélník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204CEC1A-E0E1-4994-885E-79FEB2114D35}" type="datetimeFigureOut">
              <a:rPr lang="cs-CZ" smtClean="0"/>
              <a:pPr>
                <a:defRPr/>
              </a:pPr>
              <a:t>19.4.2011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68BF1547-4D73-4546-8FC9-E2559F02651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commons.wikimedia.org/wiki/File:Pintoricchio_012.jpg" TargetMode="External"/><Relationship Id="rId2" Type="http://schemas.openxmlformats.org/officeDocument/2006/relationships/hyperlink" Target="http://commons.wikimedia.org/wiki/File:Jan_Vil%C3%ADmek_-_Ji%C5%99%C3%AD_z_Pod%C4%9Bbrad_a_z_Kun%C5%A1t%C3%A1tu.jpg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commons.wikimedia.org/wiki/File:Matthias_Corvinus_Stitneho_street_Olomouc.jp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upload.wikimedia.org/wikipedia/commons/b/b5/Jan_Vil%C3%ADmek_-_Ji%C5%99%C3%AD_z_Pod%C4%9Bbrad_a_z_Kun%C5%A1t%C3%A1tu.jpg" TargetMode="Externa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upload.wikimedia.org/wikipedia/commons/9/9e/Pintoricchio_012.jpg" TargetMode="Externa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upload.wikimedia.org/wikipedia/commons/3/33/Matthias_Corvinus_Stitneho_street_Olomouc.jpg" TargetMode="Externa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6000" dirty="0" smtClean="0">
                <a:solidFill>
                  <a:schemeClr val="tx1"/>
                </a:solidFill>
              </a:rPr>
              <a:t>(vládl 1458 – 1471)</a:t>
            </a:r>
            <a:endParaRPr lang="cs-CZ" sz="6000" dirty="0">
              <a:solidFill>
                <a:schemeClr val="tx1"/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0" y="5929330"/>
            <a:ext cx="8929718" cy="792145"/>
          </a:xfrm>
        </p:spPr>
        <p:txBody>
          <a:bodyPr/>
          <a:lstStyle/>
          <a:p>
            <a:pPr algn="ctr"/>
            <a:r>
              <a:rPr lang="cs-CZ" sz="1000" i="1" dirty="0" smtClean="0">
                <a:solidFill>
                  <a:schemeClr val="bg1">
                    <a:lumMod val="50000"/>
                  </a:schemeClr>
                </a:solidFill>
              </a:rPr>
              <a:t>Autorem materiálu a všech jeho částí, není-li uvedeno jinak, je Jana </a:t>
            </a:r>
            <a:r>
              <a:rPr lang="cs-CZ" sz="1000" i="1" dirty="0" err="1" smtClean="0">
                <a:solidFill>
                  <a:schemeClr val="bg1">
                    <a:lumMod val="50000"/>
                  </a:schemeClr>
                </a:solidFill>
              </a:rPr>
              <a:t>Jančová</a:t>
            </a:r>
            <a:r>
              <a:rPr lang="cs-CZ" sz="1000" i="1" dirty="0" smtClean="0">
                <a:solidFill>
                  <a:schemeClr val="bg1">
                    <a:lumMod val="50000"/>
                  </a:schemeClr>
                </a:solidFill>
              </a:rPr>
              <a:t>. </a:t>
            </a:r>
            <a:endParaRPr lang="cs-CZ" sz="1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ctr"/>
            <a:r>
              <a:rPr lang="cs-CZ" sz="1000" i="1" dirty="0" smtClean="0">
                <a:solidFill>
                  <a:schemeClr val="bg1">
                    <a:lumMod val="50000"/>
                  </a:schemeClr>
                </a:solidFill>
              </a:rPr>
              <a:t>Dostupné z Metodického portálu www.</a:t>
            </a:r>
            <a:r>
              <a:rPr lang="cs-CZ" sz="1000" i="1" dirty="0" err="1" smtClean="0">
                <a:solidFill>
                  <a:schemeClr val="bg1">
                    <a:lumMod val="50000"/>
                  </a:schemeClr>
                </a:solidFill>
              </a:rPr>
              <a:t>rvp.cz</a:t>
            </a:r>
            <a:r>
              <a:rPr lang="cs-CZ" sz="1000" i="1" dirty="0" smtClean="0">
                <a:solidFill>
                  <a:schemeClr val="bg1">
                    <a:lumMod val="50000"/>
                  </a:schemeClr>
                </a:solidFill>
              </a:rPr>
              <a:t>, ISSN: 1802-4785, financovaného z ESF a státního rozpočtu ČR. Provozováno Výzkumným ústavem pedagogickým v Praze.</a:t>
            </a:r>
          </a:p>
        </p:txBody>
      </p:sp>
      <p:sp>
        <p:nvSpPr>
          <p:cNvPr id="2050" name="Nadpis 1"/>
          <p:cNvSpPr>
            <a:spLocks noGrp="1"/>
          </p:cNvSpPr>
          <p:nvPr>
            <p:ph type="ctrTitle"/>
          </p:nvPr>
        </p:nvSpPr>
        <p:spPr>
          <a:xfrm>
            <a:off x="685800" y="1500175"/>
            <a:ext cx="7772400" cy="1643073"/>
          </a:xfrm>
        </p:spPr>
        <p:txBody>
          <a:bodyPr/>
          <a:lstStyle/>
          <a:p>
            <a:r>
              <a:rPr lang="cs-CZ" sz="6600" b="1" dirty="0" smtClean="0"/>
              <a:t>JIŘÍ  Z  PODĚBRAD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/>
              <a:t>Zdroje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571612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cs-CZ" sz="1600" dirty="0" smtClean="0"/>
              <a:t>Všechny uveřejněné odkazy jsou dostupné pod licencí </a:t>
            </a:r>
            <a:r>
              <a:rPr lang="cs-CZ" sz="1600" dirty="0" err="1" smtClean="0"/>
              <a:t>Creative</a:t>
            </a:r>
            <a:r>
              <a:rPr lang="cs-CZ" sz="1600" dirty="0" smtClean="0"/>
              <a:t> </a:t>
            </a:r>
            <a:r>
              <a:rPr lang="cs-CZ" sz="1600" dirty="0" err="1" smtClean="0"/>
              <a:t>Commons</a:t>
            </a:r>
            <a:r>
              <a:rPr lang="cs-CZ" sz="1600" dirty="0" smtClean="0"/>
              <a:t> na WWW:</a:t>
            </a:r>
          </a:p>
          <a:p>
            <a:endParaRPr lang="cs-CZ" dirty="0" smtClean="0">
              <a:hlinkClick r:id="rId2"/>
            </a:endParaRPr>
          </a:p>
          <a:p>
            <a:r>
              <a:rPr lang="cs-CZ" sz="1600" dirty="0" smtClean="0">
                <a:hlinkClick r:id="rId2"/>
              </a:rPr>
              <a:t>http://commons.wikimedia.org/wiki/File:Jan_Vil%C3%ADmek_-_Ji%C5%99%C3%AD_z_Pod%C4%9Bbrad_a_z_Kun%C5%A1t%C3%A1tu.jpg</a:t>
            </a:r>
            <a:r>
              <a:rPr lang="cs-CZ" sz="1600" dirty="0" smtClean="0"/>
              <a:t> </a:t>
            </a:r>
          </a:p>
          <a:p>
            <a:r>
              <a:rPr lang="cs-CZ" sz="1600" smtClean="0">
                <a:hlinkClick r:id="rId3"/>
              </a:rPr>
              <a:t>http://commons.wikimedia.org/wiki/File:Pintoricchio_012.jpg</a:t>
            </a:r>
            <a:r>
              <a:rPr lang="cs-CZ" sz="1600" smtClean="0"/>
              <a:t> </a:t>
            </a:r>
            <a:endParaRPr lang="cs-CZ" sz="1600" dirty="0" smtClean="0"/>
          </a:p>
          <a:p>
            <a:r>
              <a:rPr lang="cs-CZ" sz="1600" dirty="0" smtClean="0">
                <a:hlinkClick r:id="rId4"/>
              </a:rPr>
              <a:t>http://commons.wikimedia.org/wiki/File:Matthias_Corvinus_Stitneho_street_Olomouc.jpg</a:t>
            </a:r>
            <a:r>
              <a:rPr lang="cs-CZ" sz="1600" dirty="0" smtClean="0"/>
              <a:t> </a:t>
            </a:r>
          </a:p>
          <a:p>
            <a:pPr>
              <a:buNone/>
            </a:pPr>
            <a:endParaRPr lang="cs-CZ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643570" y="5000636"/>
            <a:ext cx="1857388" cy="566738"/>
          </a:xfrm>
        </p:spPr>
        <p:txBody>
          <a:bodyPr/>
          <a:lstStyle/>
          <a:p>
            <a:pPr algn="ctr"/>
            <a:r>
              <a:rPr lang="cs-CZ" dirty="0" smtClean="0"/>
              <a:t>Jiří z Poděbrad</a:t>
            </a:r>
            <a:endParaRPr lang="cs-CZ" dirty="0"/>
          </a:p>
        </p:txBody>
      </p:sp>
      <p:pic>
        <p:nvPicPr>
          <p:cNvPr id="24580" name="Picture 4" descr="File:Jan Vilímek - Jiří z Poděbrad a z Kunštátu.jpg">
            <a:hlinkClick r:id="rId2"/>
          </p:cNvPr>
          <p:cNvPicPr>
            <a:picLocks noGrp="1" noChangeAspect="1" noChangeArrowheads="1"/>
          </p:cNvPicPr>
          <p:nvPr>
            <p:ph type="pic" idx="1"/>
          </p:nvPr>
        </p:nvPicPr>
        <p:blipFill>
          <a:blip r:embed="rId3"/>
          <a:srcRect l="4045" r="4045"/>
          <a:stretch>
            <a:fillRect/>
          </a:stretch>
        </p:blipFill>
        <p:spPr bwMode="auto">
          <a:xfrm>
            <a:off x="1571604" y="785794"/>
            <a:ext cx="3636962" cy="51022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428736"/>
            <a:ext cx="8229600" cy="4697427"/>
          </a:xfrm>
        </p:spPr>
        <p:txBody>
          <a:bodyPr/>
          <a:lstStyle/>
          <a:p>
            <a:pPr algn="just"/>
            <a:r>
              <a:rPr lang="cs-CZ" dirty="0" smtClean="0"/>
              <a:t>s</a:t>
            </a:r>
            <a:r>
              <a:rPr lang="cs-CZ" smtClean="0"/>
              <a:t>pravoval zemi za nezletilého </a:t>
            </a:r>
            <a:r>
              <a:rPr lang="cs-CZ" dirty="0" smtClean="0"/>
              <a:t>Ladislava Pohrobka</a:t>
            </a:r>
          </a:p>
          <a:p>
            <a:pPr algn="just"/>
            <a:r>
              <a:rPr lang="cs-CZ" dirty="0" smtClean="0"/>
              <a:t>tzv. „husitský král“</a:t>
            </a:r>
          </a:p>
          <a:p>
            <a:pPr algn="just"/>
            <a:r>
              <a:rPr lang="cs-CZ" dirty="0" smtClean="0"/>
              <a:t>byl zvolen českým králem, i když nepocházel z královského rodu</a:t>
            </a:r>
          </a:p>
          <a:p>
            <a:pPr algn="just"/>
            <a:r>
              <a:rPr lang="cs-CZ" dirty="0" smtClean="0"/>
              <a:t>vládl rozvážně</a:t>
            </a:r>
          </a:p>
          <a:p>
            <a:pPr algn="just"/>
            <a:r>
              <a:rPr lang="cs-CZ" dirty="0" smtClean="0"/>
              <a:t>obratný diplomat</a:t>
            </a:r>
          </a:p>
          <a:p>
            <a:pPr algn="just"/>
            <a:r>
              <a:rPr lang="cs-CZ" dirty="0" smtClean="0"/>
              <a:t>schopný politik</a:t>
            </a:r>
          </a:p>
          <a:p>
            <a:pPr algn="just"/>
            <a:r>
              <a:rPr lang="cs-CZ" dirty="0" smtClean="0"/>
              <a:t>sám byl kališník</a:t>
            </a:r>
          </a:p>
          <a:p>
            <a:pPr algn="just"/>
            <a:r>
              <a:rPr lang="cs-CZ" dirty="0" smtClean="0"/>
              <a:t>dodržoval kompaktáta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/>
              <a:t>JIŘÍKOVI NEPŘÁTELÉ</a:t>
            </a:r>
          </a:p>
        </p:txBody>
      </p:sp>
      <p:sp>
        <p:nvSpPr>
          <p:cNvPr id="4099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 algn="just">
              <a:buFont typeface="+mj-lt"/>
              <a:buAutoNum type="arabicPeriod"/>
            </a:pPr>
            <a:r>
              <a:rPr lang="cs-CZ" b="1" i="1" dirty="0" smtClean="0"/>
              <a:t>Papež Pius II.</a:t>
            </a:r>
          </a:p>
          <a:p>
            <a:pPr marL="514350" indent="-514350" algn="just"/>
            <a:r>
              <a:rPr lang="cs-CZ" dirty="0" smtClean="0"/>
              <a:t>před korunovací Jiřík slíbil papeži, že bude poslouchat jeho příkazy a že bude bojovat proti kacířství</a:t>
            </a:r>
          </a:p>
          <a:p>
            <a:pPr marL="514350" indent="-514350" algn="just"/>
            <a:r>
              <a:rPr lang="cs-CZ" dirty="0" smtClean="0"/>
              <a:t>protože upřednostňoval soužití katolíků a kališníků, papež prohlásil kompaktáta za </a:t>
            </a:r>
            <a:r>
              <a:rPr lang="cs-CZ" i="1" dirty="0" smtClean="0"/>
              <a:t>neplatná</a:t>
            </a: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214942" y="4929198"/>
            <a:ext cx="2286016" cy="522288"/>
          </a:xfrm>
        </p:spPr>
        <p:txBody>
          <a:bodyPr/>
          <a:lstStyle/>
          <a:p>
            <a:pPr algn="ctr"/>
            <a:r>
              <a:rPr lang="cs-CZ" dirty="0" smtClean="0"/>
              <a:t>Papež Pius II.</a:t>
            </a:r>
            <a:endParaRPr lang="cs-CZ" dirty="0"/>
          </a:p>
        </p:txBody>
      </p:sp>
      <p:pic>
        <p:nvPicPr>
          <p:cNvPr id="40968" name="Picture 8" descr="File:Pintoricchio 012.jpg">
            <a:hlinkClick r:id="rId2"/>
          </p:cNvPr>
          <p:cNvPicPr>
            <a:picLocks noGrp="1" noChangeAspect="1" noChangeArrowheads="1"/>
          </p:cNvPicPr>
          <p:nvPr>
            <p:ph type="pic" idx="1"/>
          </p:nvPr>
        </p:nvPicPr>
        <p:blipFill>
          <a:blip r:embed="rId3"/>
          <a:srcRect l="617" r="617"/>
          <a:stretch>
            <a:fillRect/>
          </a:stretch>
        </p:blipFill>
        <p:spPr bwMode="auto">
          <a:xfrm>
            <a:off x="1285852" y="428604"/>
            <a:ext cx="3500437" cy="55721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857232"/>
            <a:ext cx="8229600" cy="5268931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cs-CZ" dirty="0" smtClean="0"/>
              <a:t>2/ </a:t>
            </a:r>
            <a:r>
              <a:rPr lang="cs-CZ" b="1" i="1" dirty="0" smtClean="0"/>
              <a:t>Matyáš </a:t>
            </a:r>
            <a:r>
              <a:rPr lang="cs-CZ" b="1" i="1" dirty="0" err="1" smtClean="0"/>
              <a:t>Korvín</a:t>
            </a:r>
            <a:r>
              <a:rPr lang="cs-CZ" b="1" i="1" dirty="0" smtClean="0"/>
              <a:t> </a:t>
            </a:r>
          </a:p>
          <a:p>
            <a:pPr algn="just"/>
            <a:r>
              <a:rPr lang="cs-CZ" dirty="0" smtClean="0"/>
              <a:t>uherský král, který měl za ženu Jiříkovu dceru Kateřinu</a:t>
            </a:r>
          </a:p>
          <a:p>
            <a:pPr algn="just"/>
            <a:r>
              <a:rPr lang="cs-CZ" dirty="0" smtClean="0"/>
              <a:t>usiloval o českou korunu, a proto se v Olomouci na Moravě nechal roku 1469 zvolit katolickými pány českým králem</a:t>
            </a:r>
          </a:p>
          <a:p>
            <a:pPr algn="just"/>
            <a:r>
              <a:rPr lang="cs-CZ" dirty="0" smtClean="0"/>
              <a:t>uznán byl jen na Moravě, ve Slezsku a Lužici</a:t>
            </a:r>
          </a:p>
          <a:p>
            <a:pPr algn="just"/>
            <a:endParaRPr lang="cs-CZ" dirty="0" smtClean="0"/>
          </a:p>
          <a:p>
            <a:pPr algn="just">
              <a:buFont typeface="Arial" charset="0"/>
              <a:buNone/>
            </a:pPr>
            <a:endParaRPr lang="cs-CZ" dirty="0" smtClean="0"/>
          </a:p>
          <a:p>
            <a:pPr>
              <a:buFont typeface="Arial" charset="0"/>
              <a:buNone/>
            </a:pP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643702" y="2428868"/>
            <a:ext cx="2286016" cy="2143140"/>
          </a:xfrm>
        </p:spPr>
        <p:txBody>
          <a:bodyPr/>
          <a:lstStyle/>
          <a:p>
            <a:pPr algn="just"/>
            <a:r>
              <a:rPr lang="cs-CZ" dirty="0" smtClean="0"/>
              <a:t>Matyáš </a:t>
            </a:r>
            <a:r>
              <a:rPr lang="cs-CZ" dirty="0" err="1" smtClean="0"/>
              <a:t>Korvín</a:t>
            </a:r>
            <a:r>
              <a:rPr lang="cs-CZ" dirty="0" smtClean="0"/>
              <a:t> - reliéf na domě na Štítného ulici v Olomouci</a:t>
            </a:r>
            <a:endParaRPr lang="cs-CZ" dirty="0"/>
          </a:p>
        </p:txBody>
      </p:sp>
      <p:pic>
        <p:nvPicPr>
          <p:cNvPr id="37894" name="Picture 6" descr="File:Matthias Corvinus Stitneho street Olomouc.jpg">
            <a:hlinkClick r:id="rId2"/>
          </p:cNvPr>
          <p:cNvPicPr>
            <a:picLocks noGrp="1" noChangeAspect="1" noChangeArrowheads="1"/>
          </p:cNvPicPr>
          <p:nvPr>
            <p:ph type="pic" idx="1"/>
          </p:nvPr>
        </p:nvPicPr>
        <p:blipFill>
          <a:blip r:embed="rId3"/>
          <a:srcRect t="6632" b="6632"/>
          <a:stretch>
            <a:fillRect/>
          </a:stretch>
        </p:blipFill>
        <p:spPr bwMode="auto">
          <a:xfrm>
            <a:off x="357158" y="500042"/>
            <a:ext cx="6064250" cy="51736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1214446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cap="all" dirty="0" smtClean="0"/>
              <a:t>Zahraniční politika </a:t>
            </a:r>
            <a:r>
              <a:rPr lang="cs-CZ" b="1" cap="all" dirty="0" err="1" smtClean="0"/>
              <a:t>jiříka</a:t>
            </a:r>
            <a:r>
              <a:rPr lang="cs-CZ" b="1" cap="all" dirty="0" smtClean="0"/>
              <a:t> z </a:t>
            </a:r>
            <a:r>
              <a:rPr lang="cs-CZ" b="1" cap="all" dirty="0" err="1" smtClean="0"/>
              <a:t>poděbrad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857364"/>
            <a:ext cx="8229600" cy="4268799"/>
          </a:xfrm>
        </p:spPr>
        <p:txBody>
          <a:bodyPr/>
          <a:lstStyle/>
          <a:p>
            <a:pPr algn="just"/>
            <a:endParaRPr lang="cs-CZ" dirty="0" smtClean="0"/>
          </a:p>
          <a:p>
            <a:pPr algn="just"/>
            <a:r>
              <a:rPr lang="cs-CZ" dirty="0" smtClean="0"/>
              <a:t>chtěl vytvořit </a:t>
            </a:r>
            <a:r>
              <a:rPr lang="cs-CZ" b="1" i="1" dirty="0" smtClean="0"/>
              <a:t>mírový svaz evropských států</a:t>
            </a:r>
            <a:r>
              <a:rPr lang="cs-CZ" dirty="0" smtClean="0"/>
              <a:t>, ve kterém se státy měly zavázat, že nebudou proti sobě válčit  a spory budou řešit mírovou cestou</a:t>
            </a:r>
          </a:p>
          <a:p>
            <a:pPr algn="just"/>
            <a:r>
              <a:rPr lang="cs-CZ" dirty="0" smtClean="0"/>
              <a:t>mělo to zajistit mír v Evropě a ochránit ji před tureckým nebezpečím 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cs-CZ" dirty="0" smtClean="0"/>
              <a:t>chtěl zabránit izolaci Čech v katolické Evropě a vyvrátit pomluvy o barbarství husitů (v čele poselstva byl jeho švagr Lev z </a:t>
            </a:r>
            <a:r>
              <a:rPr lang="cs-CZ" dirty="0" err="1" smtClean="0"/>
              <a:t>Rožmitálu</a:t>
            </a:r>
            <a:r>
              <a:rPr lang="cs-CZ" dirty="0" smtClean="0"/>
              <a:t>)</a:t>
            </a:r>
          </a:p>
          <a:p>
            <a:pPr algn="just"/>
            <a:r>
              <a:rPr lang="cs-CZ" dirty="0" smtClean="0"/>
              <a:t>vše bylo ale </a:t>
            </a:r>
            <a:r>
              <a:rPr lang="cs-CZ" i="1" dirty="0" smtClean="0"/>
              <a:t>neúspěšné</a:t>
            </a:r>
            <a:endParaRPr lang="cs-CZ" dirty="0" smtClean="0"/>
          </a:p>
          <a:p>
            <a:pPr algn="just"/>
            <a:r>
              <a:rPr lang="cs-CZ" dirty="0" smtClean="0"/>
              <a:t>Jiří z Poděbrad před svou smrtí v roce 1471 nabídl českou korunu polskému rodu </a:t>
            </a:r>
            <a:r>
              <a:rPr lang="cs-CZ" i="1" dirty="0" err="1" smtClean="0"/>
              <a:t>Jagellonců</a:t>
            </a:r>
            <a:endParaRPr lang="cs-CZ" i="1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mění">
  <a:themeElements>
    <a:clrScheme name="Jmění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Jmění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Jmění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159</TotalTime>
  <Words>293</Words>
  <PresentationFormat>Předvádění na obrazovce (4:3)</PresentationFormat>
  <Paragraphs>41</Paragraphs>
  <Slides>10</Slides>
  <Notes>4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Jmění</vt:lpstr>
      <vt:lpstr>JIŘÍ  Z  PODĚBRAD</vt:lpstr>
      <vt:lpstr>Jiří z Poděbrad</vt:lpstr>
      <vt:lpstr>Snímek 3</vt:lpstr>
      <vt:lpstr>JIŘÍKOVI NEPŘÁTELÉ</vt:lpstr>
      <vt:lpstr>Papež Pius II.</vt:lpstr>
      <vt:lpstr>Snímek 6</vt:lpstr>
      <vt:lpstr>Matyáš Korvín - reliéf na domě na Štítného ulici v Olomouci</vt:lpstr>
      <vt:lpstr>Zahraniční politika jiříka z poděbrad</vt:lpstr>
      <vt:lpstr>Snímek 9</vt:lpstr>
      <vt:lpstr>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JIŘÍ  Z  PODĚBRAD</dc:title>
  <cp:lastModifiedBy>uzivatel</cp:lastModifiedBy>
  <cp:revision>21</cp:revision>
  <dcterms:modified xsi:type="dcterms:W3CDTF">2011-04-19T19:05:41Z</dcterms:modified>
</cp:coreProperties>
</file>