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7" r:id="rId2"/>
    <p:sldId id="258" r:id="rId3"/>
    <p:sldId id="260" r:id="rId4"/>
    <p:sldId id="261" r:id="rId5"/>
    <p:sldId id="263" r:id="rId6"/>
    <p:sldId id="27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5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6C431-EEAE-4ADD-B76B-2F5CB67A360A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7024-5166-449F-9E5B-C0E4F6A028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upload.wikimedia.org/wikipedia/commons/0/09/Christopher_Columbus_voyages.gif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upload.wikimedia.org/wikipedia/commons/9/9a/Amerigo_Vespucci_-_Project_Gutenberg_etext_19997.jpg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Faroe_stamps_225-226_Discovery_of_America.jpg?uselang=cs" TargetMode="External"/><Relationship Id="rId3" Type="http://schemas.openxmlformats.org/officeDocument/2006/relationships/hyperlink" Target="http://commons.wikimedia.org/wiki/File:Christopher_Columbus10.jpg?uselang=cs" TargetMode="External"/><Relationship Id="rId7" Type="http://schemas.openxmlformats.org/officeDocument/2006/relationships/hyperlink" Target="http://commons.wikimedia.org/wiki/File:Indian_Chief_in_Council_Informing_His_Tribe_of_the_Arrival_of_Strangers_in_Ships.jpg?uselang=cs" TargetMode="External"/><Relationship Id="rId2" Type="http://schemas.openxmlformats.org/officeDocument/2006/relationships/hyperlink" Target="http://commons.wikimedia.org/wiki/File:Bartolomeu_Dias_Voyage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Christopher_Columbus3.jpg?uselang=cs" TargetMode="External"/><Relationship Id="rId5" Type="http://schemas.openxmlformats.org/officeDocument/2006/relationships/hyperlink" Target="http://commons.wikimedia.org/wiki/File:First_Voyage,_Departure_for_the_New_World,_August_3,_1492.jpg?uselang=cs" TargetMode="External"/><Relationship Id="rId10" Type="http://schemas.openxmlformats.org/officeDocument/2006/relationships/hyperlink" Target="http://commons.wikimedia.org/wiki/File:Amerigo_Vespucci_-_Project_Gutenberg_etext_19997.jpg" TargetMode="External"/><Relationship Id="rId4" Type="http://schemas.openxmlformats.org/officeDocument/2006/relationships/hyperlink" Target="http://commons.wikimedia.org/wiki/File:Isabel_la_Cat%C3%B3lica-2.jpg" TargetMode="External"/><Relationship Id="rId9" Type="http://schemas.openxmlformats.org/officeDocument/2006/relationships/hyperlink" Target="http://commons.wikimedia.org/wiki/File:Christopher_Columbus_voyages.gif?uselang=c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upload.wikimedia.org/wikipedia/commons/f/f9/Christopher_Columbus10.jp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5/5c/Isabel_la_Cat%C3%B3lica-2.jpg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a/a4/First_Voyage,_Departure_for_the_New_World,_August_3,_1492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d/d3/Santa-Maria.jpg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9/97/Christopher_Columbus3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pload.wikimedia.org/wikipedia/commons/7/7b/Indian_Chief_in_Council_Informing_His_Tribe_of_the_Arrival_of_Strangers_in_Ships.jpg" TargetMode="Externa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f/f1/Faroe_stamps_225-226_Discovery_of_America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2976" y="1857364"/>
            <a:ext cx="7858180" cy="1143000"/>
          </a:xfrm>
        </p:spPr>
        <p:txBody>
          <a:bodyPr>
            <a:normAutofit/>
          </a:bodyPr>
          <a:lstStyle/>
          <a:p>
            <a:r>
              <a:rPr lang="cs-CZ" sz="6000" b="1" dirty="0" smtClean="0"/>
              <a:t>KRYŠTOF KOLUMBUS</a:t>
            </a:r>
            <a:endParaRPr lang="cs-CZ" sz="6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285852" y="5929330"/>
            <a:ext cx="7215238" cy="792145"/>
          </a:xfrm>
        </p:spPr>
        <p:txBody>
          <a:bodyPr/>
          <a:lstStyle/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sz="1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86116" y="5286388"/>
            <a:ext cx="3643338" cy="566738"/>
          </a:xfrm>
        </p:spPr>
        <p:txBody>
          <a:bodyPr>
            <a:noAutofit/>
          </a:bodyPr>
          <a:lstStyle/>
          <a:p>
            <a:r>
              <a:rPr lang="cs-CZ" dirty="0" smtClean="0"/>
              <a:t>Kolumbovy další výpravy</a:t>
            </a:r>
            <a:endParaRPr lang="cs-CZ" dirty="0"/>
          </a:p>
        </p:txBody>
      </p:sp>
      <p:pic>
        <p:nvPicPr>
          <p:cNvPr id="112642" name="Picture 2" descr="File:Christopher Columbus voyages.gif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11167" r="1116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just"/>
            <a:r>
              <a:rPr lang="cs-CZ" dirty="0" smtClean="0"/>
              <a:t>Neuvědomil si, že pro Evropany objevil nový kontinent</a:t>
            </a:r>
          </a:p>
          <a:p>
            <a:pPr algn="just"/>
            <a:r>
              <a:rPr lang="cs-CZ" dirty="0" smtClean="0"/>
              <a:t>Až do své smrti věřil, že doplul do Indie</a:t>
            </a:r>
          </a:p>
          <a:p>
            <a:pPr algn="just"/>
            <a:r>
              <a:rPr lang="cs-CZ" dirty="0" smtClean="0"/>
              <a:t>Dosáhl úspěchu a titulu místokrále v objevených zemích</a:t>
            </a:r>
          </a:p>
          <a:p>
            <a:pPr algn="just"/>
            <a:r>
              <a:rPr lang="cs-CZ" dirty="0" smtClean="0"/>
              <a:t>Nenašel ale slibované zlato a nepřinesl očekávaný zisk</a:t>
            </a:r>
          </a:p>
          <a:p>
            <a:pPr algn="just"/>
            <a:r>
              <a:rPr lang="cs-CZ" dirty="0" smtClean="0"/>
              <a:t>Zemřel v zapomenutí roku 1506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AMERIGO VESPUCCI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Florentský úředník a mořeplavec</a:t>
            </a:r>
          </a:p>
          <a:p>
            <a:pPr algn="just"/>
            <a:r>
              <a:rPr lang="cs-CZ" dirty="0" smtClean="0"/>
              <a:t>Kolumbův současník a přítel</a:t>
            </a:r>
          </a:p>
          <a:p>
            <a:pPr algn="just"/>
            <a:r>
              <a:rPr lang="cs-CZ" dirty="0" smtClean="0"/>
              <a:t>Účastnil se plaveb k jihoamerickému pobřeží</a:t>
            </a:r>
          </a:p>
          <a:p>
            <a:pPr algn="just"/>
            <a:r>
              <a:rPr lang="cs-CZ" dirty="0" smtClean="0"/>
              <a:t>Ze svých cest posílal dopisy s živým a poutavým popisem přírody a obyvatel doplněny o mapy</a:t>
            </a:r>
          </a:p>
          <a:p>
            <a:pPr algn="just"/>
            <a:r>
              <a:rPr lang="cs-CZ" dirty="0" smtClean="0"/>
              <a:t>Objevený světadíl pojmenoval Nový svět</a:t>
            </a:r>
          </a:p>
          <a:p>
            <a:pPr algn="just"/>
            <a:r>
              <a:rPr lang="cs-CZ" dirty="0" smtClean="0"/>
              <a:t>Lidé ale začali užívat název Amerika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488" y="5786454"/>
            <a:ext cx="2143140" cy="566738"/>
          </a:xfrm>
        </p:spPr>
        <p:txBody>
          <a:bodyPr/>
          <a:lstStyle/>
          <a:p>
            <a:pPr algn="ctr"/>
            <a:r>
              <a:rPr lang="cs-CZ" dirty="0" err="1" smtClean="0"/>
              <a:t>Amerigo</a:t>
            </a:r>
            <a:r>
              <a:rPr lang="cs-CZ" dirty="0" smtClean="0"/>
              <a:t> </a:t>
            </a:r>
            <a:r>
              <a:rPr lang="cs-CZ" dirty="0" err="1" smtClean="0"/>
              <a:t>Vespucci</a:t>
            </a:r>
            <a:endParaRPr lang="cs-CZ" dirty="0"/>
          </a:p>
        </p:txBody>
      </p:sp>
      <p:pic>
        <p:nvPicPr>
          <p:cNvPr id="113674" name="Picture 10" descr="File:Amerigo Vespucci - Project Gutenberg etext 19997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3912" r="3912"/>
          <a:stretch>
            <a:fillRect/>
          </a:stretch>
        </p:blipFill>
        <p:spPr bwMode="auto">
          <a:xfrm>
            <a:off x="1792288" y="357188"/>
            <a:ext cx="4137025" cy="542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Všechny uveřejněné odkazy jsou dostupné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</a:t>
            </a:r>
          </a:p>
          <a:p>
            <a:pPr>
              <a:buNone/>
            </a:pPr>
            <a:endParaRPr lang="cs-CZ" sz="1600" dirty="0" smtClean="0">
              <a:hlinkClick r:id="rId2"/>
            </a:endParaRPr>
          </a:p>
          <a:p>
            <a:pPr algn="just"/>
            <a:r>
              <a:rPr lang="cs-CZ" sz="1600" dirty="0" smtClean="0">
                <a:hlinkClick r:id="rId3"/>
              </a:rPr>
              <a:t>http://commons.wikimedia.org/wiki/File:Christopher_Columbus10.jpg?uselang=cs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4"/>
              </a:rPr>
              <a:t>http://commons.wikimedia.org/wiki/File:Isabel_la_Cat%C3%B3lica-2.jpg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5"/>
              </a:rPr>
              <a:t>http://commons.wikimedia.org/wiki/File:First_Voyage,_Departure_for_the_New_World,_August_3,_1492.jpg?uselang=cs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6"/>
              </a:rPr>
              <a:t>http://commons.wikimedia.org/wiki/File:Christopher_Columbus3.jpg?uselang=cs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7"/>
              </a:rPr>
              <a:t>http://commons.wikimedia.org/wiki/File:Santa-Maria.jpg?uselang=cs</a:t>
            </a:r>
          </a:p>
          <a:p>
            <a:pPr algn="just"/>
            <a:r>
              <a:rPr lang="cs-CZ" sz="1600" dirty="0" smtClean="0">
                <a:hlinkClick r:id="rId7"/>
              </a:rPr>
              <a:t>http://commons.wikimedia.org/wiki/File:Indian_Chief_in_Council_Informing_His_Tribe_of_the_Arrival_of_Strangers_in_Ships.jpg?uselang=cs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8"/>
              </a:rPr>
              <a:t>http://commons.wikimedia.org/wiki/File:Faroe_stamps_225-226_Discovery_of_America.jpg?uselang=cs</a:t>
            </a:r>
            <a:r>
              <a:rPr lang="cs-CZ" sz="1600" dirty="0" smtClean="0"/>
              <a:t> </a:t>
            </a:r>
          </a:p>
          <a:p>
            <a:pPr algn="just"/>
            <a:r>
              <a:rPr lang="cs-CZ" sz="1600" dirty="0" smtClean="0">
                <a:hlinkClick r:id="rId9"/>
              </a:rPr>
              <a:t>http://commons.wikimedia.org/wiki/File:Christopher_Columbus_voyages.gif?uselang=cs</a:t>
            </a:r>
            <a:endParaRPr lang="cs-CZ" sz="1600" dirty="0" smtClean="0"/>
          </a:p>
          <a:p>
            <a:pPr algn="just"/>
            <a:r>
              <a:rPr lang="cs-CZ" sz="1600" dirty="0" smtClean="0">
                <a:hlinkClick r:id="rId10"/>
              </a:rPr>
              <a:t>http://commons.wikimedia.org/wiki/File:Amerigo_Vespucci_-_Project_Gutenberg_etext_19997.jpg</a:t>
            </a:r>
            <a:r>
              <a:rPr lang="cs-CZ" sz="1600" dirty="0" smtClean="0"/>
              <a:t> </a:t>
            </a:r>
          </a:p>
          <a:p>
            <a:endParaRPr lang="cs-CZ" sz="1600" dirty="0" smtClean="0"/>
          </a:p>
          <a:p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43240" y="5786454"/>
            <a:ext cx="2428892" cy="566738"/>
          </a:xfrm>
        </p:spPr>
        <p:txBody>
          <a:bodyPr/>
          <a:lstStyle/>
          <a:p>
            <a:pPr algn="ctr"/>
            <a:r>
              <a:rPr lang="cs-CZ" dirty="0" smtClean="0"/>
              <a:t>Kryštof </a:t>
            </a:r>
            <a:r>
              <a:rPr lang="cs-CZ" dirty="0"/>
              <a:t>K</a:t>
            </a:r>
            <a:r>
              <a:rPr lang="cs-CZ" dirty="0" smtClean="0"/>
              <a:t>olumbus</a:t>
            </a:r>
            <a:endParaRPr lang="cs-CZ" dirty="0"/>
          </a:p>
        </p:txBody>
      </p:sp>
      <p:pic>
        <p:nvPicPr>
          <p:cNvPr id="91138" name="Picture 2" descr="File:Christopher Columbus10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0923" b="10923"/>
          <a:stretch>
            <a:fillRect/>
          </a:stretch>
        </p:blipFill>
        <p:spPr bwMode="auto">
          <a:xfrm>
            <a:off x="1792289" y="612775"/>
            <a:ext cx="4779976" cy="53165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*1451 Janov v Itálii</a:t>
            </a:r>
          </a:p>
          <a:p>
            <a:pPr algn="just"/>
            <a:r>
              <a:rPr lang="cs-CZ" dirty="0" smtClean="0"/>
              <a:t>Italský mořeplavec</a:t>
            </a:r>
          </a:p>
          <a:p>
            <a:pPr algn="just"/>
            <a:r>
              <a:rPr lang="cs-CZ" dirty="0" smtClean="0"/>
              <a:t>Chtěl se vydat na západ a dostat se do Indie a Číny kratší cestou bez obeplouvání Afriky </a:t>
            </a:r>
          </a:p>
          <a:p>
            <a:pPr algn="just"/>
            <a:r>
              <a:rPr lang="cs-CZ" dirty="0" smtClean="0"/>
              <a:t>Pro svůj plán nezískal portugalského krále Jana II.</a:t>
            </a:r>
          </a:p>
          <a:p>
            <a:pPr algn="just"/>
            <a:r>
              <a:rPr lang="cs-CZ" dirty="0" smtClean="0"/>
              <a:t>Španělská královna Izabela Kastilská s cestou souhlasila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3042" y="5786454"/>
            <a:ext cx="4143404" cy="566738"/>
          </a:xfrm>
        </p:spPr>
        <p:txBody>
          <a:bodyPr/>
          <a:lstStyle/>
          <a:p>
            <a:pPr algn="ctr"/>
            <a:r>
              <a:rPr lang="cs-CZ" dirty="0" smtClean="0"/>
              <a:t>Španělská královna Izabela Kastilská</a:t>
            </a:r>
            <a:endParaRPr lang="cs-CZ" dirty="0"/>
          </a:p>
        </p:txBody>
      </p:sp>
      <p:pic>
        <p:nvPicPr>
          <p:cNvPr id="104450" name="Picture 2" descr="File:Isabel la Católica-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916" b="5916"/>
          <a:stretch>
            <a:fillRect/>
          </a:stretch>
        </p:blipFill>
        <p:spPr bwMode="auto">
          <a:xfrm>
            <a:off x="1792288" y="612775"/>
            <a:ext cx="3994150" cy="5030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6" name="Picture 6" descr="File:First Voyage, Departure for the New World, August 3, 149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497" b="1497"/>
          <a:stretch>
            <a:fillRect/>
          </a:stretch>
        </p:blipFill>
        <p:spPr bwMode="auto">
          <a:xfrm>
            <a:off x="1214438" y="571500"/>
            <a:ext cx="6064250" cy="4316413"/>
          </a:xfrm>
          <a:prstGeom prst="rect">
            <a:avLst/>
          </a:prstGeom>
          <a:noFill/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4414" y="5072074"/>
            <a:ext cx="6072230" cy="1100126"/>
          </a:xfrm>
        </p:spPr>
        <p:txBody>
          <a:bodyPr>
            <a:normAutofit/>
          </a:bodyPr>
          <a:lstStyle/>
          <a:p>
            <a:pPr algn="just"/>
            <a:r>
              <a:rPr lang="cs-CZ" sz="2000" b="1" dirty="0" smtClean="0"/>
              <a:t>3. 8. 1492 vyplul Kolumbus se třemi karavelami (</a:t>
            </a:r>
            <a:r>
              <a:rPr lang="cs-CZ" sz="2000" b="1" dirty="0" err="1" smtClean="0"/>
              <a:t>Santa</a:t>
            </a:r>
            <a:r>
              <a:rPr lang="cs-CZ" sz="2000" b="1" dirty="0" smtClean="0"/>
              <a:t> Maria, Nina, Pinta) a se 100člennou posádkou z přístavu </a:t>
            </a:r>
            <a:r>
              <a:rPr lang="cs-CZ" sz="2000" b="1" dirty="0" err="1" smtClean="0"/>
              <a:t>Palos</a:t>
            </a:r>
            <a:r>
              <a:rPr lang="cs-CZ" sz="2000" b="1" dirty="0" smtClean="0"/>
              <a:t>.</a:t>
            </a:r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00232" y="5929330"/>
            <a:ext cx="4000528" cy="566738"/>
          </a:xfrm>
        </p:spPr>
        <p:txBody>
          <a:bodyPr/>
          <a:lstStyle/>
          <a:p>
            <a:pPr algn="just"/>
            <a:r>
              <a:rPr lang="cs-CZ" dirty="0" smtClean="0"/>
              <a:t>Replika Kolumbovy lodi </a:t>
            </a:r>
            <a:r>
              <a:rPr lang="cs-CZ" dirty="0" err="1" smtClean="0"/>
              <a:t>Santa</a:t>
            </a:r>
            <a:r>
              <a:rPr lang="cs-CZ" dirty="0" smtClean="0"/>
              <a:t> Maria</a:t>
            </a:r>
            <a:endParaRPr lang="cs-CZ" dirty="0"/>
          </a:p>
        </p:txBody>
      </p:sp>
      <p:pic>
        <p:nvPicPr>
          <p:cNvPr id="116738" name="Picture 2" descr="File:Santa-Maria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5528" b="5528"/>
          <a:stretch>
            <a:fillRect/>
          </a:stretch>
        </p:blipFill>
        <p:spPr bwMode="auto">
          <a:xfrm>
            <a:off x="1792288" y="612775"/>
            <a:ext cx="4422775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2" name="Picture 4" descr="File:Christopher Columbus3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626" b="626"/>
          <a:stretch>
            <a:fillRect/>
          </a:stretch>
        </p:blipFill>
        <p:spPr bwMode="auto">
          <a:xfrm>
            <a:off x="928688" y="612775"/>
            <a:ext cx="6929437" cy="4387850"/>
          </a:xfrm>
          <a:prstGeom prst="rect">
            <a:avLst/>
          </a:prstGeom>
          <a:noFill/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28662" y="5286388"/>
            <a:ext cx="6858048" cy="804862"/>
          </a:xfrm>
        </p:spPr>
        <p:txBody>
          <a:bodyPr>
            <a:noAutofit/>
          </a:bodyPr>
          <a:lstStyle/>
          <a:p>
            <a:pPr algn="just"/>
            <a:r>
              <a:rPr lang="cs-CZ" sz="2000" b="1" dirty="0" smtClean="0"/>
              <a:t>12. 10. 1492 přistál na jednom z Bahamských ostrovů v Karibském moři, který pojmenoval San Salvador.</a:t>
            </a:r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2" descr="File:Indian Chief in Council Informing His Tribe of the Arrival of Strangers in Ship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932" b="932"/>
          <a:stretch>
            <a:fillRect/>
          </a:stretch>
        </p:blipFill>
        <p:spPr bwMode="auto">
          <a:xfrm>
            <a:off x="785813" y="612775"/>
            <a:ext cx="6492875" cy="4459288"/>
          </a:xfrm>
          <a:prstGeom prst="rect">
            <a:avLst/>
          </a:prstGeom>
          <a:noFill/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85786" y="5367338"/>
            <a:ext cx="6492902" cy="804862"/>
          </a:xfrm>
        </p:spPr>
        <p:txBody>
          <a:bodyPr>
            <a:noAutofit/>
          </a:bodyPr>
          <a:lstStyle/>
          <a:p>
            <a:pPr algn="just"/>
            <a:r>
              <a:rPr lang="cs-CZ" sz="2000" b="1" dirty="0" smtClean="0"/>
              <a:t>Myslel, že doplul do Indie, a proto jeho obyvatele nazval Indiány.</a:t>
            </a:r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2976" y="4929198"/>
            <a:ext cx="6858048" cy="571504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Kolumbova cesta zobrazená na známce</a:t>
            </a:r>
            <a:endParaRPr lang="cs-CZ" dirty="0"/>
          </a:p>
        </p:txBody>
      </p:sp>
      <p:pic>
        <p:nvPicPr>
          <p:cNvPr id="111626" name="Picture 10" descr="File:Faroe stamps 225-226 Discovery of America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2532" b="2532"/>
          <a:stretch>
            <a:fillRect/>
          </a:stretch>
        </p:blipFill>
        <p:spPr bwMode="auto">
          <a:xfrm>
            <a:off x="1785918" y="642918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294</Words>
  <PresentationFormat>Předvádění na obrazovce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KRYŠTOF KOLUMBUS</vt:lpstr>
      <vt:lpstr>Kryštof Kolumbus</vt:lpstr>
      <vt:lpstr>Snímek 3</vt:lpstr>
      <vt:lpstr>Španělská královna Izabela Kastilská</vt:lpstr>
      <vt:lpstr>Snímek 5</vt:lpstr>
      <vt:lpstr>Replika Kolumbovy lodi Santa Maria</vt:lpstr>
      <vt:lpstr>Snímek 7</vt:lpstr>
      <vt:lpstr>Snímek 8</vt:lpstr>
      <vt:lpstr>Kolumbova cesta zobrazená na známce</vt:lpstr>
      <vt:lpstr>Kolumbovy další výpravy</vt:lpstr>
      <vt:lpstr>Snímek 11</vt:lpstr>
      <vt:lpstr>AMERIGO VESPUCCI</vt:lpstr>
      <vt:lpstr>Amerigo Vespucci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uzivatel</cp:lastModifiedBy>
  <cp:revision>11</cp:revision>
  <dcterms:modified xsi:type="dcterms:W3CDTF">2011-04-19T20:32:50Z</dcterms:modified>
</cp:coreProperties>
</file>