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66" r:id="rId3"/>
    <p:sldId id="265" r:id="rId4"/>
    <p:sldId id="267" r:id="rId5"/>
    <p:sldId id="269" r:id="rId6"/>
    <p:sldId id="260" r:id="rId7"/>
    <p:sldId id="268" r:id="rId8"/>
    <p:sldId id="262" r:id="rId9"/>
    <p:sldId id="264" r:id="rId10"/>
    <p:sldId id="261" r:id="rId11"/>
    <p:sldId id="263" r:id="rId12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298103D-6923-4E4B-8744-F61999CEF93E}" type="datetimeFigureOut">
              <a:rPr lang="cs-CZ"/>
              <a:pPr>
                <a:defRPr/>
              </a:pPr>
              <a:t>6.5.2011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 smtClean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C551737-31BF-411F-BEDD-32F226B58FA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922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9D382BD-EB9D-4DC0-BB9B-85E76CA5B925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1331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4C1408E-0973-4048-93DB-BE3BB7A9D370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CB075E8-A8E2-410D-8641-D239CCF36EE3}" type="datetimeFigureOut">
              <a:rPr lang="cs-CZ" smtClean="0"/>
              <a:pPr>
                <a:defRPr/>
              </a:pPr>
              <a:t>6.5.2011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416B13-AED0-41D9-A6F0-391784C7320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10" name="Obdélník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6EE14D-224D-49CF-B1EA-579EF42F3FDA}" type="datetimeFigureOut">
              <a:rPr lang="cs-CZ" smtClean="0"/>
              <a:pPr>
                <a:defRPr/>
              </a:pPr>
              <a:t>6.5.2011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3C29ED-F48A-4CC8-8851-88690F627C5B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289B19C-FBF6-4D24-AC88-FBA6B4FB99FB}" type="datetimeFigureOut">
              <a:rPr lang="cs-CZ" smtClean="0"/>
              <a:pPr>
                <a:defRPr/>
              </a:pPr>
              <a:t>6.5.2011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9D41BB-4D19-446E-9933-C7AEA3D6812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26F5B76-4CCD-4722-9641-E2ED2AFE6031}" type="datetimeFigureOut">
              <a:rPr lang="cs-CZ" smtClean="0"/>
              <a:pPr>
                <a:defRPr/>
              </a:pPr>
              <a:t>6.5.2011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03FA13-A321-42E7-9358-F29122800715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9937787-B9BB-445E-AEE0-F869F197CDA3}" type="datetimeFigureOut">
              <a:rPr lang="cs-CZ" smtClean="0"/>
              <a:pPr>
                <a:defRPr/>
              </a:pPr>
              <a:t>6.5.2011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63AB9B-3A44-4BA1-B190-46E6FC2DAB5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7A7D726-9E08-45D4-9A0B-A426226D8803}" type="datetimeFigureOut">
              <a:rPr lang="cs-CZ" smtClean="0"/>
              <a:pPr>
                <a:defRPr/>
              </a:pPr>
              <a:t>6.5.2011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6CB653-40F5-4D12-9EB0-F5BC388E110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1BF92F-5A40-4B24-AA71-0773E89FEDD7}" type="datetimeFigureOut">
              <a:rPr lang="cs-CZ" smtClean="0"/>
              <a:pPr>
                <a:defRPr/>
              </a:pPr>
              <a:t>6.5.2011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BA5F25-8AE3-4903-A9A3-DF2C903C958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D0894E1-750A-4FC4-801C-9EEF568985E9}" type="datetimeFigureOut">
              <a:rPr lang="cs-CZ" smtClean="0"/>
              <a:pPr>
                <a:defRPr/>
              </a:pPr>
              <a:t>6.5.2011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4B2249-19FF-46C1-AE13-06743188AE5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3D07E20-4749-4189-9BE5-1054D79B455D}" type="datetimeFigureOut">
              <a:rPr lang="cs-CZ" smtClean="0"/>
              <a:pPr>
                <a:defRPr/>
              </a:pPr>
              <a:t>6.5.2011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452320-9786-4C7B-B266-89D875F2816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F4FFD7C-A014-4A48-BB01-11FAE65CBEF1}" type="datetimeFigureOut">
              <a:rPr lang="cs-CZ" smtClean="0"/>
              <a:pPr>
                <a:defRPr/>
              </a:pPr>
              <a:t>6.5.2011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4489BF-E797-4BF0-9502-D14F2AD284E5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12" name="Obdélník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pPr>
              <a:defRPr/>
            </a:pPr>
            <a:fld id="{86792B4E-D21C-42CF-989D-15F196B9A789}" type="datetimeFigureOut">
              <a:rPr lang="cs-CZ" smtClean="0"/>
              <a:pPr>
                <a:defRPr/>
              </a:pPr>
              <a:t>6.5.2011</a:t>
            </a:fld>
            <a:endParaRPr lang="cs-CZ"/>
          </a:p>
        </p:txBody>
      </p:sp>
      <p:sp>
        <p:nvSpPr>
          <p:cNvPr id="11" name="Obdélník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pPr>
              <a:defRPr/>
            </a:pPr>
            <a:fld id="{6B478AB2-AA19-4359-AA7C-B87424FDC385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Obdélník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fld id="{EB172BB6-6DFE-4F66-BF59-52565CEC1F39}" type="datetimeFigureOut">
              <a:rPr lang="cs-CZ" smtClean="0"/>
              <a:pPr>
                <a:defRPr/>
              </a:pPr>
              <a:t>6.5.2011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fld id="{E2ADC0D6-06C1-4334-B717-B3F06168D870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commons.wikimedia.org/wiki/File:Lenepveu,_Jeanne_d'Arc_au_si%C3%A8ge_d'Orl%C3%A9ans.jpg" TargetMode="External"/><Relationship Id="rId2" Type="http://schemas.openxmlformats.org/officeDocument/2006/relationships/hyperlink" Target="http://commons.wikimedia.org/wiki/File:Joan_of_arc_miniature_graded.jp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upload.wikimedia.org/wikipedia/commons/2/2a/Verdrag_van_Troyes.svg" TargetMode="Externa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upload.wikimedia.org/wikipedia/commons/3/39/Joan_of_arc_miniature_graded.jpg" TargetMode="Externa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upload.wikimedia.org/wikipedia/commons/e/e9/Lenepveu,_Jeanne_d'Arc_au_si%C3%A8ge_d'Orl%C3%A9ans.jpg" TargetMode="Externa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Nadpis 1"/>
          <p:cNvSpPr>
            <a:spLocks noGrp="1"/>
          </p:cNvSpPr>
          <p:nvPr>
            <p:ph type="ctrTitle"/>
          </p:nvPr>
        </p:nvSpPr>
        <p:spPr>
          <a:xfrm>
            <a:off x="642938" y="1071563"/>
            <a:ext cx="7772400" cy="2171700"/>
          </a:xfrm>
        </p:spPr>
        <p:txBody>
          <a:bodyPr/>
          <a:lstStyle/>
          <a:p>
            <a:pPr eaLnBrk="1" hangingPunct="1"/>
            <a:r>
              <a:rPr lang="cs-CZ" sz="7200" dirty="0" smtClean="0"/>
              <a:t>STOLETÁ  VÁLKA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4800" dirty="0" smtClean="0"/>
              <a:t>(1337 – 1453)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1214414" y="5786454"/>
            <a:ext cx="7715304" cy="785819"/>
          </a:xfrm>
        </p:spPr>
        <p:txBody>
          <a:bodyPr/>
          <a:lstStyle/>
          <a:p>
            <a:pPr algn="ctr"/>
            <a:r>
              <a:rPr lang="cs-CZ" sz="1000" i="1" dirty="0" smtClean="0">
                <a:solidFill>
                  <a:schemeClr val="tx1">
                    <a:lumMod val="50000"/>
                  </a:schemeClr>
                </a:solidFill>
              </a:rPr>
              <a:t>Autorem materiálu a všech jeho částí, není-li uvedeno jinak, je Jana </a:t>
            </a:r>
            <a:r>
              <a:rPr lang="cs-CZ" sz="1000" i="1" dirty="0" err="1" smtClean="0">
                <a:solidFill>
                  <a:schemeClr val="tx1">
                    <a:lumMod val="50000"/>
                  </a:schemeClr>
                </a:solidFill>
              </a:rPr>
              <a:t>Jančová</a:t>
            </a:r>
            <a:r>
              <a:rPr lang="cs-CZ" sz="1000" i="1" dirty="0" smtClean="0">
                <a:solidFill>
                  <a:schemeClr val="tx1">
                    <a:lumMod val="50000"/>
                  </a:schemeClr>
                </a:solidFill>
              </a:rPr>
              <a:t>. </a:t>
            </a:r>
            <a:endParaRPr lang="cs-CZ" sz="1000" dirty="0" smtClean="0">
              <a:solidFill>
                <a:schemeClr val="tx1">
                  <a:lumMod val="50000"/>
                </a:schemeClr>
              </a:solidFill>
            </a:endParaRPr>
          </a:p>
          <a:p>
            <a:pPr algn="ctr"/>
            <a:r>
              <a:rPr lang="cs-CZ" sz="1000" i="1" dirty="0" smtClean="0">
                <a:solidFill>
                  <a:schemeClr val="tx1">
                    <a:lumMod val="50000"/>
                  </a:schemeClr>
                </a:solidFill>
              </a:rPr>
              <a:t>Dostupné z Metodického portálu www.</a:t>
            </a:r>
            <a:r>
              <a:rPr lang="cs-CZ" sz="1000" i="1" dirty="0" err="1" smtClean="0">
                <a:solidFill>
                  <a:schemeClr val="tx1">
                    <a:lumMod val="50000"/>
                  </a:schemeClr>
                </a:solidFill>
              </a:rPr>
              <a:t>rvp.cz</a:t>
            </a:r>
            <a:r>
              <a:rPr lang="cs-CZ" sz="1000" i="1" dirty="0" smtClean="0">
                <a:solidFill>
                  <a:schemeClr val="tx1">
                    <a:lumMod val="50000"/>
                  </a:schemeClr>
                </a:solidFill>
              </a:rPr>
              <a:t>, ISSN: 1802-4785, financovaného z ESF a státního rozpočtu ČR. Provozováno Výzkumným ústavem pedagogickým v Praze.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 smtClean="0"/>
              <a:t>Konec stoleté války roku 1453</a:t>
            </a:r>
          </a:p>
        </p:txBody>
      </p:sp>
      <p:sp>
        <p:nvSpPr>
          <p:cNvPr id="7171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cs-CZ" dirty="0" smtClean="0"/>
          </a:p>
          <a:p>
            <a:pPr algn="just" eaLnBrk="1" hangingPunct="1"/>
            <a:r>
              <a:rPr lang="cs-CZ" dirty="0" smtClean="0"/>
              <a:t>zvítězila Francie, vrátila se mezi nejmocnější státy Evropy</a:t>
            </a:r>
          </a:p>
          <a:p>
            <a:pPr algn="just" eaLnBrk="1" hangingPunct="1"/>
            <a:endParaRPr lang="cs-CZ" dirty="0" smtClean="0"/>
          </a:p>
          <a:p>
            <a:pPr algn="just" eaLnBrk="1" hangingPunct="1"/>
            <a:r>
              <a:rPr lang="cs-CZ" dirty="0" smtClean="0"/>
              <a:t>v poražené Anglii došlo k úpadku královské moci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sz="1600" dirty="0" smtClean="0"/>
              <a:t>Všechny uveřejněné odkazy jsou dostupné pod licencí </a:t>
            </a:r>
            <a:r>
              <a:rPr lang="cs-CZ" sz="1600" dirty="0" err="1" smtClean="0"/>
              <a:t>Creative</a:t>
            </a:r>
            <a:r>
              <a:rPr lang="cs-CZ" sz="1600" dirty="0" smtClean="0"/>
              <a:t> </a:t>
            </a:r>
            <a:r>
              <a:rPr lang="cs-CZ" sz="1600" dirty="0" err="1" smtClean="0"/>
              <a:t>Commons</a:t>
            </a:r>
            <a:r>
              <a:rPr lang="cs-CZ" sz="1600" dirty="0" smtClean="0"/>
              <a:t> na WWW:</a:t>
            </a:r>
          </a:p>
          <a:p>
            <a:pPr>
              <a:buNone/>
            </a:pPr>
            <a:endParaRPr lang="cs-CZ" sz="1600" dirty="0" smtClean="0">
              <a:hlinkClick r:id="rId2"/>
            </a:endParaRPr>
          </a:p>
          <a:p>
            <a:r>
              <a:rPr lang="cs-CZ" sz="1600" dirty="0" smtClean="0">
                <a:hlinkClick r:id="rId2"/>
              </a:rPr>
              <a:t>http://commons.wikimedia.org/wiki/File:Verdrag_van_Troyes.svg</a:t>
            </a:r>
          </a:p>
          <a:p>
            <a:r>
              <a:rPr lang="cs-CZ" sz="1600" dirty="0" smtClean="0">
                <a:hlinkClick r:id="rId2"/>
              </a:rPr>
              <a:t>http://commons.wikimedia.org/wiki/File:Joan_of_arc_miniature_graded.jpg</a:t>
            </a:r>
            <a:endParaRPr lang="cs-CZ" sz="1600" dirty="0" smtClean="0"/>
          </a:p>
          <a:p>
            <a:r>
              <a:rPr lang="cs-CZ" sz="1600" dirty="0" smtClean="0">
                <a:hlinkClick r:id="rId3"/>
              </a:rPr>
              <a:t>http://commons.wikimedia.org/wiki/File:Lenepveu,_Jeanne_d%27Arc_au_si%C3%A8ge_d%27Orl%C3%A9ans.jpg</a:t>
            </a:r>
            <a:endParaRPr lang="cs-CZ" sz="1600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Anglie a Francie spolu soupeřily o nadvládu v západní Evropě</a:t>
            </a:r>
          </a:p>
          <a:p>
            <a:r>
              <a:rPr lang="cs-CZ" dirty="0" smtClean="0"/>
              <a:t>Angličtí králové od 11. století vlastnili velká území ve Francii</a:t>
            </a:r>
            <a:br>
              <a:rPr lang="cs-CZ" dirty="0" smtClean="0"/>
            </a:b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715008" y="571480"/>
            <a:ext cx="2628880" cy="642942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0" smtClean="0"/>
              <a:t>Mapa Anglie a Francie v 15. století</a:t>
            </a:r>
            <a:endParaRPr lang="cs-CZ" dirty="0"/>
          </a:p>
        </p:txBody>
      </p:sp>
      <p:pic>
        <p:nvPicPr>
          <p:cNvPr id="39948" name="Picture 12" descr="File:Verdrag van Troyes.svg">
            <a:hlinkClick r:id="rId2"/>
          </p:cNvPr>
          <p:cNvPicPr>
            <a:picLocks noGrp="1" noChangeAspect="1" noChangeArrowheads="1"/>
          </p:cNvPicPr>
          <p:nvPr>
            <p:ph type="pic" idx="1"/>
          </p:nvPr>
        </p:nvPicPr>
        <p:blipFill>
          <a:blip r:embed="rId3"/>
          <a:srcRect t="867" b="867"/>
          <a:stretch>
            <a:fillRect/>
          </a:stretch>
        </p:blipFill>
        <p:spPr bwMode="auto">
          <a:xfrm>
            <a:off x="428596" y="285728"/>
            <a:ext cx="5000625" cy="60007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Ve </a:t>
            </a:r>
            <a:r>
              <a:rPr lang="cs-CZ" i="1" dirty="0" smtClean="0"/>
              <a:t>13. století </a:t>
            </a:r>
            <a:r>
              <a:rPr lang="cs-CZ" dirty="0" smtClean="0"/>
              <a:t>Anglie državy ve Francii ztratila</a:t>
            </a:r>
          </a:p>
          <a:p>
            <a:r>
              <a:rPr lang="cs-CZ" dirty="0" smtClean="0"/>
              <a:t>Francie se stala nejsilnějším státem Evropy</a:t>
            </a:r>
            <a:br>
              <a:rPr lang="cs-CZ" dirty="0" smtClean="0"/>
            </a:b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Začátek stoleté války roku 1337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cs-CZ" dirty="0" smtClean="0"/>
              <a:t>Anglie chtěla získat francouzské Flandry, známé výrobou sukna</a:t>
            </a:r>
          </a:p>
          <a:p>
            <a:pPr algn="just" eaLnBrk="1" hangingPunct="1"/>
            <a:r>
              <a:rPr lang="cs-CZ" dirty="0" smtClean="0"/>
              <a:t>Angličané vyhrávali (např. bitva u Kresčaku roku 1346)</a:t>
            </a:r>
          </a:p>
          <a:p>
            <a:pPr algn="just" eaLnBrk="1" hangingPunct="1"/>
            <a:r>
              <a:rPr lang="cs-CZ" dirty="0" smtClean="0"/>
              <a:t>Morová epidemie (= černá smrt) v Evropě ale ovlivnila průběh války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 smtClean="0"/>
              <a:t>Jana z Arku</a:t>
            </a:r>
          </a:p>
        </p:txBody>
      </p:sp>
      <p:sp>
        <p:nvSpPr>
          <p:cNvPr id="6147" name="Zástupný symbol pro obsah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/>
          <a:lstStyle/>
          <a:p>
            <a:pPr algn="just" eaLnBrk="1" hangingPunct="1"/>
            <a:endParaRPr lang="cs-CZ" dirty="0" smtClean="0"/>
          </a:p>
          <a:p>
            <a:pPr algn="just" eaLnBrk="1" hangingPunct="1"/>
            <a:r>
              <a:rPr lang="cs-CZ" dirty="0" smtClean="0"/>
              <a:t>Mladá francouzská dívka selského rodu</a:t>
            </a:r>
          </a:p>
          <a:p>
            <a:pPr algn="just" eaLnBrk="1" hangingPunct="1"/>
            <a:r>
              <a:rPr lang="cs-CZ" dirty="0" smtClean="0"/>
              <a:t>Měla pocit božského poslání, se kterým chtěla  osvobodit Francii</a:t>
            </a:r>
          </a:p>
          <a:p>
            <a:pPr algn="just" eaLnBrk="1" hangingPunct="1"/>
            <a:r>
              <a:rPr lang="cs-CZ" dirty="0" smtClean="0"/>
              <a:t>Její víra a nadšení dopomohly roku 1429 osvobodit města </a:t>
            </a:r>
            <a:r>
              <a:rPr lang="cs-CZ" dirty="0" err="1" smtClean="0"/>
              <a:t>Orleáns</a:t>
            </a:r>
            <a:r>
              <a:rPr lang="cs-CZ" dirty="0" smtClean="0"/>
              <a:t> a Remeš od anglického vojska</a:t>
            </a:r>
          </a:p>
          <a:p>
            <a:pPr algn="just" eaLnBrk="1" hangingPunct="1"/>
            <a:r>
              <a:rPr lang="cs-CZ" dirty="0" smtClean="0"/>
              <a:t>V Remeši byl korunován Karel VII. (1422-1461) francouzským králem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cs-CZ" dirty="0" smtClean="0"/>
              <a:t>Roku 1430 upadla do zajetí Angličanů, kteří ji roku 1431 nechali upálit jako čarodějnici</a:t>
            </a:r>
          </a:p>
          <a:p>
            <a:pPr algn="just" eaLnBrk="1" hangingPunct="1"/>
            <a:r>
              <a:rPr lang="cs-CZ" dirty="0" smtClean="0"/>
              <a:t>Tímto krutým činem chtěla Anglie zlomit odpor Francouzů</a:t>
            </a:r>
          </a:p>
          <a:p>
            <a:pPr algn="just"/>
            <a:r>
              <a:rPr lang="cs-CZ" dirty="0" smtClean="0"/>
              <a:t>Anglii zůstal ve Francii jen přístav Calais</a:t>
            </a:r>
          </a:p>
          <a:p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857752" y="785794"/>
            <a:ext cx="1857388" cy="357190"/>
          </a:xfrm>
        </p:spPr>
        <p:txBody>
          <a:bodyPr/>
          <a:lstStyle/>
          <a:p>
            <a:pPr algn="ctr"/>
            <a:r>
              <a:rPr lang="cs-CZ" dirty="0" smtClean="0"/>
              <a:t>Jana z Arku</a:t>
            </a:r>
            <a:endParaRPr lang="cs-CZ" dirty="0"/>
          </a:p>
        </p:txBody>
      </p:sp>
      <p:pic>
        <p:nvPicPr>
          <p:cNvPr id="25606" name="Picture 6" descr="File:Joan of arc miniature graded.jpg">
            <a:hlinkClick r:id="rId2"/>
          </p:cNvPr>
          <p:cNvPicPr>
            <a:picLocks noGrp="1" noChangeAspect="1" noChangeArrowheads="1"/>
          </p:cNvPicPr>
          <p:nvPr>
            <p:ph type="pic" idx="1"/>
          </p:nvPr>
        </p:nvPicPr>
        <p:blipFill>
          <a:blip r:embed="rId3"/>
          <a:srcRect t="1764" b="1764"/>
          <a:stretch>
            <a:fillRect/>
          </a:stretch>
        </p:blipFill>
        <p:spPr bwMode="auto">
          <a:xfrm>
            <a:off x="1071538" y="357166"/>
            <a:ext cx="3643313" cy="53165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857752" y="785794"/>
            <a:ext cx="3357586" cy="500042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0" smtClean="0"/>
              <a:t>Jana z Arku osvobozuje město </a:t>
            </a:r>
            <a:r>
              <a:rPr lang="cs-CZ" dirty="0" err="1" smtClean="0"/>
              <a:t>Orleáns</a:t>
            </a:r>
            <a:endParaRPr lang="cs-CZ" dirty="0"/>
          </a:p>
        </p:txBody>
      </p:sp>
      <p:pic>
        <p:nvPicPr>
          <p:cNvPr id="37892" name="Picture 4" descr="File:Lenepveu, Jeanne d'Arc au siège d'Orléans.jpg">
            <a:hlinkClick r:id="rId2"/>
          </p:cNvPr>
          <p:cNvPicPr>
            <a:picLocks noGrp="1" noChangeAspect="1" noChangeArrowheads="1"/>
          </p:cNvPicPr>
          <p:nvPr>
            <p:ph type="pic" idx="1"/>
          </p:nvPr>
        </p:nvPicPr>
        <p:blipFill>
          <a:blip r:embed="rId3"/>
          <a:srcRect t="6921" b="6921"/>
          <a:stretch>
            <a:fillRect/>
          </a:stretch>
        </p:blipFill>
        <p:spPr bwMode="auto">
          <a:xfrm>
            <a:off x="1000100" y="642918"/>
            <a:ext cx="3786187" cy="45307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">
  <a:themeElements>
    <a:clrScheme name="Modul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67</TotalTime>
  <Words>260</Words>
  <PresentationFormat>Předvádění na obrazovce (4:3)</PresentationFormat>
  <Paragraphs>37</Paragraphs>
  <Slides>11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Modul</vt:lpstr>
      <vt:lpstr>STOLETÁ  VÁLKA</vt:lpstr>
      <vt:lpstr>Snímek 2</vt:lpstr>
      <vt:lpstr>Mapa Anglie a Francie v 15. století</vt:lpstr>
      <vt:lpstr>Snímek 4</vt:lpstr>
      <vt:lpstr>Začátek stoleté války roku 1337</vt:lpstr>
      <vt:lpstr>Jana z Arku</vt:lpstr>
      <vt:lpstr>Snímek 7</vt:lpstr>
      <vt:lpstr>Jana z Arku</vt:lpstr>
      <vt:lpstr>Jana z Arku osvobozuje město Orleáns</vt:lpstr>
      <vt:lpstr>Konec stoleté války roku 1453</vt:lpstr>
      <vt:lpstr>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STOLETÁ  VÁLKA</dc:title>
  <cp:lastModifiedBy>uzivatel</cp:lastModifiedBy>
  <cp:revision>14</cp:revision>
  <dcterms:modified xsi:type="dcterms:W3CDTF">2011-05-06T09:09:24Z</dcterms:modified>
</cp:coreProperties>
</file>