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43108" y="2643182"/>
            <a:ext cx="64770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b="1" dirty="0" smtClean="0"/>
              <a:t/>
            </a:r>
            <a:br>
              <a:rPr lang="cs-CZ" sz="6000" b="1" dirty="0" smtClean="0"/>
            </a:br>
            <a:r>
              <a:rPr lang="cs-CZ" sz="6000" b="1" dirty="0" smtClean="0"/>
              <a:t/>
            </a:r>
            <a:br>
              <a:rPr lang="cs-CZ" sz="6000" b="1" dirty="0" smtClean="0"/>
            </a:br>
            <a:r>
              <a:rPr lang="cs-CZ" sz="6000" b="1" dirty="0" smtClean="0"/>
              <a:t>POPULAČNÍ VÝVOJ </a:t>
            </a:r>
            <a:br>
              <a:rPr lang="cs-CZ" sz="6000" b="1" dirty="0" smtClean="0"/>
            </a:br>
            <a:r>
              <a:rPr lang="cs-CZ" sz="6000" b="1" dirty="0" smtClean="0"/>
              <a:t>V 1. </a:t>
            </a:r>
            <a:r>
              <a:rPr lang="cs-CZ" sz="6000" b="1" dirty="0" err="1" smtClean="0"/>
              <a:t>POL</a:t>
            </a:r>
            <a:r>
              <a:rPr lang="cs-CZ" sz="6000" b="1" cap="all" dirty="0" err="1" smtClean="0"/>
              <a:t>ovině</a:t>
            </a:r>
            <a:r>
              <a:rPr lang="cs-CZ" sz="6000" b="1" cap="all" dirty="0" smtClean="0"/>
              <a:t> </a:t>
            </a:r>
            <a:r>
              <a:rPr lang="cs-CZ" sz="6000" b="1" dirty="0" smtClean="0"/>
              <a:t>19. STOLETÍ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57422" y="6000768"/>
            <a:ext cx="6786578" cy="64294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10000"/>
              </a:lnSpc>
            </a:pPr>
            <a:r>
              <a:rPr lang="cs-CZ" sz="1100" i="1" dirty="0" smtClean="0"/>
              <a:t>Autorem materiálu a všech jeho částí, není-li uvedeno jinak, je Jana </a:t>
            </a:r>
            <a:r>
              <a:rPr lang="cs-CZ" sz="1100" i="1" dirty="0" err="1" smtClean="0"/>
              <a:t>Jančová</a:t>
            </a:r>
            <a:r>
              <a:rPr lang="cs-CZ" sz="1100" i="1" dirty="0" smtClean="0"/>
              <a:t>.  Dostupné z Metodického portálu www.</a:t>
            </a:r>
            <a:r>
              <a:rPr lang="cs-CZ" sz="1100" i="1" dirty="0" err="1" smtClean="0"/>
              <a:t>rvp.cz</a:t>
            </a:r>
            <a:r>
              <a:rPr lang="cs-CZ" sz="1100" i="1" dirty="0" smtClean="0"/>
              <a:t>, ISSN: 1802-4785, financovaného z ESF a státního rozpočtu ČR.  </a:t>
            </a:r>
            <a:r>
              <a:rPr lang="cs-CZ" sz="1100" i="1" dirty="0" smtClean="0"/>
              <a:t>Provozováno </a:t>
            </a:r>
            <a:r>
              <a:rPr lang="cs-CZ" sz="1100" i="1" dirty="0" smtClean="0"/>
              <a:t>Výzkumným ústavem pedagogickým v Praze.</a:t>
            </a:r>
            <a:endParaRPr lang="cs-CZ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cs-CZ" sz="4000" b="1" dirty="0" smtClean="0"/>
              <a:t>z původních 4,8 milionu obyvatel z roku 1815 vzrostl do poloviny 19. stol. počet obyvatel na 6,7 milionu (díky vyšší porodnosti a zlepšení zdravotní péče o děti)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cs-CZ" sz="4000" b="1" dirty="0" smtClean="0"/>
              <a:t>obyvatelstvo migrovalo do nově vznikajících průmyslových oblastí – severočeské pohraničí, Brno a okolí, Praha (v Praze rostla průmyslová předměstí např. Karlín, Libeň, Smíchov)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cs-CZ" sz="4000" b="1" dirty="0" smtClean="0"/>
              <a:t>velká stagnace a snižování počtu obyvatel Podkrkonoší, Orlických hor, Jeseníků a Českomoravské vrchoviny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cs-CZ" sz="4000" b="1" dirty="0" smtClean="0"/>
              <a:t>Vídeň a její okolí zaznamenaly příliv českých řemeslníků, dělníků, služek, ale i úředníků, studentů a umělců (dodnes pozůstatek českých příjmení – </a:t>
            </a:r>
            <a:r>
              <a:rPr lang="cs-CZ" sz="4000" b="1" dirty="0" err="1" smtClean="0"/>
              <a:t>Novak</a:t>
            </a:r>
            <a:r>
              <a:rPr lang="cs-CZ" sz="4000" b="1" dirty="0" smtClean="0"/>
              <a:t>, </a:t>
            </a:r>
            <a:r>
              <a:rPr lang="cs-CZ" sz="4000" b="1" dirty="0" err="1" smtClean="0"/>
              <a:t>Sedlacek</a:t>
            </a:r>
            <a:r>
              <a:rPr lang="cs-CZ" sz="4000" b="1" dirty="0" smtClean="0"/>
              <a:t>, atd.)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s atlasem pro žáky: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 smtClean="0"/>
              <a:t>   Dějepisný atlas Novověk II na straně 27 mapka 8: </a:t>
            </a:r>
            <a:r>
              <a:rPr lang="cs-CZ" i="1" dirty="0" smtClean="0"/>
              <a:t>Hlavní výrobní odvětví v polovině 19. století</a:t>
            </a:r>
            <a:r>
              <a:rPr lang="cs-CZ" dirty="0" smtClean="0"/>
              <a:t>:</a:t>
            </a:r>
          </a:p>
          <a:p>
            <a:pPr algn="just"/>
            <a:r>
              <a:rPr lang="cs-CZ" sz="4000" dirty="0" smtClean="0"/>
              <a:t>s pomocí vysvětlivek vyhledej a zapiš do sešitu hlavní výrobní odvětví v </a:t>
            </a:r>
            <a:r>
              <a:rPr lang="cs-CZ" sz="4000" b="1" dirty="0" smtClean="0"/>
              <a:t>Praze, Brně, Olomouci, Opavě, Litoměřicích, Plzni a Českých Budějovicích</a:t>
            </a:r>
            <a:endParaRPr lang="cs-CZ" sz="4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28794" y="500042"/>
            <a:ext cx="5214974" cy="990600"/>
          </a:xfrm>
        </p:spPr>
        <p:txBody>
          <a:bodyPr>
            <a:normAutofit fontScale="90000"/>
          </a:bodyPr>
          <a:lstStyle/>
          <a:p>
            <a:r>
              <a:rPr lang="cs-CZ" b="1" cap="all" dirty="0" smtClean="0"/>
              <a:t>Použitá literatura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 smtClean="0"/>
              <a:t>   MANDELOVÁ, H. A KOL. </a:t>
            </a:r>
            <a:r>
              <a:rPr lang="cs-CZ" i="1" dirty="0" smtClean="0"/>
              <a:t>Novověk II – dějepisné atlasy pro základní školy a víceletá gymnázia</a:t>
            </a:r>
            <a:r>
              <a:rPr lang="cs-CZ" dirty="0" smtClean="0"/>
              <a:t>. 1. </a:t>
            </a:r>
            <a:r>
              <a:rPr lang="cs-CZ" dirty="0" err="1" smtClean="0"/>
              <a:t>vyd</a:t>
            </a:r>
            <a:r>
              <a:rPr lang="cs-CZ" dirty="0" smtClean="0"/>
              <a:t>. Praha : Kartografie, 1998. ISBN 8070114703.  48 s.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</TotalTime>
  <Words>166</Words>
  <PresentationFormat>Předvádění na obrazovce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Medián</vt:lpstr>
      <vt:lpstr>  POPULAČNÍ VÝVOJ  V 1. POLovině 19. STOLETÍ </vt:lpstr>
      <vt:lpstr>Snímek 2</vt:lpstr>
      <vt:lpstr>Snímek 3</vt:lpstr>
      <vt:lpstr>Snímek 4</vt:lpstr>
      <vt:lpstr>Snímek 5</vt:lpstr>
      <vt:lpstr>Práce s atlasem pro žáky:</vt:lpstr>
      <vt:lpstr>Použitá literatura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POPULAČNÍ VÝVOJ  V 1. POLovině 19. STOLETÍ </dc:title>
  <cp:lastModifiedBy>uzivatel</cp:lastModifiedBy>
  <cp:revision>6</cp:revision>
  <dcterms:modified xsi:type="dcterms:W3CDTF">2011-04-27T08:52:44Z</dcterms:modified>
</cp:coreProperties>
</file>