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8" r:id="rId3"/>
    <p:sldId id="257" r:id="rId4"/>
    <p:sldId id="263" r:id="rId5"/>
    <p:sldId id="258" r:id="rId6"/>
    <p:sldId id="264" r:id="rId7"/>
    <p:sldId id="259" r:id="rId8"/>
    <p:sldId id="260" r:id="rId9"/>
    <p:sldId id="269" r:id="rId10"/>
    <p:sldId id="266" r:id="rId11"/>
    <p:sldId id="267" r:id="rId12"/>
    <p:sldId id="265" r:id="rId13"/>
    <p:sldId id="262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54AF14-E95E-44A4-AB67-1A9B34DA2F56}" type="datetimeFigureOut">
              <a:rPr lang="cs-CZ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80B1D0-465E-4BFD-B42A-A35883366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A1D80B-31DC-430F-8001-B2F095C08B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9D00F595-E39E-4EC8-96DE-3A6AE7DAAA58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8097DBF-B994-475C-A0C0-A5E0A2FC218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EC413A-020C-4D80-880A-8FCF8EC02416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C7755D-6854-4250-980F-1A6A78655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83CD1C-B3DD-4D93-B912-A5AF15622D7C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74456E-87A2-44D9-A997-2A42F893862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D59BE1-D843-471B-8F2E-486ABD0B788B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1DA1E4-E415-4830-B951-F436E7593D4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1F61D259-D0D6-44CE-9FA2-21F16583E169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86D52EE-B755-49AF-B295-57538CD4D81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CE1BE9-11C2-4639-8749-294B28B9D8FB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520E4C79-7EA1-40E7-B6CA-2CA98EE9331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BC2C0A-1E5E-4DDF-9205-36F4D331D678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626243F1-305E-4AD3-A2E2-666075314F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CBDE2D-9D05-46D9-BC47-F6B806F64F11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507E40-845E-4956-9BA4-5D8E0FE48A4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A516D9-5E11-4160-B547-0959CA48AF82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139BCE-7C61-4E5C-B455-23D9B45429F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CF1133D7-324E-448E-AF74-40EF41A09D48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D5CDF5E-5721-4CA5-9DE6-9849AD84CC0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BAC966DE-F1DA-4191-9D48-673542DBD9E8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2B48DC3-D9F0-4173-8030-F91F08B22F4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fld id="{202717F2-6AF3-4E77-AF28-D373EC0544CD}" type="datetimeFigureOut">
              <a:rPr lang="cs-CZ" smtClean="0"/>
              <a:pPr>
                <a:defRPr/>
              </a:pPr>
              <a:t>25.4.2011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708CFB6-E4F1-4897-BB02-51C0A50362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c/c4/1967_Six_Day_War_-_conquest_of_Sinai_7-8_June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d/d0/Israeli_conflict_2006.jpg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Flag_of_Israel.svg" TargetMode="External"/><Relationship Id="rId2" Type="http://schemas.openxmlformats.org/officeDocument/2006/relationships/hyperlink" Target="http://commons.wikimedia.org/wiki/File:Map_of_Jewish_settlements_in_Palestine_in_1947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Israeli_conflict_2006.jpg" TargetMode="External"/><Relationship Id="rId4" Type="http://schemas.openxmlformats.org/officeDocument/2006/relationships/hyperlink" Target="http://commons.wikimedia.org/wiki/File:1967_Six_Day_War_-_conquest_of_Sinai_7-8_June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2/23/Fertile_Crescent_map.pn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ommons.wikimedia.org/wiki/File:Map_of_Jewish_settlements_in_Palestine_in_1947.pn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ommons.wikimedia.org/wiki/File:Flag-of-Israel(boxed).pn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3/37/ArafatEconomicForum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8000" b="1" dirty="0" smtClean="0"/>
              <a:t>IZRAEL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2"/>
          </p:nvPr>
        </p:nvSpPr>
        <p:spPr>
          <a:xfrm>
            <a:off x="928662" y="5929331"/>
            <a:ext cx="7643866" cy="714380"/>
          </a:xfrm>
        </p:spPr>
        <p:txBody>
          <a:bodyPr/>
          <a:lstStyle/>
          <a:p>
            <a:pPr algn="ctr"/>
            <a:r>
              <a:rPr lang="cs-CZ" sz="1100" i="1" dirty="0" smtClean="0"/>
              <a:t>Autorem materiálu a všech jeho částí, není-li uvedeno jinak, je Jana </a:t>
            </a:r>
            <a:r>
              <a:rPr lang="cs-CZ" sz="1100" i="1" dirty="0" err="1" smtClean="0"/>
              <a:t>Jančová</a:t>
            </a:r>
            <a:r>
              <a:rPr lang="cs-CZ" sz="1100" i="1" dirty="0" smtClean="0"/>
              <a:t>. </a:t>
            </a:r>
            <a:endParaRPr lang="cs-CZ" sz="1100" dirty="0" smtClean="0"/>
          </a:p>
          <a:p>
            <a:pPr algn="ctr"/>
            <a:r>
              <a:rPr lang="cs-CZ" sz="1100" i="1" dirty="0" smtClean="0"/>
              <a:t>Dostupné z Metodického portálu www.</a:t>
            </a:r>
            <a:r>
              <a:rPr lang="cs-CZ" sz="1100" i="1" dirty="0" err="1" smtClean="0"/>
              <a:t>rvp.cz</a:t>
            </a:r>
            <a:r>
              <a:rPr lang="cs-CZ" sz="1100" i="1" dirty="0" smtClean="0"/>
              <a:t>, ISSN: 1802-4785, financovaného z ESF a státního rozpočtu ČR. Provozováno Výzkumným ústavem pedagogickým v Praze</a:t>
            </a:r>
            <a:r>
              <a:rPr lang="cs-CZ" sz="1100" i="1" dirty="0" smtClean="0"/>
              <a:t>.</a:t>
            </a:r>
            <a:endParaRPr lang="cs-CZ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H="1">
            <a:off x="6429388" y="4572008"/>
            <a:ext cx="2286016" cy="795330"/>
          </a:xfrm>
        </p:spPr>
        <p:txBody>
          <a:bodyPr/>
          <a:lstStyle/>
          <a:p>
            <a:pPr algn="ctr"/>
            <a:r>
              <a:rPr lang="cs-CZ" dirty="0" smtClean="0"/>
              <a:t>Sinajský poloostrov - 1967</a:t>
            </a:r>
            <a:endParaRPr lang="cs-CZ" dirty="0"/>
          </a:p>
        </p:txBody>
      </p:sp>
      <p:pic>
        <p:nvPicPr>
          <p:cNvPr id="36868" name="Picture 4" descr="File:1967 Six Day War - conquest of Sinai 7-8 Jun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903" b="5903"/>
          <a:stretch>
            <a:fillRect/>
          </a:stretch>
        </p:blipFill>
        <p:spPr bwMode="auto">
          <a:xfrm>
            <a:off x="642938" y="571500"/>
            <a:ext cx="5486400" cy="6000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5925"/>
            <a:ext cx="8229600" cy="4143405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/>
              <a:t>Válka v letech 1973-1980</a:t>
            </a:r>
          </a:p>
          <a:p>
            <a:pPr algn="just"/>
            <a:r>
              <a:rPr lang="cs-CZ" dirty="0" smtClean="0"/>
              <a:t>1982 Izrael × Libanon</a:t>
            </a:r>
          </a:p>
          <a:p>
            <a:pPr algn="just"/>
            <a:r>
              <a:rPr lang="cs-CZ" dirty="0" smtClean="0"/>
              <a:t>V 90. letech byla uznána autonomie pásma </a:t>
            </a:r>
            <a:r>
              <a:rPr lang="cs-CZ" dirty="0" err="1" smtClean="0"/>
              <a:t>Gazy</a:t>
            </a:r>
            <a:r>
              <a:rPr lang="cs-CZ" dirty="0" smtClean="0"/>
              <a:t> a oblasti kolem Jericha na západním břehu Jordánu</a:t>
            </a:r>
          </a:p>
          <a:p>
            <a:pPr algn="just"/>
            <a:r>
              <a:rPr lang="cs-CZ" dirty="0" smtClean="0"/>
              <a:t>Po roce 2000 přetrvávají spory o Jeruzalém (místo tří náboženství – judaismu, islámu a křesťanství).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12" y="3643314"/>
            <a:ext cx="2214578" cy="78105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Izraelský konflikt v roce 2006</a:t>
            </a:r>
            <a:endParaRPr lang="cs-CZ" dirty="0"/>
          </a:p>
        </p:txBody>
      </p:sp>
      <p:pic>
        <p:nvPicPr>
          <p:cNvPr id="35844" name="Picture 4" descr="File:Israeli conflict 2006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919" b="1919"/>
          <a:stretch>
            <a:fillRect/>
          </a:stretch>
        </p:blipFill>
        <p:spPr bwMode="auto">
          <a:xfrm>
            <a:off x="571472" y="500042"/>
            <a:ext cx="5486400" cy="6030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068647"/>
          </a:xfrm>
        </p:spPr>
        <p:txBody>
          <a:bodyPr/>
          <a:lstStyle/>
          <a:p>
            <a:pPr>
              <a:buNone/>
            </a:pPr>
            <a:r>
              <a:rPr lang="cs-CZ" sz="1200" dirty="0" smtClean="0"/>
              <a:t>Všechny uveřejněné odkazy jsou dostupné pod licencí </a:t>
            </a:r>
            <a:r>
              <a:rPr lang="cs-CZ" sz="1200" dirty="0" err="1" smtClean="0"/>
              <a:t>Creative</a:t>
            </a:r>
            <a:r>
              <a:rPr lang="cs-CZ" sz="1200" dirty="0" smtClean="0"/>
              <a:t> </a:t>
            </a:r>
            <a:r>
              <a:rPr lang="cs-CZ" sz="1200" dirty="0" err="1" smtClean="0"/>
              <a:t>Commons</a:t>
            </a:r>
            <a:r>
              <a:rPr lang="cs-CZ" sz="1200" dirty="0" smtClean="0"/>
              <a:t> na WWW:</a:t>
            </a:r>
          </a:p>
          <a:p>
            <a:pPr>
              <a:buNone/>
            </a:pPr>
            <a:endParaRPr lang="cs-CZ" sz="1200" dirty="0" smtClean="0">
              <a:hlinkClick r:id="rId2"/>
            </a:endParaRPr>
          </a:p>
          <a:p>
            <a:r>
              <a:rPr lang="cs-CZ" sz="1200" dirty="0" smtClean="0">
                <a:hlinkClick r:id="rId2"/>
              </a:rPr>
              <a:t>http://commons.wikimedia.org/wiki/File:Fertile_Crescent_map.png</a:t>
            </a:r>
          </a:p>
          <a:p>
            <a:r>
              <a:rPr lang="cs-CZ" sz="1200" dirty="0" smtClean="0">
                <a:hlinkClick r:id="rId2"/>
              </a:rPr>
              <a:t>http://commons.wikimedia.org/wiki/File:Map_of_Jewish_settlements_in_Palestine_in_1947.png</a:t>
            </a:r>
            <a:r>
              <a:rPr lang="cs-CZ" sz="1200" dirty="0" smtClean="0"/>
              <a:t> </a:t>
            </a:r>
          </a:p>
          <a:p>
            <a:r>
              <a:rPr lang="cs-CZ" sz="1200" dirty="0" smtClean="0">
                <a:hlinkClick r:id="rId3"/>
              </a:rPr>
              <a:t>http://commons.wikimedia.org/wiki/File:Flag_of_Israel.svg</a:t>
            </a:r>
            <a:endParaRPr lang="cs-CZ" sz="1200" dirty="0" smtClean="0"/>
          </a:p>
          <a:p>
            <a:r>
              <a:rPr lang="cs-CZ" sz="1200" dirty="0" smtClean="0">
                <a:hlinkClick r:id="rId4"/>
              </a:rPr>
              <a:t>http://commons.wikimedia.org/wiki/File:ArafatEconomicForum.jpg</a:t>
            </a:r>
          </a:p>
          <a:p>
            <a:r>
              <a:rPr lang="cs-CZ" sz="1200" dirty="0" smtClean="0">
                <a:hlinkClick r:id="rId4"/>
              </a:rPr>
              <a:t>http://commons.wikimedia.org/wiki/File:1967_Six_Day_War_-_conquest_of_Sinai_7-8_June.jpg</a:t>
            </a:r>
            <a:endParaRPr lang="cs-CZ" sz="1200" dirty="0" smtClean="0"/>
          </a:p>
          <a:p>
            <a:r>
              <a:rPr lang="cs-CZ" sz="1200" dirty="0" smtClean="0">
                <a:hlinkClick r:id="rId5"/>
              </a:rPr>
              <a:t>http://commons.wikimedia.org/wiki/File:Israeli_conflict_2006.jpg</a:t>
            </a:r>
            <a:r>
              <a:rPr lang="cs-CZ" sz="1200" dirty="0" smtClean="0"/>
              <a:t> </a:t>
            </a:r>
          </a:p>
          <a:p>
            <a:pPr>
              <a:buNone/>
            </a:pPr>
            <a:endParaRPr lang="cs-CZ" sz="1200" dirty="0" smtClean="0"/>
          </a:p>
          <a:p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86446" y="4929198"/>
            <a:ext cx="2214578" cy="43814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Historická mapa</a:t>
            </a:r>
            <a:endParaRPr lang="cs-CZ" dirty="0"/>
          </a:p>
        </p:txBody>
      </p:sp>
      <p:pic>
        <p:nvPicPr>
          <p:cNvPr id="37894" name="Picture 6" descr="File:Fertile Crescent map.pn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773" r="773"/>
          <a:stretch>
            <a:fillRect/>
          </a:stretch>
        </p:blipFill>
        <p:spPr bwMode="auto">
          <a:xfrm>
            <a:off x="714375" y="612775"/>
            <a:ext cx="4714875" cy="5888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3643337"/>
          </a:xfrm>
        </p:spPr>
        <p:txBody>
          <a:bodyPr/>
          <a:lstStyle/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Palestina </a:t>
            </a:r>
            <a:r>
              <a:rPr lang="cs-CZ" dirty="0" smtClean="0"/>
              <a:t>byla od roku 1917 pod </a:t>
            </a:r>
            <a:r>
              <a:rPr lang="cs-CZ" dirty="0" smtClean="0"/>
              <a:t> dohledem </a:t>
            </a:r>
            <a:r>
              <a:rPr lang="cs-CZ" dirty="0" smtClean="0"/>
              <a:t>Velké </a:t>
            </a:r>
            <a:r>
              <a:rPr lang="cs-CZ" dirty="0" smtClean="0"/>
              <a:t>Británie, která </a:t>
            </a:r>
            <a:r>
              <a:rPr lang="cs-CZ" dirty="0" smtClean="0"/>
              <a:t>podporovala židovské </a:t>
            </a:r>
            <a:r>
              <a:rPr lang="cs-CZ" dirty="0" smtClean="0"/>
              <a:t>přistěhovalectví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43570" y="4572008"/>
            <a:ext cx="1428760" cy="50006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Palestina </a:t>
            </a:r>
            <a:endParaRPr lang="cs-CZ" dirty="0"/>
          </a:p>
        </p:txBody>
      </p:sp>
      <p:pic>
        <p:nvPicPr>
          <p:cNvPr id="21516" name="Picture 12" descr="Map of Jewish settlements in Palestine in 1947.pn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83" b="83"/>
          <a:stretch>
            <a:fillRect/>
          </a:stretch>
        </p:blipFill>
        <p:spPr bwMode="auto">
          <a:xfrm>
            <a:off x="1357290" y="428605"/>
            <a:ext cx="3786210" cy="6143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14.5.1948 - končí dohled Velké </a:t>
            </a:r>
            <a:r>
              <a:rPr lang="cs-CZ" dirty="0" smtClean="0"/>
              <a:t>Británie.</a:t>
            </a:r>
            <a:endParaRPr lang="cs-CZ" dirty="0" smtClean="0"/>
          </a:p>
          <a:p>
            <a:pPr algn="just" eaLnBrk="1" hangingPunct="1">
              <a:buFont typeface="Arial" charset="0"/>
              <a:buNone/>
            </a:pPr>
            <a:r>
              <a:rPr lang="cs-CZ" dirty="0" smtClean="0"/>
              <a:t>   </a:t>
            </a:r>
            <a:r>
              <a:rPr lang="cs-CZ" dirty="0" smtClean="0"/>
              <a:t>Byl vyhlášen </a:t>
            </a:r>
            <a:r>
              <a:rPr lang="cs-CZ" dirty="0" smtClean="0"/>
              <a:t>stát Izrael, který </a:t>
            </a:r>
            <a:r>
              <a:rPr lang="cs-CZ" dirty="0" smtClean="0"/>
              <a:t>uznalo </a:t>
            </a:r>
            <a:r>
              <a:rPr lang="cs-CZ" dirty="0" smtClean="0"/>
              <a:t>SSSR i </a:t>
            </a:r>
            <a:r>
              <a:rPr lang="cs-CZ" dirty="0" smtClean="0"/>
              <a:t>USA.</a:t>
            </a:r>
            <a:endParaRPr lang="cs-CZ" dirty="0" smtClean="0"/>
          </a:p>
          <a:p>
            <a:pPr eaLnBrk="1" hangingPunct="1">
              <a:buFont typeface="Arial" charset="0"/>
              <a:buNone/>
            </a:pPr>
            <a:endParaRPr lang="cs-CZ" dirty="0" smtClean="0"/>
          </a:p>
          <a:p>
            <a:pPr algn="just"/>
            <a:r>
              <a:rPr lang="cs-CZ" dirty="0" smtClean="0"/>
              <a:t>15.5.1948 </a:t>
            </a:r>
            <a:r>
              <a:rPr lang="cs-CZ" dirty="0" smtClean="0"/>
              <a:t>– zaútočily na Izrael </a:t>
            </a:r>
            <a:r>
              <a:rPr lang="cs-CZ" dirty="0" smtClean="0"/>
              <a:t>všechny velké země </a:t>
            </a:r>
            <a:r>
              <a:rPr lang="cs-CZ" dirty="0" smtClean="0"/>
              <a:t>arabského východu=</a:t>
            </a:r>
            <a:r>
              <a:rPr lang="en-US" dirty="0" smtClean="0"/>
              <a:t>&gt; </a:t>
            </a:r>
            <a:r>
              <a:rPr lang="cs-CZ" dirty="0" smtClean="0"/>
              <a:t>z</a:t>
            </a:r>
            <a:r>
              <a:rPr lang="en-US" dirty="0" smtClean="0"/>
              <a:t>a</a:t>
            </a:r>
            <a:r>
              <a:rPr lang="cs-CZ" dirty="0" smtClean="0"/>
              <a:t>č</a:t>
            </a:r>
            <a:r>
              <a:rPr lang="en-US" dirty="0" smtClean="0"/>
              <a:t>ala v</a:t>
            </a:r>
            <a:r>
              <a:rPr lang="cs-CZ" dirty="0" smtClean="0"/>
              <a:t>á</a:t>
            </a:r>
            <a:r>
              <a:rPr lang="en-US" dirty="0" err="1" smtClean="0"/>
              <a:t>lka</a:t>
            </a:r>
            <a:r>
              <a:rPr lang="en-US" dirty="0" smtClean="0"/>
              <a:t> o </a:t>
            </a:r>
            <a:r>
              <a:rPr lang="en-US" dirty="0" err="1" smtClean="0"/>
              <a:t>Palestinu</a:t>
            </a:r>
            <a:r>
              <a:rPr lang="cs-CZ" dirty="0" smtClean="0"/>
              <a:t>.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488" y="4714884"/>
            <a:ext cx="2922588" cy="56673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Vlajka Izraele</a:t>
            </a:r>
            <a:endParaRPr lang="cs-CZ" dirty="0"/>
          </a:p>
        </p:txBody>
      </p:sp>
      <p:pic>
        <p:nvPicPr>
          <p:cNvPr id="12" name="Picture 8" descr="Flag-of-Israel(boxed).pn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9045" b="9045"/>
          <a:stretch>
            <a:fillRect/>
          </a:stretch>
        </p:blipFill>
        <p:spPr bwMode="auto">
          <a:xfrm>
            <a:off x="1357312" y="1071563"/>
            <a:ext cx="6072207" cy="3521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315285"/>
          </a:xfrm>
        </p:spPr>
        <p:txBody>
          <a:bodyPr/>
          <a:lstStyle/>
          <a:p>
            <a:pPr marL="514350" indent="-514350" algn="ctr" eaLnBrk="1" hangingPunct="1">
              <a:buFont typeface="Arial" charset="0"/>
              <a:buNone/>
            </a:pPr>
            <a:r>
              <a:rPr lang="cs-CZ" b="1" dirty="0" smtClean="0"/>
              <a:t>1. válka </a:t>
            </a:r>
            <a:r>
              <a:rPr lang="cs-CZ" b="1" dirty="0" smtClean="0"/>
              <a:t>v roce </a:t>
            </a:r>
            <a:r>
              <a:rPr lang="cs-CZ" b="1" dirty="0" smtClean="0"/>
              <a:t>1949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b="1" dirty="0" smtClean="0"/>
          </a:p>
          <a:p>
            <a:pPr marL="514350" indent="-514350" algn="just" eaLnBrk="1" hangingPunct="1">
              <a:buFont typeface="Wingdings" pitchFamily="2" charset="2"/>
              <a:buChar char="§"/>
            </a:pPr>
            <a:r>
              <a:rPr lang="cs-CZ" dirty="0" smtClean="0"/>
              <a:t>Izrael zvětšil své území o ¼</a:t>
            </a:r>
          </a:p>
          <a:p>
            <a:pPr marL="514350" indent="-514350" algn="just" eaLnBrk="1" hangingPunct="1">
              <a:buFont typeface="Wingdings" pitchFamily="2" charset="2"/>
              <a:buChar char="§"/>
            </a:pPr>
            <a:r>
              <a:rPr lang="cs-CZ" dirty="0" smtClean="0"/>
              <a:t>Jeruzalém byl vyhlášen hlavním městem</a:t>
            </a:r>
          </a:p>
          <a:p>
            <a:pPr marL="514350" indent="-514350" algn="just" eaLnBrk="1" hangingPunct="1">
              <a:buFont typeface="Wingdings" pitchFamily="2" charset="2"/>
              <a:buChar char="§"/>
            </a:pPr>
            <a:r>
              <a:rPr lang="cs-CZ" dirty="0" smtClean="0"/>
              <a:t>odchod asi 800 000 Arabů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cs-CZ" b="1" dirty="0" smtClean="0"/>
              <a:t>Šestidenní válka v roce </a:t>
            </a:r>
            <a:r>
              <a:rPr lang="cs-CZ" b="1" dirty="0" smtClean="0"/>
              <a:t>1967</a:t>
            </a:r>
          </a:p>
          <a:p>
            <a:pPr algn="ctr" eaLnBrk="1" hangingPunct="1">
              <a:buFont typeface="Arial" charset="0"/>
              <a:buNone/>
            </a:pPr>
            <a:endParaRPr lang="cs-CZ" b="1" dirty="0" smtClean="0"/>
          </a:p>
          <a:p>
            <a:pPr algn="just">
              <a:buFont typeface="Wingdings" pitchFamily="2" charset="2"/>
              <a:buChar char="§"/>
            </a:pPr>
            <a:r>
              <a:rPr lang="cs-CZ" dirty="0" smtClean="0"/>
              <a:t>zřízena OOP (</a:t>
            </a:r>
            <a:r>
              <a:rPr lang="cs-CZ" i="1" dirty="0" smtClean="0"/>
              <a:t>Organizace pro osvobození Palestiny</a:t>
            </a:r>
            <a:r>
              <a:rPr lang="cs-CZ" dirty="0" smtClean="0"/>
              <a:t>), v čele </a:t>
            </a:r>
            <a:r>
              <a:rPr lang="cs-CZ" dirty="0" err="1" smtClean="0"/>
              <a:t>Jásir</a:t>
            </a:r>
            <a:r>
              <a:rPr lang="cs-CZ" dirty="0" smtClean="0"/>
              <a:t> </a:t>
            </a:r>
            <a:r>
              <a:rPr lang="cs-CZ" dirty="0" err="1" smtClean="0"/>
              <a:t>Arafat</a:t>
            </a:r>
            <a:r>
              <a:rPr lang="cs-CZ" dirty="0" smtClean="0"/>
              <a:t>, protiizraelský postoj</a:t>
            </a:r>
          </a:p>
          <a:p>
            <a:pPr algn="just">
              <a:buFont typeface="Wingdings" pitchFamily="2" charset="2"/>
              <a:buChar char="§"/>
            </a:pPr>
            <a:r>
              <a:rPr lang="cs-CZ" dirty="0" smtClean="0"/>
              <a:t>během šesti dnů Izrael zlikvidoval arabské letectvo a získal nové území (Sinajský poloostrov)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H="1">
            <a:off x="6000760" y="4286256"/>
            <a:ext cx="2643206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err="1" smtClean="0"/>
              <a:t>Jásir</a:t>
            </a:r>
            <a:r>
              <a:rPr lang="cs-CZ" dirty="0" smtClean="0"/>
              <a:t> </a:t>
            </a:r>
            <a:r>
              <a:rPr lang="cs-CZ" dirty="0" err="1" smtClean="0"/>
              <a:t>A</a:t>
            </a:r>
            <a:r>
              <a:rPr lang="cs-CZ" dirty="0" err="1" smtClean="0"/>
              <a:t>rafat</a:t>
            </a:r>
            <a:r>
              <a:rPr lang="cs-CZ" dirty="0" smtClean="0"/>
              <a:t> v roce 2001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39940" name="Picture 4" descr="File:ArafatEconomicForum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920" r="1920"/>
          <a:stretch>
            <a:fillRect/>
          </a:stretch>
        </p:blipFill>
        <p:spPr bwMode="auto">
          <a:xfrm>
            <a:off x="1792288" y="612775"/>
            <a:ext cx="3922712" cy="5888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181</TotalTime>
  <Words>249</Words>
  <PresentationFormat>Předvádění na obrazovce (4:3)</PresentationFormat>
  <Paragraphs>38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Lití písma</vt:lpstr>
      <vt:lpstr>IZRAEL</vt:lpstr>
      <vt:lpstr>Historická mapa</vt:lpstr>
      <vt:lpstr>Snímek 3</vt:lpstr>
      <vt:lpstr>Palestina </vt:lpstr>
      <vt:lpstr>Snímek 5</vt:lpstr>
      <vt:lpstr>Vlajka Izraele</vt:lpstr>
      <vt:lpstr>Snímek 7</vt:lpstr>
      <vt:lpstr>Snímek 8</vt:lpstr>
      <vt:lpstr>Jásir Arafat v roce 2001 </vt:lpstr>
      <vt:lpstr>Sinajský poloostrov - 1967</vt:lpstr>
      <vt:lpstr>Snímek 11</vt:lpstr>
      <vt:lpstr>Izraelský konflikt v roce 2006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IZRAEL</dc:title>
  <cp:lastModifiedBy>uzivatel</cp:lastModifiedBy>
  <cp:revision>16</cp:revision>
  <dcterms:modified xsi:type="dcterms:W3CDTF">2011-04-25T12:58:31Z</dcterms:modified>
</cp:coreProperties>
</file>