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57" r:id="rId3"/>
    <p:sldId id="267" r:id="rId4"/>
    <p:sldId id="268" r:id="rId5"/>
    <p:sldId id="258" r:id="rId6"/>
    <p:sldId id="263" r:id="rId7"/>
    <p:sldId id="265" r:id="rId8"/>
    <p:sldId id="266" r:id="rId9"/>
    <p:sldId id="264" r:id="rId10"/>
    <p:sldId id="261" r:id="rId11"/>
    <p:sldId id="260" r:id="rId12"/>
    <p:sldId id="262" r:id="rId13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ED6A0A71-BADC-4328-A754-11B3D9E0EB2F}" type="datetimeFigureOut">
              <a:rPr lang="cs-CZ"/>
              <a:pPr>
                <a:defRPr/>
              </a:pPr>
              <a:t>26.4.2011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 smtClean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71F3B185-6CE6-452A-A55A-F9CBE3BE658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D472A0-20F6-4B2F-AD9A-1B5D00F0C1E6}" type="datetimeFigureOut">
              <a:rPr lang="cs-CZ"/>
              <a:pPr>
                <a:defRPr/>
              </a:pPr>
              <a:t>26.4.2011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954880-8D7D-4D29-B046-C48B79DA29B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253930-373D-44C4-84AB-C47B96C0D7EB}" type="datetimeFigureOut">
              <a:rPr lang="cs-CZ"/>
              <a:pPr>
                <a:defRPr/>
              </a:pPr>
              <a:t>26.4.2011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73E414-8B71-499B-A831-F5F5D1F5F58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E3B48F-7172-4C3B-8765-6B40DB8FBC3C}" type="datetimeFigureOut">
              <a:rPr lang="cs-CZ"/>
              <a:pPr>
                <a:defRPr/>
              </a:pPr>
              <a:t>26.4.2011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8065C5-2317-4BD8-8CBF-5F07DB6A877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2E9233-5BFE-4CFA-9382-116EEA1AA582}" type="datetimeFigureOut">
              <a:rPr lang="cs-CZ"/>
              <a:pPr>
                <a:defRPr/>
              </a:pPr>
              <a:t>26.4.2011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9A6899-9EC4-47B2-856F-3A1EDE4E19E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4ED00-5BD3-45C5-A10C-60AFEFEEC1D7}" type="datetimeFigureOut">
              <a:rPr lang="cs-CZ"/>
              <a:pPr>
                <a:defRPr/>
              </a:pPr>
              <a:t>26.4.2011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A3D301-C2DD-4CD1-8D09-44141A06470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11195A-0E2B-4319-A5EE-057DB5CB7134}" type="datetimeFigureOut">
              <a:rPr lang="cs-CZ"/>
              <a:pPr>
                <a:defRPr/>
              </a:pPr>
              <a:t>26.4.2011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B90DD5-3AB5-4579-BDD4-9FCDCBF9C5E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B6F2D6-B80E-46B7-BF14-174B61DEAFDC}" type="datetimeFigureOut">
              <a:rPr lang="cs-CZ"/>
              <a:pPr>
                <a:defRPr/>
              </a:pPr>
              <a:t>26.4.2011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877FEA-B7D6-4C0A-BF6F-792304D33CC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15A87B-8564-42AD-914F-D33579F47D74}" type="datetimeFigureOut">
              <a:rPr lang="cs-CZ"/>
              <a:pPr>
                <a:defRPr/>
              </a:pPr>
              <a:t>26.4.2011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3FA432-1DCE-4264-B9E9-7DC7610FE48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09D9A6-B422-41EA-8A8B-DBCACFAD315D}" type="datetimeFigureOut">
              <a:rPr lang="cs-CZ"/>
              <a:pPr>
                <a:defRPr/>
              </a:pPr>
              <a:t>26.4.2011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4D3653-4EBF-4F3E-9A7B-5D4CBA2C7E9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F38204-F2C3-46AA-AB02-0460F9D99DF6}" type="datetimeFigureOut">
              <a:rPr lang="cs-CZ"/>
              <a:pPr>
                <a:defRPr/>
              </a:pPr>
              <a:t>26.4.2011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8F66E0-B423-405C-A7F0-368816CEEBF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47B95D-0638-48F8-A2DE-F0B6EB676ECB}" type="datetimeFigureOut">
              <a:rPr lang="cs-CZ"/>
              <a:pPr>
                <a:defRPr/>
              </a:pPr>
              <a:t>26.4.2011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73E36B-FC2A-4A8A-8E03-C4E95A01B61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CBA3404-E149-42B4-8DB1-B7A6DE933E68}" type="datetimeFigureOut">
              <a:rPr lang="cs-CZ"/>
              <a:pPr>
                <a:defRPr/>
              </a:pPr>
              <a:t>26.4.2011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841CAF1-6C05-4A5D-B93A-8349749D90C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upload.wikimedia.org/wikipedia/commons/3/33/Pomn%C3%ADk_PTP.jpg" TargetMode="External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commons.wikimedia.org/wiki/File:Dislokace_PTP_podzim_1951.png" TargetMode="External"/><Relationship Id="rId2" Type="http://schemas.openxmlformats.org/officeDocument/2006/relationships/hyperlink" Target="http://commons.wikimedia.org/wiki/File:Pomn%C3%ADk_PTP.jpg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commons.wikimedia.org/wiki/File:Dislokace_vojenskych_pracovnich_jednotek_listopad_1953.png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upload.wikimedia.org/wikipedia/commons/5/52/Pam%C3%A1tn%C3%ADk_Hor%C3%A1kov%C3%A9_-_busta_Knobloch.jpg" TargetMode="Externa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upload.wikimedia.org/wikipedia/commons/b/b1/Dislokace_PTP_podzim_1951.png" TargetMode="Externa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upload.wikimedia.org/wikipedia/commons/5/57/Dislokace_vojenskych_pracovnich_jednotek_listopad_1953.png" TargetMode="Externa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Nadpis 1"/>
          <p:cNvSpPr>
            <a:spLocks noGrp="1"/>
          </p:cNvSpPr>
          <p:nvPr>
            <p:ph type="ctr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sz="8800" b="1" cap="all" dirty="0" smtClean="0"/>
              <a:t>Politické procesy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785813" y="5786438"/>
            <a:ext cx="7072312" cy="785812"/>
          </a:xfrm>
        </p:spPr>
        <p:txBody>
          <a:bodyPr/>
          <a:lstStyle/>
          <a:p>
            <a:pPr>
              <a:defRPr/>
            </a:pPr>
            <a:r>
              <a:rPr lang="cs-CZ" sz="1100" i="1" dirty="0" smtClean="0">
                <a:solidFill>
                  <a:schemeClr val="tx1">
                    <a:lumMod val="50000"/>
                  </a:schemeClr>
                </a:solidFill>
              </a:rPr>
              <a:t>Autorem materiálu a všech jeho částí, není-li uvedeno jinak, je Jana </a:t>
            </a:r>
            <a:r>
              <a:rPr lang="cs-CZ" sz="1100" i="1" dirty="0" err="1" smtClean="0">
                <a:solidFill>
                  <a:schemeClr val="tx1">
                    <a:lumMod val="50000"/>
                  </a:schemeClr>
                </a:solidFill>
              </a:rPr>
              <a:t>Jančová</a:t>
            </a:r>
            <a:r>
              <a:rPr lang="cs-CZ" sz="1100" i="1" dirty="0" smtClean="0">
                <a:solidFill>
                  <a:schemeClr val="tx1">
                    <a:lumMod val="50000"/>
                  </a:schemeClr>
                </a:solidFill>
              </a:rPr>
              <a:t>. </a:t>
            </a:r>
            <a:endParaRPr lang="cs-CZ" sz="1100" dirty="0" smtClean="0">
              <a:solidFill>
                <a:schemeClr val="tx1">
                  <a:lumMod val="50000"/>
                </a:schemeClr>
              </a:solidFill>
            </a:endParaRPr>
          </a:p>
          <a:p>
            <a:pPr>
              <a:defRPr/>
            </a:pPr>
            <a:r>
              <a:rPr lang="cs-CZ" sz="1100" i="1" dirty="0" smtClean="0">
                <a:solidFill>
                  <a:schemeClr val="tx1">
                    <a:lumMod val="50000"/>
                  </a:schemeClr>
                </a:solidFill>
              </a:rPr>
              <a:t>Dostupné z Metodického portálu www.</a:t>
            </a:r>
            <a:r>
              <a:rPr lang="cs-CZ" sz="1100" i="1" dirty="0" err="1" smtClean="0">
                <a:solidFill>
                  <a:schemeClr val="tx1">
                    <a:lumMod val="50000"/>
                  </a:schemeClr>
                </a:solidFill>
              </a:rPr>
              <a:t>rvp.cz</a:t>
            </a:r>
            <a:r>
              <a:rPr lang="cs-CZ" sz="1100" i="1" dirty="0" smtClean="0">
                <a:solidFill>
                  <a:schemeClr val="tx1">
                    <a:lumMod val="50000"/>
                  </a:schemeClr>
                </a:solidFill>
              </a:rPr>
              <a:t>, ISSN: 1802-4785, financovaného z ESF a státního rozpočtu ČR. Provozováno Výzkumným ústavem pedagogickým v Praze.</a:t>
            </a:r>
            <a:endParaRPr lang="cs-CZ" sz="1100" dirty="0" smtClean="0">
              <a:solidFill>
                <a:schemeClr val="tx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Nadpis 1"/>
          <p:cNvSpPr>
            <a:spLocks noGrp="1"/>
          </p:cNvSpPr>
          <p:nvPr>
            <p:ph type="title"/>
          </p:nvPr>
        </p:nvSpPr>
        <p:spPr>
          <a:xfrm>
            <a:off x="1000125" y="5357813"/>
            <a:ext cx="6929438" cy="428625"/>
          </a:xfrm>
        </p:spPr>
        <p:txBody>
          <a:bodyPr/>
          <a:lstStyle/>
          <a:p>
            <a:r>
              <a:rPr lang="cs-CZ" smtClean="0"/>
              <a:t>Pomník v Karviné, připomínající vojenské tábory nucených prací</a:t>
            </a:r>
          </a:p>
        </p:txBody>
      </p:sp>
      <p:pic>
        <p:nvPicPr>
          <p:cNvPr id="11267" name="Picture 2" descr="File:Pomník PTP.jpg">
            <a:hlinkClick r:id="rId2"/>
          </p:cNvPr>
          <p:cNvPicPr>
            <a:picLocks noGrp="1" noChangeAspect="1" noChangeArrowheads="1"/>
          </p:cNvPicPr>
          <p:nvPr>
            <p:ph type="pic" idx="1"/>
          </p:nvPr>
        </p:nvPicPr>
        <p:blipFill>
          <a:blip r:embed="rId3"/>
          <a:srcRect l="1186" r="1186"/>
          <a:stretch>
            <a:fillRect/>
          </a:stretch>
        </p:blipFill>
        <p:spPr>
          <a:xfrm>
            <a:off x="1571625" y="642938"/>
            <a:ext cx="5486400" cy="421481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Nadpis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dirty="0" smtClean="0"/>
              <a:t/>
            </a:r>
            <a:br>
              <a:rPr lang="cs-CZ" dirty="0" smtClean="0"/>
            </a:br>
            <a:r>
              <a:rPr lang="cs-CZ" i="1" dirty="0" smtClean="0"/>
              <a:t>Únor 1949</a:t>
            </a:r>
            <a:br>
              <a:rPr lang="cs-CZ" i="1" dirty="0" smtClean="0"/>
            </a:br>
            <a:endParaRPr lang="cs-CZ" i="1" dirty="0" smtClean="0"/>
          </a:p>
        </p:txBody>
      </p:sp>
      <p:sp>
        <p:nvSpPr>
          <p:cNvPr id="12291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smtClean="0"/>
              <a:t>Vznik jednotných zemědělských družstev (JZD)</a:t>
            </a:r>
          </a:p>
          <a:p>
            <a:pPr algn="just"/>
            <a:r>
              <a:rPr lang="cs-CZ" smtClean="0"/>
              <a:t>Násilné združstevňování</a:t>
            </a:r>
          </a:p>
          <a:p>
            <a:pPr algn="just"/>
            <a:r>
              <a:rPr lang="cs-CZ" smtClean="0"/>
              <a:t>Perzekuce (tresty a věznění) těch, kteří se vstupu do JZD bránili</a:t>
            </a:r>
          </a:p>
          <a:p>
            <a:pPr algn="just"/>
            <a:r>
              <a:rPr lang="cs-CZ" smtClean="0"/>
              <a:t>V letech 1955-1958 další vlna kolektivizace</a:t>
            </a:r>
          </a:p>
          <a:p>
            <a:pPr algn="just"/>
            <a:r>
              <a:rPr lang="cs-CZ" smtClean="0"/>
              <a:t>Výsledkem byla existence JZD ve více než 80% obcí ČR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i="1" smtClean="0"/>
              <a:t>Zdroje</a:t>
            </a:r>
          </a:p>
        </p:txBody>
      </p:sp>
      <p:sp>
        <p:nvSpPr>
          <p:cNvPr id="13315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400300"/>
          </a:xfrm>
        </p:spPr>
        <p:txBody>
          <a:bodyPr/>
          <a:lstStyle/>
          <a:p>
            <a:pPr algn="just">
              <a:buFont typeface="Arial" charset="0"/>
              <a:buNone/>
            </a:pPr>
            <a:r>
              <a:rPr lang="cs-CZ" sz="1200" smtClean="0"/>
              <a:t>Všechny uveřejněné odkazy jsou dostupné pod licencí Creative Commons na WWW:</a:t>
            </a:r>
          </a:p>
          <a:p>
            <a:pPr algn="just">
              <a:buFont typeface="Arial" charset="0"/>
              <a:buNone/>
            </a:pPr>
            <a:endParaRPr lang="cs-CZ" sz="1200" smtClean="0">
              <a:hlinkClick r:id="rId2"/>
            </a:endParaRPr>
          </a:p>
          <a:p>
            <a:pPr algn="just"/>
            <a:r>
              <a:rPr lang="cs-CZ" sz="1200" smtClean="0">
                <a:hlinkClick r:id="rId2"/>
              </a:rPr>
              <a:t>http://commons.wikimedia.org/wiki/File:Pam%C3%A1tn%C3%ADk_Hor%C3%A1kov%C3%A9_-_busta_Knobloch.jpg</a:t>
            </a:r>
          </a:p>
          <a:p>
            <a:pPr algn="just"/>
            <a:r>
              <a:rPr lang="cs-CZ" sz="1200" smtClean="0">
                <a:hlinkClick r:id="rId2"/>
              </a:rPr>
              <a:t>http://commons.wikimedia.org/wiki/File:Pomn%C3%ADk_PTP.jpg</a:t>
            </a:r>
            <a:endParaRPr lang="cs-CZ" sz="1200" smtClean="0"/>
          </a:p>
          <a:p>
            <a:pPr algn="just"/>
            <a:r>
              <a:rPr lang="cs-CZ" sz="1200" smtClean="0">
                <a:hlinkClick r:id="rId3"/>
              </a:rPr>
              <a:t>http://commons.wikimedia.org/wiki/File:Dislokace_PTP_podzim_1951.png</a:t>
            </a:r>
            <a:endParaRPr lang="cs-CZ" sz="1200" smtClean="0"/>
          </a:p>
          <a:p>
            <a:pPr algn="just"/>
            <a:r>
              <a:rPr lang="cs-CZ" sz="1200" smtClean="0">
                <a:hlinkClick r:id="rId4"/>
              </a:rPr>
              <a:t>http://commons.wikimedia.org/wiki/File:Dislokace_vojenskych_pracovnich_jednotek_listopad_1953.png</a:t>
            </a:r>
            <a:r>
              <a:rPr lang="cs-CZ" sz="120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Zástupný symbol pro obsah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286250"/>
          </a:xfrm>
        </p:spPr>
        <p:txBody>
          <a:bodyPr/>
          <a:lstStyle/>
          <a:p>
            <a:pPr algn="just"/>
            <a:r>
              <a:rPr lang="cs-CZ" smtClean="0"/>
              <a:t>Komunisté si své postavení udržovali omezováním politických svobod a občanských práv (úplná likvidace)</a:t>
            </a:r>
          </a:p>
          <a:p>
            <a:pPr algn="just"/>
            <a:r>
              <a:rPr lang="cs-CZ" smtClean="0"/>
              <a:t>Komunisté     ×    ostatní občané</a:t>
            </a:r>
          </a:p>
          <a:p>
            <a:pPr algn="just"/>
            <a:r>
              <a:rPr lang="cs-CZ" smtClean="0"/>
              <a:t>Izolace ČSR od západního světa</a:t>
            </a:r>
          </a:p>
          <a:p>
            <a:pPr algn="just"/>
            <a:r>
              <a:rPr lang="cs-CZ" smtClean="0"/>
              <a:t>Zásahy proti církvi</a:t>
            </a:r>
          </a:p>
          <a:p>
            <a:pPr algn="just"/>
            <a:endParaRPr 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Zástupný symbol pro obsah 2"/>
          <p:cNvSpPr>
            <a:spLocks noGrp="1"/>
          </p:cNvSpPr>
          <p:nvPr>
            <p:ph idx="1"/>
          </p:nvPr>
        </p:nvSpPr>
        <p:spPr>
          <a:xfrm>
            <a:off x="457200" y="1214438"/>
            <a:ext cx="8229600" cy="4911725"/>
          </a:xfrm>
        </p:spPr>
        <p:txBody>
          <a:bodyPr/>
          <a:lstStyle/>
          <a:p>
            <a:pPr algn="just"/>
            <a:r>
              <a:rPr lang="cs-CZ" smtClean="0"/>
              <a:t>Vykonstruované politické procesy (Milada Horáková)</a:t>
            </a:r>
          </a:p>
          <a:p>
            <a:pPr algn="just"/>
            <a:r>
              <a:rPr lang="cs-CZ" smtClean="0"/>
              <a:t>Likvidace soukromého řemesla, maloobchodu a živností</a:t>
            </a:r>
          </a:p>
          <a:p>
            <a:pPr algn="just"/>
            <a:r>
              <a:rPr lang="cs-CZ" smtClean="0"/>
              <a:t>Ekonomika byla řízena z 1 centra a podle 1 ústředního plánu</a:t>
            </a:r>
          </a:p>
          <a:p>
            <a:pPr algn="just"/>
            <a:endParaRPr 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adpis 1"/>
          <p:cNvSpPr>
            <a:spLocks noGrp="1"/>
          </p:cNvSpPr>
          <p:nvPr>
            <p:ph type="title"/>
          </p:nvPr>
        </p:nvSpPr>
        <p:spPr>
          <a:xfrm>
            <a:off x="4500563" y="4500563"/>
            <a:ext cx="2786062" cy="566737"/>
          </a:xfrm>
        </p:spPr>
        <p:txBody>
          <a:bodyPr/>
          <a:lstStyle/>
          <a:p>
            <a:r>
              <a:rPr lang="cs-CZ" smtClean="0"/>
              <a:t>Busta Milady Horákové</a:t>
            </a:r>
          </a:p>
        </p:txBody>
      </p:sp>
      <p:pic>
        <p:nvPicPr>
          <p:cNvPr id="5123" name="Picture 2" descr="File:Památník Horákové - busta Knobloch.jpg">
            <a:hlinkClick r:id="rId2"/>
          </p:cNvPr>
          <p:cNvPicPr>
            <a:picLocks noGrp="1" noChangeAspect="1" noChangeArrowheads="1"/>
          </p:cNvPicPr>
          <p:nvPr>
            <p:ph type="pic" idx="1"/>
          </p:nvPr>
        </p:nvPicPr>
        <p:blipFill>
          <a:blip r:embed="rId3"/>
          <a:srcRect l="1430" r="1430"/>
          <a:stretch>
            <a:fillRect/>
          </a:stretch>
        </p:blipFill>
        <p:spPr>
          <a:xfrm>
            <a:off x="714375" y="571500"/>
            <a:ext cx="3643313" cy="500062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i="1" smtClean="0"/>
              <a:t>Státní bezpečnost (StB)</a:t>
            </a:r>
            <a:endParaRPr lang="cs-CZ" smtClean="0"/>
          </a:p>
        </p:txBody>
      </p:sp>
      <p:sp>
        <p:nvSpPr>
          <p:cNvPr id="6147" name="Zástupný symbol pro obsah 2"/>
          <p:cNvSpPr>
            <a:spLocks noGrp="1"/>
          </p:cNvSpPr>
          <p:nvPr>
            <p:ph idx="1"/>
          </p:nvPr>
        </p:nvSpPr>
        <p:spPr>
          <a:xfrm>
            <a:off x="357188" y="1928813"/>
            <a:ext cx="8229600" cy="3454400"/>
          </a:xfrm>
        </p:spPr>
        <p:txBody>
          <a:bodyPr/>
          <a:lstStyle/>
          <a:p>
            <a:pPr algn="just"/>
            <a:r>
              <a:rPr lang="cs-CZ" smtClean="0"/>
              <a:t>Řídilo ji přímo vedení KSČ</a:t>
            </a:r>
          </a:p>
          <a:p>
            <a:pPr algn="just"/>
            <a:r>
              <a:rPr lang="cs-CZ" smtClean="0"/>
              <a:t>Slučovala zpravodajské, policejní a vyšetřovatelské funkce</a:t>
            </a:r>
          </a:p>
          <a:p>
            <a:pPr algn="just"/>
            <a:r>
              <a:rPr lang="cs-CZ" smtClean="0"/>
              <a:t>Používala násilné a nezákonné metody  při vyšetřování zatčených a vězněných osob</a:t>
            </a:r>
          </a:p>
          <a:p>
            <a:pPr algn="just"/>
            <a:endParaRPr 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i="1" smtClean="0"/>
              <a:t>Pomocné technické prapory (PTP)</a:t>
            </a:r>
            <a:endParaRPr lang="cs-CZ" smtClean="0"/>
          </a:p>
        </p:txBody>
      </p:sp>
      <p:sp>
        <p:nvSpPr>
          <p:cNvPr id="7171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smtClean="0"/>
              <a:t>Pro politicky nespolehlivé osoby v letech 1950-1954</a:t>
            </a:r>
          </a:p>
          <a:p>
            <a:pPr algn="just"/>
            <a:r>
              <a:rPr lang="cs-CZ" smtClean="0"/>
              <a:t>Od ostatních vojáků se lišili černými nárameníky (odtud pojmenování „černí baroni“)</a:t>
            </a:r>
          </a:p>
          <a:p>
            <a:pPr algn="just"/>
            <a:r>
              <a:rPr lang="cs-CZ" smtClean="0"/>
              <a:t>Prošlo jimi asi 60 000 osob</a:t>
            </a:r>
          </a:p>
          <a:p>
            <a:pPr algn="just"/>
            <a:r>
              <a:rPr lang="cs-CZ" smtClean="0"/>
              <a:t>Pracovali v dolech, hutích a na stavbách</a:t>
            </a:r>
          </a:p>
          <a:p>
            <a:pPr algn="just"/>
            <a:endParaRPr 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Nadpis 1"/>
          <p:cNvSpPr>
            <a:spLocks noGrp="1"/>
          </p:cNvSpPr>
          <p:nvPr>
            <p:ph type="title"/>
          </p:nvPr>
        </p:nvSpPr>
        <p:spPr>
          <a:xfrm>
            <a:off x="1143000" y="4714875"/>
            <a:ext cx="7072313" cy="566738"/>
          </a:xfrm>
        </p:spPr>
        <p:txBody>
          <a:bodyPr/>
          <a:lstStyle/>
          <a:p>
            <a:pPr algn="ctr"/>
            <a:r>
              <a:rPr lang="pl-PL" smtClean="0"/>
              <a:t>Dislokace pomocných technických praporů (PTP) na podzim 1951</a:t>
            </a:r>
            <a:endParaRPr lang="cs-CZ" smtClean="0"/>
          </a:p>
        </p:txBody>
      </p:sp>
      <p:pic>
        <p:nvPicPr>
          <p:cNvPr id="8195" name="Picture 10" descr="File:Dislokace PTP podzim 1951.png">
            <a:hlinkClick r:id="rId2"/>
          </p:cNvPr>
          <p:cNvPicPr>
            <a:picLocks noGrp="1" noChangeAspect="1" noChangeArrowheads="1"/>
          </p:cNvPicPr>
          <p:nvPr>
            <p:ph type="pic" idx="1"/>
          </p:nvPr>
        </p:nvPicPr>
        <p:blipFill>
          <a:blip r:embed="rId3"/>
          <a:srcRect l="775" r="775"/>
          <a:stretch>
            <a:fillRect/>
          </a:stretch>
        </p:blipFill>
        <p:spPr>
          <a:xfrm>
            <a:off x="928688" y="612775"/>
            <a:ext cx="7429500" cy="374491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Nadpis 1"/>
          <p:cNvSpPr>
            <a:spLocks noGrp="1"/>
          </p:cNvSpPr>
          <p:nvPr>
            <p:ph type="title"/>
          </p:nvPr>
        </p:nvSpPr>
        <p:spPr>
          <a:xfrm>
            <a:off x="714375" y="4643438"/>
            <a:ext cx="7572375" cy="723900"/>
          </a:xfrm>
        </p:spPr>
        <p:txBody>
          <a:bodyPr/>
          <a:lstStyle/>
          <a:p>
            <a:pPr algn="ctr"/>
            <a:r>
              <a:rPr lang="cs-CZ" smtClean="0"/>
              <a:t>Dislokace vojenských pracovních jednotek (PTP, TP) na počátku listopadu 1953</a:t>
            </a:r>
          </a:p>
        </p:txBody>
      </p:sp>
      <p:pic>
        <p:nvPicPr>
          <p:cNvPr id="9219" name="Picture 4" descr="File:Dislokace vojenskych pracovnich jednotek listopad 1953.png">
            <a:hlinkClick r:id="rId2"/>
          </p:cNvPr>
          <p:cNvPicPr>
            <a:picLocks noGrp="1" noChangeAspect="1" noChangeArrowheads="1"/>
          </p:cNvPicPr>
          <p:nvPr>
            <p:ph type="pic" idx="1"/>
          </p:nvPr>
        </p:nvPicPr>
        <p:blipFill>
          <a:blip r:embed="rId3"/>
          <a:srcRect t="2072" b="2072"/>
          <a:stretch>
            <a:fillRect/>
          </a:stretch>
        </p:blipFill>
        <p:spPr>
          <a:xfrm>
            <a:off x="714375" y="612775"/>
            <a:ext cx="7572375" cy="360203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i="1" smtClean="0"/>
              <a:t>Tábory nucených prací</a:t>
            </a:r>
            <a:endParaRPr lang="cs-CZ" smtClean="0"/>
          </a:p>
        </p:txBody>
      </p:sp>
      <p:sp>
        <p:nvSpPr>
          <p:cNvPr id="1024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smtClean="0"/>
              <a:t>Pro nepohodlné „třídní nepřátele“ v letech 1948-1954 </a:t>
            </a:r>
          </a:p>
          <a:p>
            <a:pPr algn="just"/>
            <a:r>
              <a:rPr lang="cs-CZ" smtClean="0"/>
              <a:t>Zařazeni podle sociálního původu – bývalí kapitalisté, nepřátelská inteligence, živnostníci a venkovští sedláci</a:t>
            </a:r>
          </a:p>
          <a:p>
            <a:pPr algn="just"/>
            <a:r>
              <a:rPr lang="cs-CZ" smtClean="0"/>
              <a:t>Postihnuto na 23000 nevinných a nesouzených občanů</a:t>
            </a:r>
          </a:p>
          <a:p>
            <a:pPr algn="just"/>
            <a:endParaRPr 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Modul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</TotalTime>
  <Words>299</Words>
  <PresentationFormat>Předvádění na obrazovce (4:3)</PresentationFormat>
  <Paragraphs>40</Paragraphs>
  <Slides>12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5" baseType="lpstr">
      <vt:lpstr>Arial</vt:lpstr>
      <vt:lpstr>Calibri</vt:lpstr>
      <vt:lpstr>Motiv sady Office</vt:lpstr>
      <vt:lpstr>Politické procesy</vt:lpstr>
      <vt:lpstr>Snímek 2</vt:lpstr>
      <vt:lpstr>Snímek 3</vt:lpstr>
      <vt:lpstr>Busta Milady Horákové</vt:lpstr>
      <vt:lpstr>Státní bezpečnost (StB)</vt:lpstr>
      <vt:lpstr>Pomocné technické prapory (PTP)</vt:lpstr>
      <vt:lpstr>Dislokace pomocných technických praporů (PTP) na podzim 1951</vt:lpstr>
      <vt:lpstr>Dislokace vojenských pracovních jednotek (PTP, TP) na počátku listopadu 1953</vt:lpstr>
      <vt:lpstr>Tábory nucených prací</vt:lpstr>
      <vt:lpstr>Pomník v Karviné, připomínající vojenské tábory nucených prací</vt:lpstr>
      <vt:lpstr> Únor 1949 </vt:lpstr>
      <vt:lpstr>Zdroje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cp:lastModifiedBy>uzivatel</cp:lastModifiedBy>
  <cp:revision>12</cp:revision>
  <dcterms:modified xsi:type="dcterms:W3CDTF">2011-04-26T08:12:44Z</dcterms:modified>
</cp:coreProperties>
</file>