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1667A-60D0-425F-9855-A4F625632C80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11F3-EB53-4809-A872-2841ABF0E0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729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1667A-60D0-425F-9855-A4F625632C80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11F3-EB53-4809-A872-2841ABF0E0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5274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1667A-60D0-425F-9855-A4F625632C80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11F3-EB53-4809-A872-2841ABF0E0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67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1667A-60D0-425F-9855-A4F625632C80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11F3-EB53-4809-A872-2841ABF0E0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255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1667A-60D0-425F-9855-A4F625632C80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11F3-EB53-4809-A872-2841ABF0E0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1428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1667A-60D0-425F-9855-A4F625632C80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11F3-EB53-4809-A872-2841ABF0E0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6960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1667A-60D0-425F-9855-A4F625632C80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11F3-EB53-4809-A872-2841ABF0E0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108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1667A-60D0-425F-9855-A4F625632C80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11F3-EB53-4809-A872-2841ABF0E0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5638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1667A-60D0-425F-9855-A4F625632C80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11F3-EB53-4809-A872-2841ABF0E0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959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1667A-60D0-425F-9855-A4F625632C80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11F3-EB53-4809-A872-2841ABF0E0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1011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1667A-60D0-425F-9855-A4F625632C80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11F3-EB53-4809-A872-2841ABF0E0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876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1667A-60D0-425F-9855-A4F625632C80}" type="datetimeFigureOut">
              <a:rPr lang="cs-CZ" smtClean="0"/>
              <a:t>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311F3-EB53-4809-A872-2841ABF0E0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7902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Páka - příklady</a:t>
            </a:r>
            <a:endParaRPr lang="cs-CZ" dirty="0"/>
          </a:p>
        </p:txBody>
      </p:sp>
      <p:sp>
        <p:nvSpPr>
          <p:cNvPr id="4" name="Rectangle 2"/>
          <p:cNvSpPr>
            <a:spLocks noGrp="1" noChangeArrowheads="1"/>
          </p:cNvSpPr>
          <p:nvPr/>
        </p:nvSpPr>
        <p:spPr bwMode="auto">
          <a:xfrm>
            <a:off x="611188" y="4222031"/>
            <a:ext cx="7921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Autorem materiálu a všech jeho částí, není-li uvedeno jinak, je</a:t>
            </a:r>
            <a:r>
              <a:rPr lang="cs-CZ" sz="1200" b="1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Mgr. Iva Stupková.</a:t>
            </a:r>
            <a:endParaRPr lang="cs-CZ" sz="12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 algn="ctr">
              <a:buFontTx/>
              <a:buNone/>
            </a:pP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Dostupné z Metodického portálu www.rvp.cz, ISSN: 1802-4785, financovaného z ESF a státního rozpočtu ČR.</a:t>
            </a:r>
            <a:b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Provozováno Výzkumným ústavem pedagogickým v Praze</a:t>
            </a:r>
            <a:r>
              <a:rPr 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</a:t>
            </a:r>
          </a:p>
          <a:p>
            <a:pPr marL="0" indent="0" algn="ctr">
              <a:buFontTx/>
              <a:buNone/>
            </a:pPr>
            <a:endParaRPr lang="cs-CZ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5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Autofit/>
          </a:bodyPr>
          <a:lstStyle/>
          <a:p>
            <a:pPr algn="l"/>
            <a:r>
              <a:rPr lang="cs-CZ" sz="3200" dirty="0" smtClean="0"/>
              <a:t>1. Urči velikost síly F</a:t>
            </a:r>
            <a:r>
              <a:rPr lang="cs-CZ" sz="3200" baseline="-25000" dirty="0" smtClean="0"/>
              <a:t>1</a:t>
            </a:r>
            <a:r>
              <a:rPr lang="cs-CZ" sz="3200" dirty="0" smtClean="0"/>
              <a:t>, jestliže a</a:t>
            </a:r>
            <a:r>
              <a:rPr lang="cs-CZ" sz="3200" baseline="-25000" dirty="0" smtClean="0"/>
              <a:t>1</a:t>
            </a:r>
            <a:r>
              <a:rPr lang="cs-CZ" sz="3200" dirty="0" smtClean="0"/>
              <a:t> = 40 cm, F</a:t>
            </a:r>
            <a:r>
              <a:rPr lang="cs-CZ" sz="3200" baseline="-25000" dirty="0" smtClean="0"/>
              <a:t>2</a:t>
            </a:r>
            <a:r>
              <a:rPr lang="cs-CZ" sz="3200" dirty="0" smtClean="0"/>
              <a:t> = 60 N a a</a:t>
            </a:r>
            <a:r>
              <a:rPr lang="cs-CZ" sz="3200" baseline="-25000" dirty="0" smtClean="0"/>
              <a:t>2</a:t>
            </a:r>
            <a:r>
              <a:rPr lang="cs-CZ" sz="3200" dirty="0" smtClean="0"/>
              <a:t> = 30 cm.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09717" y="3356992"/>
            <a:ext cx="3780950" cy="3024336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M</a:t>
            </a:r>
            <a:r>
              <a:rPr lang="cs-CZ" baseline="-25000" dirty="0" smtClean="0"/>
              <a:t>1 </a:t>
            </a:r>
            <a:r>
              <a:rPr lang="cs-CZ" dirty="0" smtClean="0"/>
              <a:t>= M</a:t>
            </a:r>
            <a:r>
              <a:rPr lang="cs-CZ" baseline="-25000" dirty="0" smtClean="0"/>
              <a:t>2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1 </a:t>
            </a:r>
            <a:r>
              <a:rPr lang="cs-CZ" dirty="0" smtClean="0"/>
              <a:t>. a</a:t>
            </a:r>
            <a:r>
              <a:rPr lang="cs-CZ" baseline="-25000" dirty="0" smtClean="0"/>
              <a:t>1</a:t>
            </a:r>
            <a:r>
              <a:rPr lang="cs-CZ" dirty="0" smtClean="0"/>
              <a:t> = F</a:t>
            </a:r>
            <a:r>
              <a:rPr lang="cs-CZ" baseline="-25000" dirty="0" smtClean="0"/>
              <a:t>2</a:t>
            </a:r>
            <a:r>
              <a:rPr lang="cs-CZ" dirty="0" smtClean="0"/>
              <a:t> . a</a:t>
            </a:r>
            <a:r>
              <a:rPr lang="cs-CZ" baseline="-25000" dirty="0" smtClean="0"/>
              <a:t>2</a:t>
            </a:r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1 </a:t>
            </a:r>
            <a:r>
              <a:rPr lang="cs-CZ" dirty="0" smtClean="0"/>
              <a:t>. 0,4 = 60 . 0,3</a:t>
            </a:r>
          </a:p>
          <a:p>
            <a:pPr marL="0" indent="0">
              <a:buNone/>
            </a:pPr>
            <a:r>
              <a:rPr lang="cs-CZ" dirty="0" smtClean="0"/>
              <a:t>0,4 </a:t>
            </a:r>
            <a:r>
              <a:rPr lang="cs-CZ" dirty="0" smtClean="0"/>
              <a:t>F</a:t>
            </a:r>
            <a:r>
              <a:rPr lang="cs-CZ" baseline="-25000" dirty="0" smtClean="0"/>
              <a:t>1 </a:t>
            </a:r>
            <a:r>
              <a:rPr lang="cs-CZ" dirty="0" smtClean="0"/>
              <a:t>= 18 / : 0,4</a:t>
            </a:r>
          </a:p>
          <a:p>
            <a:pPr marL="0" indent="0">
              <a:buNone/>
            </a:pPr>
            <a:r>
              <a:rPr lang="cs-CZ" b="1" u="sng" dirty="0" smtClean="0"/>
              <a:t>F</a:t>
            </a:r>
            <a:r>
              <a:rPr lang="cs-CZ" b="1" u="sng" baseline="-25000" dirty="0" smtClean="0"/>
              <a:t>1 </a:t>
            </a:r>
            <a:r>
              <a:rPr lang="cs-CZ" b="1" u="sng" dirty="0"/>
              <a:t> </a:t>
            </a:r>
            <a:r>
              <a:rPr lang="cs-CZ" b="1" u="sng" dirty="0" smtClean="0"/>
              <a:t>= 45 N</a:t>
            </a:r>
            <a:endParaRPr lang="cs-CZ" b="1" u="sng" dirty="0"/>
          </a:p>
        </p:txBody>
      </p:sp>
      <p:grpSp>
        <p:nvGrpSpPr>
          <p:cNvPr id="14" name="Skupina 13"/>
          <p:cNvGrpSpPr/>
          <p:nvPr/>
        </p:nvGrpSpPr>
        <p:grpSpPr>
          <a:xfrm>
            <a:off x="3851920" y="1196752"/>
            <a:ext cx="4680520" cy="1656184"/>
            <a:chOff x="3995936" y="764704"/>
            <a:chExt cx="4680520" cy="1656184"/>
          </a:xfrm>
        </p:grpSpPr>
        <p:sp>
          <p:nvSpPr>
            <p:cNvPr id="4" name="Obdélník 3"/>
            <p:cNvSpPr/>
            <p:nvPr/>
          </p:nvSpPr>
          <p:spPr>
            <a:xfrm>
              <a:off x="4499992" y="1268760"/>
              <a:ext cx="4176464" cy="720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Rovnoramenný trojúhelník 4"/>
            <p:cNvSpPr/>
            <p:nvPr/>
          </p:nvSpPr>
          <p:spPr>
            <a:xfrm>
              <a:off x="6228184" y="1340768"/>
              <a:ext cx="216024" cy="360040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7" name="Přímá spojnice se šipkou 6"/>
            <p:cNvCxnSpPr>
              <a:stCxn id="4" idx="1"/>
            </p:cNvCxnSpPr>
            <p:nvPr/>
          </p:nvCxnSpPr>
          <p:spPr>
            <a:xfrm>
              <a:off x="4499992" y="1304764"/>
              <a:ext cx="0" cy="111612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Přímá spojnice se šipkou 7"/>
            <p:cNvCxnSpPr/>
            <p:nvPr/>
          </p:nvCxnSpPr>
          <p:spPr>
            <a:xfrm>
              <a:off x="8676456" y="1340768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0" name="TextovéPole 9"/>
            <p:cNvSpPr txBox="1"/>
            <p:nvPr/>
          </p:nvSpPr>
          <p:spPr>
            <a:xfrm>
              <a:off x="3995936" y="1862826"/>
              <a:ext cx="4716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F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1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8204852" y="1556792"/>
              <a:ext cx="4716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F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2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5004048" y="768193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a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1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7183916" y="764704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a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2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5" name="Zástupný symbol pro obsah 2"/>
          <p:cNvSpPr txBox="1">
            <a:spLocks/>
          </p:cNvSpPr>
          <p:nvPr/>
        </p:nvSpPr>
        <p:spPr>
          <a:xfrm>
            <a:off x="467544" y="1628800"/>
            <a:ext cx="3780950" cy="30243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/>
              <a:t>a</a:t>
            </a:r>
            <a:r>
              <a:rPr lang="cs-CZ" baseline="-25000" dirty="0" smtClean="0"/>
              <a:t>1</a:t>
            </a:r>
            <a:r>
              <a:rPr lang="cs-CZ" dirty="0" smtClean="0"/>
              <a:t> = 40 cm = 0,4 m</a:t>
            </a:r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2</a:t>
            </a:r>
            <a:r>
              <a:rPr lang="cs-CZ" dirty="0" smtClean="0"/>
              <a:t> = 60 N</a:t>
            </a:r>
            <a:endParaRPr lang="cs-CZ" baseline="-25000" dirty="0" smtClean="0"/>
          </a:p>
          <a:p>
            <a:pPr marL="0" indent="0">
              <a:buNone/>
            </a:pPr>
            <a:r>
              <a:rPr lang="cs-CZ" dirty="0" smtClean="0"/>
              <a:t>a</a:t>
            </a:r>
            <a:r>
              <a:rPr lang="cs-CZ" baseline="-25000" dirty="0" smtClean="0"/>
              <a:t>2</a:t>
            </a:r>
            <a:r>
              <a:rPr lang="cs-CZ" dirty="0" smtClean="0"/>
              <a:t> = 30 cm = 0,3 m</a:t>
            </a:r>
            <a:endParaRPr lang="cs-CZ" dirty="0" smtClean="0"/>
          </a:p>
          <a:p>
            <a:pPr marL="0" indent="0">
              <a:buFont typeface="Arial" pitchFamily="34" charset="0"/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1 </a:t>
            </a:r>
            <a:r>
              <a:rPr lang="cs-CZ" dirty="0" smtClean="0"/>
              <a:t>= ? N</a:t>
            </a:r>
            <a:endParaRPr lang="cs-CZ" dirty="0"/>
          </a:p>
        </p:txBody>
      </p:sp>
      <p:cxnSp>
        <p:nvCxnSpPr>
          <p:cNvPr id="17" name="Přímá spojnice 16"/>
          <p:cNvCxnSpPr/>
          <p:nvPr/>
        </p:nvCxnSpPr>
        <p:spPr>
          <a:xfrm>
            <a:off x="323528" y="4005064"/>
            <a:ext cx="302433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109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pPr algn="l"/>
            <a:r>
              <a:rPr lang="cs-CZ" sz="3200" dirty="0" smtClean="0"/>
              <a:t>2. Urči velikost síly F</a:t>
            </a:r>
            <a:r>
              <a:rPr lang="cs-CZ" sz="3200" baseline="-25000" dirty="0" smtClean="0"/>
              <a:t>2</a:t>
            </a:r>
            <a:r>
              <a:rPr lang="cs-CZ" sz="3200" dirty="0" smtClean="0"/>
              <a:t>, jestliže a</a:t>
            </a:r>
            <a:r>
              <a:rPr lang="cs-CZ" sz="3200" baseline="-25000" dirty="0" smtClean="0"/>
              <a:t>1</a:t>
            </a:r>
            <a:r>
              <a:rPr lang="cs-CZ" sz="3200" dirty="0" smtClean="0"/>
              <a:t> = 80 cm, F</a:t>
            </a:r>
            <a:r>
              <a:rPr lang="cs-CZ" sz="3200" baseline="-25000" dirty="0" smtClean="0"/>
              <a:t>1</a:t>
            </a:r>
            <a:r>
              <a:rPr lang="cs-CZ" sz="3200" dirty="0" smtClean="0"/>
              <a:t> = 500 N a a</a:t>
            </a:r>
            <a:r>
              <a:rPr lang="cs-CZ" sz="3200" baseline="-25000" dirty="0" smtClean="0"/>
              <a:t>2</a:t>
            </a:r>
            <a:r>
              <a:rPr lang="cs-CZ" sz="3200" dirty="0" smtClean="0"/>
              <a:t> = 100 cm.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09717" y="3356992"/>
            <a:ext cx="3780950" cy="3024336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M</a:t>
            </a:r>
            <a:r>
              <a:rPr lang="cs-CZ" baseline="-25000" dirty="0" smtClean="0"/>
              <a:t>1 </a:t>
            </a:r>
            <a:r>
              <a:rPr lang="cs-CZ" dirty="0" smtClean="0"/>
              <a:t>= M</a:t>
            </a:r>
            <a:r>
              <a:rPr lang="cs-CZ" baseline="-25000" dirty="0" smtClean="0"/>
              <a:t>2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1 </a:t>
            </a:r>
            <a:r>
              <a:rPr lang="cs-CZ" dirty="0" smtClean="0"/>
              <a:t>. a</a:t>
            </a:r>
            <a:r>
              <a:rPr lang="cs-CZ" baseline="-25000" dirty="0" smtClean="0"/>
              <a:t>1</a:t>
            </a:r>
            <a:r>
              <a:rPr lang="cs-CZ" dirty="0" smtClean="0"/>
              <a:t> = F</a:t>
            </a:r>
            <a:r>
              <a:rPr lang="cs-CZ" baseline="-25000" dirty="0" smtClean="0"/>
              <a:t>2</a:t>
            </a:r>
            <a:r>
              <a:rPr lang="cs-CZ" dirty="0" smtClean="0"/>
              <a:t> . a</a:t>
            </a:r>
            <a:r>
              <a:rPr lang="cs-CZ" baseline="-25000" dirty="0" smtClean="0"/>
              <a:t>2</a:t>
            </a:r>
          </a:p>
          <a:p>
            <a:pPr marL="0" indent="0">
              <a:buNone/>
            </a:pPr>
            <a:r>
              <a:rPr lang="cs-CZ" dirty="0" smtClean="0"/>
              <a:t>500 . 0,8 = F</a:t>
            </a:r>
            <a:r>
              <a:rPr lang="cs-CZ" baseline="-25000" dirty="0" smtClean="0"/>
              <a:t>2 </a:t>
            </a:r>
            <a:r>
              <a:rPr lang="cs-CZ" dirty="0" smtClean="0"/>
              <a:t>. 1</a:t>
            </a:r>
          </a:p>
          <a:p>
            <a:pPr marL="0" indent="0">
              <a:buNone/>
            </a:pPr>
            <a:r>
              <a:rPr lang="cs-CZ" dirty="0" smtClean="0"/>
              <a:t>400</a:t>
            </a:r>
            <a:r>
              <a:rPr lang="cs-CZ" baseline="-25000" dirty="0" smtClean="0"/>
              <a:t> </a:t>
            </a:r>
            <a:r>
              <a:rPr lang="cs-CZ" dirty="0" smtClean="0"/>
              <a:t>= </a:t>
            </a:r>
            <a:r>
              <a:rPr lang="cs-CZ" dirty="0" smtClean="0"/>
              <a:t>F</a:t>
            </a:r>
            <a:r>
              <a:rPr lang="cs-CZ" baseline="-25000" dirty="0" smtClean="0"/>
              <a:t>2 </a:t>
            </a:r>
            <a:r>
              <a:rPr lang="cs-CZ" dirty="0" smtClean="0"/>
              <a:t>/ </a:t>
            </a:r>
          </a:p>
          <a:p>
            <a:pPr marL="0" indent="0">
              <a:buNone/>
            </a:pPr>
            <a:r>
              <a:rPr lang="cs-CZ" b="1" u="sng" dirty="0" smtClean="0"/>
              <a:t>F</a:t>
            </a:r>
            <a:r>
              <a:rPr lang="cs-CZ" b="1" u="sng" baseline="-25000" dirty="0" smtClean="0"/>
              <a:t>2 </a:t>
            </a:r>
            <a:r>
              <a:rPr lang="cs-CZ" b="1" u="sng" dirty="0" smtClean="0"/>
              <a:t> = 400 N</a:t>
            </a:r>
            <a:endParaRPr lang="cs-CZ" b="1" u="sng" dirty="0"/>
          </a:p>
        </p:txBody>
      </p:sp>
      <p:grpSp>
        <p:nvGrpSpPr>
          <p:cNvPr id="14" name="Skupina 13"/>
          <p:cNvGrpSpPr/>
          <p:nvPr/>
        </p:nvGrpSpPr>
        <p:grpSpPr>
          <a:xfrm>
            <a:off x="3851920" y="1196752"/>
            <a:ext cx="4680520" cy="1656184"/>
            <a:chOff x="3995936" y="764704"/>
            <a:chExt cx="4680520" cy="1656184"/>
          </a:xfrm>
        </p:grpSpPr>
        <p:sp>
          <p:nvSpPr>
            <p:cNvPr id="4" name="Obdélník 3"/>
            <p:cNvSpPr/>
            <p:nvPr/>
          </p:nvSpPr>
          <p:spPr>
            <a:xfrm>
              <a:off x="4499992" y="1268760"/>
              <a:ext cx="4176464" cy="720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Rovnoramenný trojúhelník 4"/>
            <p:cNvSpPr/>
            <p:nvPr/>
          </p:nvSpPr>
          <p:spPr>
            <a:xfrm>
              <a:off x="6228184" y="1340768"/>
              <a:ext cx="216024" cy="360040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7" name="Přímá spojnice se šipkou 6"/>
            <p:cNvCxnSpPr>
              <a:stCxn id="4" idx="1"/>
            </p:cNvCxnSpPr>
            <p:nvPr/>
          </p:nvCxnSpPr>
          <p:spPr>
            <a:xfrm>
              <a:off x="4499992" y="1304764"/>
              <a:ext cx="0" cy="111612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Přímá spojnice se šipkou 7"/>
            <p:cNvCxnSpPr/>
            <p:nvPr/>
          </p:nvCxnSpPr>
          <p:spPr>
            <a:xfrm>
              <a:off x="8676456" y="1340768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0" name="TextovéPole 9"/>
            <p:cNvSpPr txBox="1"/>
            <p:nvPr/>
          </p:nvSpPr>
          <p:spPr>
            <a:xfrm>
              <a:off x="3995936" y="1862826"/>
              <a:ext cx="4716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F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1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8204852" y="1556792"/>
              <a:ext cx="4716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F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2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5004048" y="768193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a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1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7183916" y="764704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a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2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5" name="Zástupný symbol pro obsah 2"/>
          <p:cNvSpPr txBox="1">
            <a:spLocks/>
          </p:cNvSpPr>
          <p:nvPr/>
        </p:nvSpPr>
        <p:spPr>
          <a:xfrm>
            <a:off x="467544" y="1628800"/>
            <a:ext cx="3780950" cy="30243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/>
              <a:t>a</a:t>
            </a:r>
            <a:r>
              <a:rPr lang="cs-CZ" baseline="-25000" dirty="0" smtClean="0"/>
              <a:t>1</a:t>
            </a:r>
            <a:r>
              <a:rPr lang="cs-CZ" dirty="0" smtClean="0"/>
              <a:t> = 80 cm = 0,8 m</a:t>
            </a:r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1</a:t>
            </a:r>
            <a:r>
              <a:rPr lang="cs-CZ" dirty="0" smtClean="0"/>
              <a:t> = 500 N</a:t>
            </a:r>
            <a:endParaRPr lang="cs-CZ" baseline="-25000" dirty="0" smtClean="0"/>
          </a:p>
          <a:p>
            <a:pPr marL="0" indent="0">
              <a:buNone/>
            </a:pPr>
            <a:r>
              <a:rPr lang="cs-CZ" dirty="0" smtClean="0"/>
              <a:t>a</a:t>
            </a:r>
            <a:r>
              <a:rPr lang="cs-CZ" baseline="-25000" dirty="0" smtClean="0"/>
              <a:t>2</a:t>
            </a:r>
            <a:r>
              <a:rPr lang="cs-CZ" dirty="0" smtClean="0"/>
              <a:t> = 100 cm = 1 m</a:t>
            </a:r>
            <a:endParaRPr lang="cs-CZ" dirty="0" smtClean="0"/>
          </a:p>
          <a:p>
            <a:pPr marL="0" indent="0">
              <a:buFont typeface="Arial" pitchFamily="34" charset="0"/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2 </a:t>
            </a:r>
            <a:r>
              <a:rPr lang="cs-CZ" dirty="0" smtClean="0"/>
              <a:t>= ? N</a:t>
            </a:r>
            <a:endParaRPr lang="cs-CZ" dirty="0"/>
          </a:p>
        </p:txBody>
      </p:sp>
      <p:cxnSp>
        <p:nvCxnSpPr>
          <p:cNvPr id="17" name="Přímá spojnice 16"/>
          <p:cNvCxnSpPr/>
          <p:nvPr/>
        </p:nvCxnSpPr>
        <p:spPr>
          <a:xfrm>
            <a:off x="323528" y="4005064"/>
            <a:ext cx="302433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6856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pPr algn="l"/>
            <a:r>
              <a:rPr lang="cs-CZ" sz="3200" dirty="0"/>
              <a:t>3</a:t>
            </a:r>
            <a:r>
              <a:rPr lang="cs-CZ" sz="3200" dirty="0" smtClean="0"/>
              <a:t>. Urči velikost ramene  a</a:t>
            </a:r>
            <a:r>
              <a:rPr lang="cs-CZ" sz="3200" baseline="-25000" dirty="0" smtClean="0"/>
              <a:t>2</a:t>
            </a:r>
            <a:r>
              <a:rPr lang="cs-CZ" sz="3200" dirty="0" smtClean="0"/>
              <a:t>, jestliže a</a:t>
            </a:r>
            <a:r>
              <a:rPr lang="cs-CZ" sz="3200" baseline="-25000" dirty="0" smtClean="0"/>
              <a:t>1</a:t>
            </a:r>
            <a:r>
              <a:rPr lang="cs-CZ" sz="3200" dirty="0" smtClean="0"/>
              <a:t> = 120 cm, </a:t>
            </a:r>
            <a:br>
              <a:rPr lang="cs-CZ" sz="3200" dirty="0" smtClean="0"/>
            </a:br>
            <a:r>
              <a:rPr lang="cs-CZ" sz="3200" dirty="0" smtClean="0"/>
              <a:t>F</a:t>
            </a:r>
            <a:r>
              <a:rPr lang="cs-CZ" sz="3200" baseline="-25000" dirty="0" smtClean="0"/>
              <a:t>1</a:t>
            </a:r>
            <a:r>
              <a:rPr lang="cs-CZ" sz="3200" dirty="0" smtClean="0"/>
              <a:t> = 400 N a F</a:t>
            </a:r>
            <a:r>
              <a:rPr lang="cs-CZ" sz="3200" baseline="-25000" dirty="0" smtClean="0"/>
              <a:t>2 </a:t>
            </a:r>
            <a:r>
              <a:rPr lang="cs-CZ" sz="3200" dirty="0" smtClean="0"/>
              <a:t>= 300 N.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09717" y="3356992"/>
            <a:ext cx="3780950" cy="3024336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M</a:t>
            </a:r>
            <a:r>
              <a:rPr lang="cs-CZ" baseline="-25000" dirty="0" smtClean="0"/>
              <a:t>1 </a:t>
            </a:r>
            <a:r>
              <a:rPr lang="cs-CZ" dirty="0" smtClean="0"/>
              <a:t>= M</a:t>
            </a:r>
            <a:r>
              <a:rPr lang="cs-CZ" baseline="-25000" dirty="0" smtClean="0"/>
              <a:t>2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1 </a:t>
            </a:r>
            <a:r>
              <a:rPr lang="cs-CZ" dirty="0" smtClean="0"/>
              <a:t>. a</a:t>
            </a:r>
            <a:r>
              <a:rPr lang="cs-CZ" baseline="-25000" dirty="0" smtClean="0"/>
              <a:t>1</a:t>
            </a:r>
            <a:r>
              <a:rPr lang="cs-CZ" dirty="0" smtClean="0"/>
              <a:t> = F</a:t>
            </a:r>
            <a:r>
              <a:rPr lang="cs-CZ" baseline="-25000" dirty="0" smtClean="0"/>
              <a:t>2</a:t>
            </a:r>
            <a:r>
              <a:rPr lang="cs-CZ" dirty="0" smtClean="0"/>
              <a:t> . a</a:t>
            </a:r>
            <a:r>
              <a:rPr lang="cs-CZ" baseline="-25000" dirty="0" smtClean="0"/>
              <a:t>2</a:t>
            </a:r>
          </a:p>
          <a:p>
            <a:pPr marL="0" indent="0">
              <a:buNone/>
            </a:pPr>
            <a:r>
              <a:rPr lang="cs-CZ" dirty="0" smtClean="0"/>
              <a:t>400 . 1,2 = 300 . a</a:t>
            </a:r>
            <a:r>
              <a:rPr lang="cs-CZ" baseline="-25000" dirty="0" smtClean="0"/>
              <a:t>2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480</a:t>
            </a:r>
            <a:r>
              <a:rPr lang="cs-CZ" baseline="-25000" dirty="0" smtClean="0"/>
              <a:t> </a:t>
            </a:r>
            <a:r>
              <a:rPr lang="cs-CZ" dirty="0" smtClean="0"/>
              <a:t>= 300 a</a:t>
            </a:r>
            <a:r>
              <a:rPr lang="cs-CZ" baseline="-25000" dirty="0" smtClean="0"/>
              <a:t>2 </a:t>
            </a:r>
            <a:r>
              <a:rPr lang="cs-CZ" dirty="0" smtClean="0"/>
              <a:t>/ : 300</a:t>
            </a:r>
          </a:p>
          <a:p>
            <a:pPr marL="0" indent="0">
              <a:buNone/>
            </a:pPr>
            <a:r>
              <a:rPr lang="cs-CZ" b="1" u="sng" dirty="0" smtClean="0"/>
              <a:t>a</a:t>
            </a:r>
            <a:r>
              <a:rPr lang="cs-CZ" b="1" u="sng" baseline="-25000" dirty="0" smtClean="0"/>
              <a:t>2 </a:t>
            </a:r>
            <a:r>
              <a:rPr lang="cs-CZ" b="1" u="sng" dirty="0" smtClean="0"/>
              <a:t> = 1,6 m</a:t>
            </a:r>
            <a:endParaRPr lang="cs-CZ" b="1" u="sng" dirty="0"/>
          </a:p>
        </p:txBody>
      </p:sp>
      <p:grpSp>
        <p:nvGrpSpPr>
          <p:cNvPr id="14" name="Skupina 13"/>
          <p:cNvGrpSpPr/>
          <p:nvPr/>
        </p:nvGrpSpPr>
        <p:grpSpPr>
          <a:xfrm>
            <a:off x="3851920" y="1196752"/>
            <a:ext cx="4680520" cy="1656184"/>
            <a:chOff x="3995936" y="764704"/>
            <a:chExt cx="4680520" cy="1656184"/>
          </a:xfrm>
        </p:grpSpPr>
        <p:sp>
          <p:nvSpPr>
            <p:cNvPr id="4" name="Obdélník 3"/>
            <p:cNvSpPr/>
            <p:nvPr/>
          </p:nvSpPr>
          <p:spPr>
            <a:xfrm>
              <a:off x="4499992" y="1268760"/>
              <a:ext cx="4176464" cy="720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Rovnoramenný trojúhelník 4"/>
            <p:cNvSpPr/>
            <p:nvPr/>
          </p:nvSpPr>
          <p:spPr>
            <a:xfrm>
              <a:off x="6228184" y="1340768"/>
              <a:ext cx="216024" cy="360040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7" name="Přímá spojnice se šipkou 6"/>
            <p:cNvCxnSpPr>
              <a:stCxn id="4" idx="1"/>
            </p:cNvCxnSpPr>
            <p:nvPr/>
          </p:nvCxnSpPr>
          <p:spPr>
            <a:xfrm>
              <a:off x="4499992" y="1304764"/>
              <a:ext cx="0" cy="111612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Přímá spojnice se šipkou 7"/>
            <p:cNvCxnSpPr/>
            <p:nvPr/>
          </p:nvCxnSpPr>
          <p:spPr>
            <a:xfrm>
              <a:off x="8676456" y="1340768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0" name="TextovéPole 9"/>
            <p:cNvSpPr txBox="1"/>
            <p:nvPr/>
          </p:nvSpPr>
          <p:spPr>
            <a:xfrm>
              <a:off x="3995936" y="1862826"/>
              <a:ext cx="4716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F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1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8204852" y="1556792"/>
              <a:ext cx="4716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F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2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5004048" y="768193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a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1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7183916" y="764704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a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2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5" name="Zástupný symbol pro obsah 2"/>
          <p:cNvSpPr txBox="1">
            <a:spLocks/>
          </p:cNvSpPr>
          <p:nvPr/>
        </p:nvSpPr>
        <p:spPr>
          <a:xfrm>
            <a:off x="467544" y="1628800"/>
            <a:ext cx="3780950" cy="30243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/>
              <a:t>a</a:t>
            </a:r>
            <a:r>
              <a:rPr lang="cs-CZ" baseline="-25000" dirty="0" smtClean="0"/>
              <a:t>1</a:t>
            </a:r>
            <a:r>
              <a:rPr lang="cs-CZ" dirty="0" smtClean="0"/>
              <a:t> = 120 cm = 1,2 m</a:t>
            </a:r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1</a:t>
            </a:r>
            <a:r>
              <a:rPr lang="cs-CZ" dirty="0" smtClean="0"/>
              <a:t> = 400 N</a:t>
            </a:r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2 </a:t>
            </a:r>
            <a:r>
              <a:rPr lang="cs-CZ" dirty="0" smtClean="0"/>
              <a:t>= 300 N</a:t>
            </a:r>
            <a:endParaRPr lang="cs-CZ" baseline="-25000" dirty="0" smtClean="0"/>
          </a:p>
          <a:p>
            <a:pPr marL="0" indent="0">
              <a:buNone/>
            </a:pPr>
            <a:r>
              <a:rPr lang="cs-CZ" dirty="0" smtClean="0"/>
              <a:t>a</a:t>
            </a:r>
            <a:r>
              <a:rPr lang="cs-CZ" baseline="-25000" dirty="0" smtClean="0"/>
              <a:t>2</a:t>
            </a:r>
            <a:r>
              <a:rPr lang="cs-CZ" dirty="0" smtClean="0"/>
              <a:t> = ? m</a:t>
            </a:r>
            <a:endParaRPr lang="cs-CZ" dirty="0" smtClean="0"/>
          </a:p>
        </p:txBody>
      </p:sp>
      <p:cxnSp>
        <p:nvCxnSpPr>
          <p:cNvPr id="17" name="Přímá spojnice 16"/>
          <p:cNvCxnSpPr/>
          <p:nvPr/>
        </p:nvCxnSpPr>
        <p:spPr>
          <a:xfrm>
            <a:off x="323528" y="4005064"/>
            <a:ext cx="302433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6842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pPr algn="l"/>
            <a:r>
              <a:rPr lang="cs-CZ" sz="3200" dirty="0" smtClean="0"/>
              <a:t>4. Urči velikost ramene  a</a:t>
            </a:r>
            <a:r>
              <a:rPr lang="cs-CZ" sz="3200" baseline="-25000" dirty="0" smtClean="0"/>
              <a:t>1</a:t>
            </a:r>
            <a:r>
              <a:rPr lang="cs-CZ" sz="3200" dirty="0" smtClean="0"/>
              <a:t>, jestliže a</a:t>
            </a:r>
            <a:r>
              <a:rPr lang="cs-CZ" sz="3200" baseline="-25000" dirty="0" smtClean="0"/>
              <a:t>2</a:t>
            </a:r>
            <a:r>
              <a:rPr lang="cs-CZ" sz="3200" dirty="0" smtClean="0"/>
              <a:t> = 180 cm, </a:t>
            </a:r>
            <a:br>
              <a:rPr lang="cs-CZ" sz="3200" dirty="0" smtClean="0"/>
            </a:br>
            <a:r>
              <a:rPr lang="cs-CZ" sz="3200" dirty="0" smtClean="0"/>
              <a:t>F</a:t>
            </a:r>
            <a:r>
              <a:rPr lang="cs-CZ" sz="3200" baseline="-25000" dirty="0" smtClean="0"/>
              <a:t>1</a:t>
            </a:r>
            <a:r>
              <a:rPr lang="cs-CZ" sz="3200" dirty="0" smtClean="0"/>
              <a:t> = 500 N a F</a:t>
            </a:r>
            <a:r>
              <a:rPr lang="cs-CZ" sz="3200" baseline="-25000" dirty="0" smtClean="0"/>
              <a:t>2 </a:t>
            </a:r>
            <a:r>
              <a:rPr lang="cs-CZ" sz="3200" dirty="0" smtClean="0"/>
              <a:t>= 600 N.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09717" y="3356992"/>
            <a:ext cx="3780950" cy="3024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M</a:t>
            </a:r>
            <a:r>
              <a:rPr lang="cs-CZ" baseline="-25000" dirty="0" smtClean="0"/>
              <a:t>1 </a:t>
            </a:r>
            <a:r>
              <a:rPr lang="cs-CZ" dirty="0" smtClean="0"/>
              <a:t>= M</a:t>
            </a:r>
            <a:r>
              <a:rPr lang="cs-CZ" baseline="-25000" dirty="0" smtClean="0"/>
              <a:t>2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1 </a:t>
            </a:r>
            <a:r>
              <a:rPr lang="cs-CZ" dirty="0" smtClean="0"/>
              <a:t>. a</a:t>
            </a:r>
            <a:r>
              <a:rPr lang="cs-CZ" baseline="-25000" dirty="0" smtClean="0"/>
              <a:t>1</a:t>
            </a:r>
            <a:r>
              <a:rPr lang="cs-CZ" dirty="0" smtClean="0"/>
              <a:t> = F</a:t>
            </a:r>
            <a:r>
              <a:rPr lang="cs-CZ" baseline="-25000" dirty="0" smtClean="0"/>
              <a:t>2</a:t>
            </a:r>
            <a:r>
              <a:rPr lang="cs-CZ" dirty="0" smtClean="0"/>
              <a:t> . a</a:t>
            </a:r>
            <a:r>
              <a:rPr lang="cs-CZ" baseline="-25000" dirty="0" smtClean="0"/>
              <a:t>2</a:t>
            </a:r>
          </a:p>
          <a:p>
            <a:pPr marL="0" indent="0">
              <a:buNone/>
            </a:pPr>
            <a:r>
              <a:rPr lang="cs-CZ" dirty="0"/>
              <a:t>5</a:t>
            </a:r>
            <a:r>
              <a:rPr lang="cs-CZ" dirty="0" smtClean="0"/>
              <a:t>00 . a</a:t>
            </a:r>
            <a:r>
              <a:rPr lang="cs-CZ" baseline="-25000" dirty="0" smtClean="0"/>
              <a:t>1 </a:t>
            </a:r>
            <a:r>
              <a:rPr lang="cs-CZ" dirty="0" smtClean="0"/>
              <a:t>= </a:t>
            </a:r>
            <a:r>
              <a:rPr lang="cs-CZ" dirty="0"/>
              <a:t>6</a:t>
            </a:r>
            <a:r>
              <a:rPr lang="cs-CZ" dirty="0" smtClean="0"/>
              <a:t>00 . 1,8</a:t>
            </a:r>
            <a:r>
              <a:rPr lang="cs-CZ" baseline="-25000" dirty="0" smtClean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500 </a:t>
            </a:r>
            <a:r>
              <a:rPr lang="cs-CZ" dirty="0" smtClean="0"/>
              <a:t>a</a:t>
            </a:r>
            <a:r>
              <a:rPr lang="cs-CZ" baseline="-25000" dirty="0" smtClean="0"/>
              <a:t>1 </a:t>
            </a:r>
            <a:r>
              <a:rPr lang="cs-CZ" dirty="0" smtClean="0"/>
              <a:t>= 1080</a:t>
            </a:r>
          </a:p>
          <a:p>
            <a:pPr marL="0" indent="0">
              <a:buNone/>
            </a:pPr>
            <a:r>
              <a:rPr lang="cs-CZ" b="1" u="sng" dirty="0" smtClean="0"/>
              <a:t>a</a:t>
            </a:r>
            <a:r>
              <a:rPr lang="cs-CZ" b="1" u="sng" baseline="-25000" dirty="0" smtClean="0"/>
              <a:t>1 </a:t>
            </a:r>
            <a:r>
              <a:rPr lang="cs-CZ" b="1" u="sng" dirty="0" smtClean="0"/>
              <a:t> = 2,16 m</a:t>
            </a:r>
            <a:endParaRPr lang="cs-CZ" b="1" u="sng" dirty="0"/>
          </a:p>
        </p:txBody>
      </p:sp>
      <p:grpSp>
        <p:nvGrpSpPr>
          <p:cNvPr id="14" name="Skupina 13"/>
          <p:cNvGrpSpPr/>
          <p:nvPr/>
        </p:nvGrpSpPr>
        <p:grpSpPr>
          <a:xfrm>
            <a:off x="3851920" y="1196752"/>
            <a:ext cx="4680520" cy="1656184"/>
            <a:chOff x="3995936" y="764704"/>
            <a:chExt cx="4680520" cy="1656184"/>
          </a:xfrm>
        </p:grpSpPr>
        <p:sp>
          <p:nvSpPr>
            <p:cNvPr id="4" name="Obdélník 3"/>
            <p:cNvSpPr/>
            <p:nvPr/>
          </p:nvSpPr>
          <p:spPr>
            <a:xfrm>
              <a:off x="4499992" y="1268760"/>
              <a:ext cx="4176464" cy="720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Rovnoramenný trojúhelník 4"/>
            <p:cNvSpPr/>
            <p:nvPr/>
          </p:nvSpPr>
          <p:spPr>
            <a:xfrm>
              <a:off x="6228184" y="1340768"/>
              <a:ext cx="216024" cy="360040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7" name="Přímá spojnice se šipkou 6"/>
            <p:cNvCxnSpPr>
              <a:stCxn id="4" idx="1"/>
            </p:cNvCxnSpPr>
            <p:nvPr/>
          </p:nvCxnSpPr>
          <p:spPr>
            <a:xfrm>
              <a:off x="4499992" y="1304764"/>
              <a:ext cx="0" cy="111612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Přímá spojnice se šipkou 7"/>
            <p:cNvCxnSpPr/>
            <p:nvPr/>
          </p:nvCxnSpPr>
          <p:spPr>
            <a:xfrm>
              <a:off x="8676456" y="1340768"/>
              <a:ext cx="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0" name="TextovéPole 9"/>
            <p:cNvSpPr txBox="1"/>
            <p:nvPr/>
          </p:nvSpPr>
          <p:spPr>
            <a:xfrm>
              <a:off x="3995936" y="1862826"/>
              <a:ext cx="4716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F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1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8204852" y="1556792"/>
              <a:ext cx="4716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F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2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5004048" y="768193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a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1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7183916" y="764704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a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2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5" name="Zástupný symbol pro obsah 2"/>
          <p:cNvSpPr txBox="1">
            <a:spLocks/>
          </p:cNvSpPr>
          <p:nvPr/>
        </p:nvSpPr>
        <p:spPr>
          <a:xfrm>
            <a:off x="467544" y="1628800"/>
            <a:ext cx="3780950" cy="30243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/>
              <a:t>a</a:t>
            </a:r>
            <a:r>
              <a:rPr lang="cs-CZ" baseline="-25000" dirty="0" smtClean="0"/>
              <a:t>2</a:t>
            </a:r>
            <a:r>
              <a:rPr lang="cs-CZ" dirty="0" smtClean="0"/>
              <a:t> = 180 cm = 1,8 m</a:t>
            </a:r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1</a:t>
            </a:r>
            <a:r>
              <a:rPr lang="cs-CZ" dirty="0" smtClean="0"/>
              <a:t> = 500 N</a:t>
            </a:r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2 </a:t>
            </a:r>
            <a:r>
              <a:rPr lang="cs-CZ" dirty="0" smtClean="0"/>
              <a:t>= 600 N</a:t>
            </a:r>
            <a:endParaRPr lang="cs-CZ" baseline="-25000" dirty="0" smtClean="0"/>
          </a:p>
          <a:p>
            <a:pPr marL="0" indent="0">
              <a:buNone/>
            </a:pPr>
            <a:r>
              <a:rPr lang="cs-CZ" dirty="0" smtClean="0"/>
              <a:t>a</a:t>
            </a:r>
            <a:r>
              <a:rPr lang="cs-CZ" baseline="-25000" dirty="0" smtClean="0"/>
              <a:t>1</a:t>
            </a:r>
            <a:r>
              <a:rPr lang="cs-CZ" dirty="0" smtClean="0"/>
              <a:t> = ? m</a:t>
            </a:r>
            <a:endParaRPr lang="cs-CZ" dirty="0" smtClean="0"/>
          </a:p>
        </p:txBody>
      </p:sp>
      <p:cxnSp>
        <p:nvCxnSpPr>
          <p:cNvPr id="17" name="Přímá spojnice 16"/>
          <p:cNvCxnSpPr/>
          <p:nvPr/>
        </p:nvCxnSpPr>
        <p:spPr>
          <a:xfrm>
            <a:off x="323528" y="4005064"/>
            <a:ext cx="302433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720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39438" cy="1143000"/>
          </a:xfrm>
        </p:spPr>
        <p:txBody>
          <a:bodyPr>
            <a:noAutofit/>
          </a:bodyPr>
          <a:lstStyle/>
          <a:p>
            <a:pPr algn="l"/>
            <a:r>
              <a:rPr lang="cs-CZ" sz="3200" dirty="0"/>
              <a:t>5</a:t>
            </a:r>
            <a:r>
              <a:rPr lang="cs-CZ" sz="3200" dirty="0" smtClean="0"/>
              <a:t>. Urči hmotnost tělesa m</a:t>
            </a:r>
            <a:r>
              <a:rPr lang="cs-CZ" sz="3200" baseline="-25000" dirty="0" smtClean="0"/>
              <a:t>2</a:t>
            </a:r>
            <a:r>
              <a:rPr lang="cs-CZ" sz="3200" dirty="0" smtClean="0"/>
              <a:t>, jestliže a</a:t>
            </a:r>
            <a:r>
              <a:rPr lang="cs-CZ" sz="3200" baseline="-25000" dirty="0" smtClean="0"/>
              <a:t>1</a:t>
            </a:r>
            <a:r>
              <a:rPr lang="cs-CZ" sz="3200" dirty="0" smtClean="0"/>
              <a:t> = 80 cm, m</a:t>
            </a:r>
            <a:r>
              <a:rPr lang="cs-CZ" sz="3200" baseline="-25000" dirty="0" smtClean="0"/>
              <a:t>1</a:t>
            </a:r>
            <a:r>
              <a:rPr lang="cs-CZ" sz="3200" dirty="0" smtClean="0"/>
              <a:t> = 25 kg a a</a:t>
            </a:r>
            <a:r>
              <a:rPr lang="cs-CZ" sz="3200" baseline="-25000" dirty="0" smtClean="0"/>
              <a:t>2</a:t>
            </a:r>
            <a:r>
              <a:rPr lang="cs-CZ" sz="3200" dirty="0" smtClean="0"/>
              <a:t> = 120 cm.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75426" y="3068960"/>
            <a:ext cx="4573038" cy="3600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M</a:t>
            </a:r>
            <a:r>
              <a:rPr lang="cs-CZ" baseline="-25000" dirty="0" smtClean="0"/>
              <a:t>1 </a:t>
            </a:r>
            <a:r>
              <a:rPr lang="cs-CZ" dirty="0" smtClean="0"/>
              <a:t>= M</a:t>
            </a:r>
            <a:r>
              <a:rPr lang="cs-CZ" baseline="-25000" dirty="0" smtClean="0"/>
              <a:t>2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1 </a:t>
            </a:r>
            <a:r>
              <a:rPr lang="cs-CZ" dirty="0" smtClean="0"/>
              <a:t>. a</a:t>
            </a:r>
            <a:r>
              <a:rPr lang="cs-CZ" baseline="-25000" dirty="0" smtClean="0"/>
              <a:t>1</a:t>
            </a:r>
            <a:r>
              <a:rPr lang="cs-CZ" dirty="0" smtClean="0"/>
              <a:t> = F</a:t>
            </a:r>
            <a:r>
              <a:rPr lang="cs-CZ" baseline="-25000" dirty="0" smtClean="0"/>
              <a:t>2</a:t>
            </a:r>
            <a:r>
              <a:rPr lang="cs-CZ" dirty="0" smtClean="0"/>
              <a:t> . a</a:t>
            </a:r>
            <a:r>
              <a:rPr lang="cs-CZ" baseline="-25000" dirty="0" smtClean="0"/>
              <a:t>2</a:t>
            </a:r>
          </a:p>
          <a:p>
            <a:pPr marL="0" indent="0">
              <a:buNone/>
            </a:pPr>
            <a:r>
              <a:rPr lang="cs-CZ" dirty="0" smtClean="0"/>
              <a:t>250 . 0,8 = F</a:t>
            </a:r>
            <a:r>
              <a:rPr lang="cs-CZ" baseline="-25000" dirty="0" smtClean="0"/>
              <a:t>2 </a:t>
            </a:r>
            <a:r>
              <a:rPr lang="cs-CZ" dirty="0" smtClean="0"/>
              <a:t>. 1,2</a:t>
            </a:r>
          </a:p>
          <a:p>
            <a:pPr marL="0" indent="0">
              <a:buNone/>
            </a:pPr>
            <a:r>
              <a:rPr lang="cs-CZ" dirty="0"/>
              <a:t>2</a:t>
            </a:r>
            <a:r>
              <a:rPr lang="cs-CZ" dirty="0" smtClean="0"/>
              <a:t>00</a:t>
            </a:r>
            <a:r>
              <a:rPr lang="cs-CZ" baseline="-25000" dirty="0" smtClean="0"/>
              <a:t> </a:t>
            </a:r>
            <a:r>
              <a:rPr lang="cs-CZ" dirty="0" smtClean="0"/>
              <a:t>= 1,2 </a:t>
            </a:r>
            <a:r>
              <a:rPr lang="cs-CZ" dirty="0" smtClean="0"/>
              <a:t>F</a:t>
            </a:r>
            <a:r>
              <a:rPr lang="cs-CZ" baseline="-25000" dirty="0" smtClean="0"/>
              <a:t>2 </a:t>
            </a:r>
            <a:r>
              <a:rPr lang="cs-CZ" dirty="0" smtClean="0"/>
              <a:t>/ : 1,2</a:t>
            </a:r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2 </a:t>
            </a:r>
            <a:r>
              <a:rPr lang="cs-CZ" dirty="0" smtClean="0"/>
              <a:t> = 166,7 N</a:t>
            </a:r>
          </a:p>
          <a:p>
            <a:pPr marL="0" indent="0">
              <a:buNone/>
            </a:pPr>
            <a:r>
              <a:rPr lang="cs-CZ" b="1" u="sng" dirty="0" smtClean="0"/>
              <a:t>m</a:t>
            </a:r>
            <a:r>
              <a:rPr lang="cs-CZ" b="1" u="sng" baseline="-25000" dirty="0" smtClean="0"/>
              <a:t>2</a:t>
            </a:r>
            <a:r>
              <a:rPr lang="cs-CZ" b="1" baseline="-25000" dirty="0" smtClean="0"/>
              <a:t> </a:t>
            </a:r>
            <a:r>
              <a:rPr lang="cs-CZ" dirty="0" smtClean="0"/>
              <a:t> = 166,7 : 10 = </a:t>
            </a:r>
            <a:r>
              <a:rPr lang="cs-CZ" b="1" u="sng" dirty="0" smtClean="0"/>
              <a:t>16,67 kg</a:t>
            </a:r>
            <a:endParaRPr lang="cs-CZ" b="1" u="sng" dirty="0" smtClean="0"/>
          </a:p>
        </p:txBody>
      </p:sp>
      <p:sp>
        <p:nvSpPr>
          <p:cNvPr id="15" name="Zástupný symbol pro obsah 2"/>
          <p:cNvSpPr txBox="1">
            <a:spLocks/>
          </p:cNvSpPr>
          <p:nvPr/>
        </p:nvSpPr>
        <p:spPr>
          <a:xfrm>
            <a:off x="467544" y="1628800"/>
            <a:ext cx="3780950" cy="30243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/>
              <a:t>a</a:t>
            </a:r>
            <a:r>
              <a:rPr lang="cs-CZ" baseline="-25000" dirty="0" smtClean="0"/>
              <a:t>1</a:t>
            </a:r>
            <a:r>
              <a:rPr lang="cs-CZ" dirty="0" smtClean="0"/>
              <a:t> = 80 cm = 0,8 m</a:t>
            </a:r>
          </a:p>
          <a:p>
            <a:pPr marL="0" indent="0">
              <a:buNone/>
            </a:pPr>
            <a:r>
              <a:rPr lang="cs-CZ" dirty="0" smtClean="0"/>
              <a:t>m</a:t>
            </a:r>
            <a:r>
              <a:rPr lang="cs-CZ" baseline="-25000" dirty="0" smtClean="0"/>
              <a:t>1</a:t>
            </a:r>
            <a:r>
              <a:rPr lang="cs-CZ" dirty="0" smtClean="0"/>
              <a:t> = 25 kg</a:t>
            </a:r>
            <a:endParaRPr lang="cs-CZ" baseline="-25000" dirty="0" smtClean="0"/>
          </a:p>
          <a:p>
            <a:pPr marL="0" indent="0">
              <a:buNone/>
            </a:pPr>
            <a:r>
              <a:rPr lang="cs-CZ" dirty="0" smtClean="0"/>
              <a:t>a</a:t>
            </a:r>
            <a:r>
              <a:rPr lang="cs-CZ" baseline="-25000" dirty="0" smtClean="0"/>
              <a:t>2</a:t>
            </a:r>
            <a:r>
              <a:rPr lang="cs-CZ" dirty="0" smtClean="0"/>
              <a:t> = 120 cm = 1,2 m</a:t>
            </a:r>
            <a:endParaRPr lang="cs-CZ" dirty="0" smtClean="0"/>
          </a:p>
          <a:p>
            <a:pPr marL="0" indent="0">
              <a:buFont typeface="Arial" pitchFamily="34" charset="0"/>
              <a:buNone/>
            </a:pPr>
            <a:r>
              <a:rPr lang="cs-CZ" dirty="0" smtClean="0"/>
              <a:t>m</a:t>
            </a:r>
            <a:r>
              <a:rPr lang="cs-CZ" baseline="-25000" dirty="0" smtClean="0"/>
              <a:t>2 </a:t>
            </a:r>
            <a:r>
              <a:rPr lang="cs-CZ" dirty="0" smtClean="0"/>
              <a:t>= ? kg</a:t>
            </a:r>
            <a:endParaRPr lang="cs-CZ" dirty="0"/>
          </a:p>
        </p:txBody>
      </p:sp>
      <p:cxnSp>
        <p:nvCxnSpPr>
          <p:cNvPr id="17" name="Přímá spojnice 16"/>
          <p:cNvCxnSpPr/>
          <p:nvPr/>
        </p:nvCxnSpPr>
        <p:spPr>
          <a:xfrm>
            <a:off x="323528" y="4005064"/>
            <a:ext cx="302433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4" name="Skupina 23"/>
          <p:cNvGrpSpPr/>
          <p:nvPr/>
        </p:nvGrpSpPr>
        <p:grpSpPr>
          <a:xfrm>
            <a:off x="3995936" y="1196752"/>
            <a:ext cx="4896544" cy="1621342"/>
            <a:chOff x="3995936" y="1196752"/>
            <a:chExt cx="4896544" cy="1621342"/>
          </a:xfrm>
        </p:grpSpPr>
        <p:sp>
          <p:nvSpPr>
            <p:cNvPr id="4" name="Obdélník 3"/>
            <p:cNvSpPr/>
            <p:nvPr/>
          </p:nvSpPr>
          <p:spPr>
            <a:xfrm>
              <a:off x="4355976" y="1700808"/>
              <a:ext cx="4176464" cy="720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Rovnoramenný trojúhelník 4"/>
            <p:cNvSpPr/>
            <p:nvPr/>
          </p:nvSpPr>
          <p:spPr>
            <a:xfrm>
              <a:off x="6084168" y="1772816"/>
              <a:ext cx="216024" cy="360040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TextovéPole 9"/>
            <p:cNvSpPr txBox="1"/>
            <p:nvPr/>
          </p:nvSpPr>
          <p:spPr>
            <a:xfrm>
              <a:off x="4837855" y="2294874"/>
              <a:ext cx="5982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m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1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7380312" y="2185700"/>
              <a:ext cx="5982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m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2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4860032" y="1200241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a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1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7039900" y="1196752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a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2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cxnSp>
          <p:nvCxnSpPr>
            <p:cNvPr id="18" name="Přímá spojnice 17"/>
            <p:cNvCxnSpPr>
              <a:stCxn id="4" idx="1"/>
            </p:cNvCxnSpPr>
            <p:nvPr/>
          </p:nvCxnSpPr>
          <p:spPr>
            <a:xfrm>
              <a:off x="4355976" y="1736812"/>
              <a:ext cx="0" cy="513638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0" name="Obdélník 19"/>
            <p:cNvSpPr/>
            <p:nvPr/>
          </p:nvSpPr>
          <p:spPr>
            <a:xfrm>
              <a:off x="3995936" y="2250450"/>
              <a:ext cx="720080" cy="5676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1" name="Přímá spojnice 20"/>
            <p:cNvCxnSpPr/>
            <p:nvPr/>
          </p:nvCxnSpPr>
          <p:spPr>
            <a:xfrm>
              <a:off x="8532440" y="1772816"/>
              <a:ext cx="0" cy="513638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3" name="Obdélník 22"/>
            <p:cNvSpPr/>
            <p:nvPr/>
          </p:nvSpPr>
          <p:spPr>
            <a:xfrm>
              <a:off x="8172400" y="2294874"/>
              <a:ext cx="720080" cy="28382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6" name="Zástupný symbol pro obsah 2"/>
          <p:cNvSpPr txBox="1">
            <a:spLocks/>
          </p:cNvSpPr>
          <p:nvPr/>
        </p:nvSpPr>
        <p:spPr>
          <a:xfrm>
            <a:off x="503018" y="4221088"/>
            <a:ext cx="3780950" cy="1872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1 </a:t>
            </a:r>
            <a:r>
              <a:rPr lang="cs-CZ" dirty="0" smtClean="0"/>
              <a:t>= m</a:t>
            </a:r>
            <a:r>
              <a:rPr lang="cs-CZ" baseline="-25000" dirty="0" smtClean="0"/>
              <a:t>1</a:t>
            </a:r>
            <a:r>
              <a:rPr lang="cs-CZ" dirty="0" smtClean="0"/>
              <a:t> . g</a:t>
            </a:r>
            <a:endParaRPr lang="cs-CZ" baseline="-25000" dirty="0" smtClean="0"/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1 </a:t>
            </a:r>
            <a:r>
              <a:rPr lang="cs-CZ" dirty="0" smtClean="0"/>
              <a:t>= 25</a:t>
            </a:r>
            <a:r>
              <a:rPr lang="cs-CZ" baseline="-25000" dirty="0" smtClean="0"/>
              <a:t> </a:t>
            </a:r>
            <a:r>
              <a:rPr lang="cs-CZ" dirty="0" smtClean="0"/>
              <a:t>. 10</a:t>
            </a:r>
          </a:p>
          <a:p>
            <a:pPr marL="0" indent="0">
              <a:buNone/>
            </a:pPr>
            <a:r>
              <a:rPr lang="cs-CZ" b="1" dirty="0" smtClean="0"/>
              <a:t>F</a:t>
            </a:r>
            <a:r>
              <a:rPr lang="cs-CZ" b="1" baseline="-25000" dirty="0" smtClean="0"/>
              <a:t>1 </a:t>
            </a:r>
            <a:r>
              <a:rPr lang="cs-CZ" b="1" dirty="0" smtClean="0"/>
              <a:t>= 250 N </a:t>
            </a:r>
          </a:p>
        </p:txBody>
      </p:sp>
    </p:spTree>
    <p:extLst>
      <p:ext uri="{BB962C8B-B14F-4D97-AF65-F5344CB8AC3E}">
        <p14:creationId xmlns:p14="http://schemas.microsoft.com/office/powerpoint/2010/main" val="2776051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5" grpId="0"/>
      <p:bldP spid="2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39438" cy="1143000"/>
          </a:xfrm>
        </p:spPr>
        <p:txBody>
          <a:bodyPr>
            <a:noAutofit/>
          </a:bodyPr>
          <a:lstStyle/>
          <a:p>
            <a:pPr algn="l"/>
            <a:r>
              <a:rPr lang="cs-CZ" sz="3200" dirty="0" smtClean="0"/>
              <a:t>6. Urči hmotnost tělesa m</a:t>
            </a:r>
            <a:r>
              <a:rPr lang="cs-CZ" sz="3200" baseline="-25000" dirty="0" smtClean="0"/>
              <a:t>1</a:t>
            </a:r>
            <a:r>
              <a:rPr lang="cs-CZ" sz="3200" dirty="0" smtClean="0"/>
              <a:t>, jestliže a</a:t>
            </a:r>
            <a:r>
              <a:rPr lang="cs-CZ" sz="3200" baseline="-25000" dirty="0" smtClean="0"/>
              <a:t>1</a:t>
            </a:r>
            <a:r>
              <a:rPr lang="cs-CZ" sz="3200" dirty="0" smtClean="0"/>
              <a:t> = 40 cm, m</a:t>
            </a:r>
            <a:r>
              <a:rPr lang="cs-CZ" sz="3200" baseline="-25000" dirty="0" smtClean="0"/>
              <a:t>2</a:t>
            </a:r>
            <a:r>
              <a:rPr lang="cs-CZ" sz="3200" dirty="0" smtClean="0"/>
              <a:t> = 20 kg a a</a:t>
            </a:r>
            <a:r>
              <a:rPr lang="cs-CZ" sz="3200" baseline="-25000" dirty="0" smtClean="0"/>
              <a:t>2</a:t>
            </a:r>
            <a:r>
              <a:rPr lang="cs-CZ" sz="3200" dirty="0" smtClean="0"/>
              <a:t> = 50 cm.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75426" y="3068960"/>
            <a:ext cx="4573038" cy="3600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M</a:t>
            </a:r>
            <a:r>
              <a:rPr lang="cs-CZ" baseline="-25000" dirty="0" smtClean="0"/>
              <a:t>1 </a:t>
            </a:r>
            <a:r>
              <a:rPr lang="cs-CZ" dirty="0" smtClean="0"/>
              <a:t>= M</a:t>
            </a:r>
            <a:r>
              <a:rPr lang="cs-CZ" baseline="-25000" dirty="0" smtClean="0"/>
              <a:t>2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1 </a:t>
            </a:r>
            <a:r>
              <a:rPr lang="cs-CZ" dirty="0" smtClean="0"/>
              <a:t>. a</a:t>
            </a:r>
            <a:r>
              <a:rPr lang="cs-CZ" baseline="-25000" dirty="0" smtClean="0"/>
              <a:t>1</a:t>
            </a:r>
            <a:r>
              <a:rPr lang="cs-CZ" dirty="0" smtClean="0"/>
              <a:t> = F</a:t>
            </a:r>
            <a:r>
              <a:rPr lang="cs-CZ" baseline="-25000" dirty="0" smtClean="0"/>
              <a:t>2</a:t>
            </a:r>
            <a:r>
              <a:rPr lang="cs-CZ" dirty="0" smtClean="0"/>
              <a:t> . a</a:t>
            </a:r>
            <a:r>
              <a:rPr lang="cs-CZ" baseline="-25000" dirty="0" smtClean="0"/>
              <a:t>2</a:t>
            </a:r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1 </a:t>
            </a:r>
            <a:r>
              <a:rPr lang="cs-CZ" dirty="0" smtClean="0"/>
              <a:t>. 0,4 = 200</a:t>
            </a:r>
            <a:r>
              <a:rPr lang="cs-CZ" baseline="-25000" dirty="0" smtClean="0"/>
              <a:t> </a:t>
            </a:r>
            <a:r>
              <a:rPr lang="cs-CZ" dirty="0" smtClean="0"/>
              <a:t>. 0,5</a:t>
            </a:r>
          </a:p>
          <a:p>
            <a:pPr marL="0" indent="0">
              <a:buNone/>
            </a:pPr>
            <a:r>
              <a:rPr lang="cs-CZ" dirty="0" smtClean="0"/>
              <a:t>0,4 F</a:t>
            </a:r>
            <a:r>
              <a:rPr lang="cs-CZ" baseline="-25000" dirty="0" smtClean="0"/>
              <a:t>1 </a:t>
            </a:r>
            <a:r>
              <a:rPr lang="cs-CZ" dirty="0" smtClean="0"/>
              <a:t>= 100</a:t>
            </a:r>
            <a:r>
              <a:rPr lang="cs-CZ" baseline="-25000" dirty="0" smtClean="0"/>
              <a:t> </a:t>
            </a:r>
            <a:r>
              <a:rPr lang="cs-CZ" dirty="0" smtClean="0"/>
              <a:t>/ : 0,4</a:t>
            </a:r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1 </a:t>
            </a:r>
            <a:r>
              <a:rPr lang="cs-CZ" dirty="0" smtClean="0"/>
              <a:t> = 250 N</a:t>
            </a:r>
          </a:p>
          <a:p>
            <a:pPr marL="0" indent="0">
              <a:buNone/>
            </a:pPr>
            <a:r>
              <a:rPr lang="cs-CZ" b="1" u="sng" dirty="0" smtClean="0"/>
              <a:t>m</a:t>
            </a:r>
            <a:r>
              <a:rPr lang="cs-CZ" b="1" u="sng" baseline="-25000" dirty="0" smtClean="0"/>
              <a:t>1</a:t>
            </a:r>
            <a:r>
              <a:rPr lang="cs-CZ" b="1" baseline="-25000" dirty="0" smtClean="0"/>
              <a:t> </a:t>
            </a:r>
            <a:r>
              <a:rPr lang="cs-CZ" dirty="0" smtClean="0"/>
              <a:t> = 250 : 10 = </a:t>
            </a:r>
            <a:r>
              <a:rPr lang="cs-CZ" b="1" u="sng" dirty="0" smtClean="0"/>
              <a:t>25 kg</a:t>
            </a:r>
            <a:endParaRPr lang="cs-CZ" b="1" u="sng" dirty="0" smtClean="0"/>
          </a:p>
        </p:txBody>
      </p:sp>
      <p:sp>
        <p:nvSpPr>
          <p:cNvPr id="15" name="Zástupný symbol pro obsah 2"/>
          <p:cNvSpPr txBox="1">
            <a:spLocks/>
          </p:cNvSpPr>
          <p:nvPr/>
        </p:nvSpPr>
        <p:spPr>
          <a:xfrm>
            <a:off x="467544" y="1628800"/>
            <a:ext cx="3780950" cy="30243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/>
              <a:t>a</a:t>
            </a:r>
            <a:r>
              <a:rPr lang="cs-CZ" baseline="-25000" dirty="0" smtClean="0"/>
              <a:t>1</a:t>
            </a:r>
            <a:r>
              <a:rPr lang="cs-CZ" dirty="0" smtClean="0"/>
              <a:t> = 40 cm = 0,4 m</a:t>
            </a:r>
          </a:p>
          <a:p>
            <a:pPr marL="0" indent="0">
              <a:buNone/>
            </a:pPr>
            <a:r>
              <a:rPr lang="cs-CZ" dirty="0" smtClean="0"/>
              <a:t>m</a:t>
            </a:r>
            <a:r>
              <a:rPr lang="cs-CZ" baseline="-25000" dirty="0" smtClean="0"/>
              <a:t>2</a:t>
            </a:r>
            <a:r>
              <a:rPr lang="cs-CZ" dirty="0" smtClean="0"/>
              <a:t> = 20 kg</a:t>
            </a:r>
            <a:endParaRPr lang="cs-CZ" baseline="-25000" dirty="0" smtClean="0"/>
          </a:p>
          <a:p>
            <a:pPr marL="0" indent="0">
              <a:buNone/>
            </a:pPr>
            <a:r>
              <a:rPr lang="cs-CZ" dirty="0" smtClean="0"/>
              <a:t>a</a:t>
            </a:r>
            <a:r>
              <a:rPr lang="cs-CZ" baseline="-25000" dirty="0" smtClean="0"/>
              <a:t>2</a:t>
            </a:r>
            <a:r>
              <a:rPr lang="cs-CZ" dirty="0" smtClean="0"/>
              <a:t> = 50 cm = 0,5 m</a:t>
            </a:r>
            <a:endParaRPr lang="cs-CZ" dirty="0" smtClean="0"/>
          </a:p>
          <a:p>
            <a:pPr marL="0" indent="0">
              <a:buFont typeface="Arial" pitchFamily="34" charset="0"/>
              <a:buNone/>
            </a:pPr>
            <a:r>
              <a:rPr lang="cs-CZ" dirty="0" smtClean="0"/>
              <a:t>m</a:t>
            </a:r>
            <a:r>
              <a:rPr lang="cs-CZ" baseline="-25000" dirty="0" smtClean="0"/>
              <a:t>1 </a:t>
            </a:r>
            <a:r>
              <a:rPr lang="cs-CZ" dirty="0" smtClean="0"/>
              <a:t>= ? kg</a:t>
            </a:r>
            <a:endParaRPr lang="cs-CZ" dirty="0"/>
          </a:p>
        </p:txBody>
      </p:sp>
      <p:cxnSp>
        <p:nvCxnSpPr>
          <p:cNvPr id="17" name="Přímá spojnice 16"/>
          <p:cNvCxnSpPr/>
          <p:nvPr/>
        </p:nvCxnSpPr>
        <p:spPr>
          <a:xfrm>
            <a:off x="323528" y="4005064"/>
            <a:ext cx="302433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4" name="Skupina 23"/>
          <p:cNvGrpSpPr/>
          <p:nvPr/>
        </p:nvGrpSpPr>
        <p:grpSpPr>
          <a:xfrm>
            <a:off x="3995936" y="1196752"/>
            <a:ext cx="4896544" cy="1621342"/>
            <a:chOff x="3995936" y="1196752"/>
            <a:chExt cx="4896544" cy="1621342"/>
          </a:xfrm>
        </p:grpSpPr>
        <p:sp>
          <p:nvSpPr>
            <p:cNvPr id="4" name="Obdélník 3"/>
            <p:cNvSpPr/>
            <p:nvPr/>
          </p:nvSpPr>
          <p:spPr>
            <a:xfrm>
              <a:off x="4355976" y="1700808"/>
              <a:ext cx="4176464" cy="720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Rovnoramenný trojúhelník 4"/>
            <p:cNvSpPr/>
            <p:nvPr/>
          </p:nvSpPr>
          <p:spPr>
            <a:xfrm>
              <a:off x="6084168" y="1772816"/>
              <a:ext cx="216024" cy="360040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TextovéPole 9"/>
            <p:cNvSpPr txBox="1"/>
            <p:nvPr/>
          </p:nvSpPr>
          <p:spPr>
            <a:xfrm>
              <a:off x="4837855" y="2294874"/>
              <a:ext cx="5982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m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1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7380312" y="2185700"/>
              <a:ext cx="5982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m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2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4860032" y="1200241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a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1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7039900" y="1196752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>
                  <a:solidFill>
                    <a:srgbClr val="C00000"/>
                  </a:solidFill>
                </a:rPr>
                <a:t>a</a:t>
              </a:r>
              <a:r>
                <a:rPr lang="cs-CZ" sz="2800" b="1" baseline="-25000" dirty="0" smtClean="0">
                  <a:solidFill>
                    <a:srgbClr val="C00000"/>
                  </a:solidFill>
                </a:rPr>
                <a:t>2</a:t>
              </a:r>
              <a:endParaRPr lang="cs-CZ" sz="2800" b="1" baseline="-25000" dirty="0">
                <a:solidFill>
                  <a:srgbClr val="C00000"/>
                </a:solidFill>
              </a:endParaRPr>
            </a:p>
          </p:txBody>
        </p:sp>
        <p:cxnSp>
          <p:nvCxnSpPr>
            <p:cNvPr id="18" name="Přímá spojnice 17"/>
            <p:cNvCxnSpPr>
              <a:stCxn id="4" idx="1"/>
            </p:cNvCxnSpPr>
            <p:nvPr/>
          </p:nvCxnSpPr>
          <p:spPr>
            <a:xfrm>
              <a:off x="4355976" y="1736812"/>
              <a:ext cx="0" cy="513638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0" name="Obdélník 19"/>
            <p:cNvSpPr/>
            <p:nvPr/>
          </p:nvSpPr>
          <p:spPr>
            <a:xfrm>
              <a:off x="3995936" y="2250450"/>
              <a:ext cx="720080" cy="5676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1" name="Přímá spojnice 20"/>
            <p:cNvCxnSpPr/>
            <p:nvPr/>
          </p:nvCxnSpPr>
          <p:spPr>
            <a:xfrm>
              <a:off x="8532440" y="1772816"/>
              <a:ext cx="0" cy="513638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3" name="Obdélník 22"/>
            <p:cNvSpPr/>
            <p:nvPr/>
          </p:nvSpPr>
          <p:spPr>
            <a:xfrm>
              <a:off x="8172400" y="2294874"/>
              <a:ext cx="720080" cy="28382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6" name="Zástupný symbol pro obsah 2"/>
          <p:cNvSpPr txBox="1">
            <a:spLocks/>
          </p:cNvSpPr>
          <p:nvPr/>
        </p:nvSpPr>
        <p:spPr>
          <a:xfrm>
            <a:off x="503018" y="4221088"/>
            <a:ext cx="3780950" cy="1872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2 </a:t>
            </a:r>
            <a:r>
              <a:rPr lang="cs-CZ" dirty="0" smtClean="0"/>
              <a:t>= m</a:t>
            </a:r>
            <a:r>
              <a:rPr lang="cs-CZ" baseline="-25000" dirty="0" smtClean="0"/>
              <a:t>2</a:t>
            </a:r>
            <a:r>
              <a:rPr lang="cs-CZ" dirty="0" smtClean="0"/>
              <a:t> . g</a:t>
            </a:r>
            <a:endParaRPr lang="cs-CZ" baseline="-25000" dirty="0" smtClean="0"/>
          </a:p>
          <a:p>
            <a:pPr marL="0" indent="0">
              <a:buNone/>
            </a:pPr>
            <a:r>
              <a:rPr lang="cs-CZ" dirty="0" smtClean="0"/>
              <a:t>F</a:t>
            </a:r>
            <a:r>
              <a:rPr lang="cs-CZ" baseline="-25000" dirty="0" smtClean="0"/>
              <a:t>2 </a:t>
            </a:r>
            <a:r>
              <a:rPr lang="cs-CZ" dirty="0" smtClean="0"/>
              <a:t>= 20</a:t>
            </a:r>
            <a:r>
              <a:rPr lang="cs-CZ" baseline="-25000" dirty="0" smtClean="0"/>
              <a:t> </a:t>
            </a:r>
            <a:r>
              <a:rPr lang="cs-CZ" dirty="0" smtClean="0"/>
              <a:t>. 10</a:t>
            </a:r>
          </a:p>
          <a:p>
            <a:pPr marL="0" indent="0">
              <a:buNone/>
            </a:pPr>
            <a:r>
              <a:rPr lang="cs-CZ" b="1" dirty="0" smtClean="0"/>
              <a:t>F</a:t>
            </a:r>
            <a:r>
              <a:rPr lang="cs-CZ" b="1" baseline="-25000" dirty="0" smtClean="0"/>
              <a:t>2 </a:t>
            </a:r>
            <a:r>
              <a:rPr lang="cs-CZ" b="1" dirty="0" smtClean="0"/>
              <a:t>= 200 N </a:t>
            </a:r>
          </a:p>
        </p:txBody>
      </p:sp>
    </p:spTree>
    <p:extLst>
      <p:ext uri="{BB962C8B-B14F-4D97-AF65-F5344CB8AC3E}">
        <p14:creationId xmlns:p14="http://schemas.microsoft.com/office/powerpoint/2010/main" val="360421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5" grpId="0"/>
      <p:bldP spid="2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/>
          </a:bodyPr>
          <a:lstStyle/>
          <a:p>
            <a:r>
              <a:rPr lang="cs-CZ" sz="4000" dirty="0" smtClean="0"/>
              <a:t>Dopočítej chybějící údaje</a:t>
            </a:r>
            <a:endParaRPr lang="cs-CZ" sz="4000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795210"/>
              </p:ext>
            </p:extLst>
          </p:nvPr>
        </p:nvGraphicFramePr>
        <p:xfrm>
          <a:off x="1547664" y="2348878"/>
          <a:ext cx="6120679" cy="244827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34585"/>
                <a:gridCol w="1257703"/>
                <a:gridCol w="1227385"/>
                <a:gridCol w="1150503"/>
                <a:gridCol w="1150503"/>
              </a:tblGrid>
              <a:tr h="477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 dirty="0"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r>
                        <a:rPr lang="cs-CZ" sz="2800" b="1" baseline="-250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r>
                        <a:rPr lang="cs-CZ" sz="2800" b="1" baseline="-250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>
                          <a:effectLst/>
                          <a:latin typeface="Times New Roman"/>
                          <a:ea typeface="Times New Roman"/>
                        </a:rPr>
                        <a:t>F</a:t>
                      </a:r>
                      <a:r>
                        <a:rPr lang="cs-CZ" sz="2800" b="1" baseline="-250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>
                          <a:effectLst/>
                          <a:latin typeface="Times New Roman"/>
                          <a:ea typeface="Times New Roman"/>
                        </a:rPr>
                        <a:t>F</a:t>
                      </a:r>
                      <a:r>
                        <a:rPr lang="cs-CZ" sz="2800" b="1" baseline="-250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 dirty="0">
                          <a:effectLst/>
                          <a:latin typeface="Times New Roman"/>
                          <a:ea typeface="Times New Roman"/>
                        </a:rPr>
                        <a:t>m</a:t>
                      </a:r>
                      <a:r>
                        <a:rPr lang="cs-CZ" sz="2800" b="1" baseline="-250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effectLst/>
                          <a:latin typeface="Times New Roman"/>
                          <a:ea typeface="Times New Roman"/>
                        </a:rPr>
                        <a:t>1,8 m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effectLst/>
                          <a:latin typeface="Times New Roman"/>
                          <a:ea typeface="Times New Roman"/>
                        </a:rPr>
                        <a:t>1,5 m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 smtClean="0">
                          <a:effectLst/>
                          <a:latin typeface="Times New Roman"/>
                          <a:ea typeface="Times New Roman"/>
                        </a:rPr>
                        <a:t>60 N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b="1" dirty="0" smtClean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cs-CZ" sz="28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? </a:t>
                      </a:r>
                      <a:endParaRPr lang="cs-CZ" sz="2800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477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effectLst/>
                          <a:latin typeface="Times New Roman"/>
                          <a:ea typeface="Times New Roman"/>
                        </a:rPr>
                        <a:t>80 cm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32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?</a:t>
                      </a:r>
                      <a:r>
                        <a:rPr lang="cs-CZ" sz="32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3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effectLst/>
                          <a:latin typeface="Times New Roman"/>
                          <a:ea typeface="Times New Roman"/>
                        </a:rPr>
                        <a:t>120 N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effectLst/>
                          <a:latin typeface="Times New Roman"/>
                          <a:ea typeface="Times New Roman"/>
                        </a:rPr>
                        <a:t>40 N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4775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? </a:t>
                      </a:r>
                      <a:r>
                        <a:rPr lang="cs-CZ" sz="28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effectLst/>
                          <a:latin typeface="Times New Roman"/>
                          <a:ea typeface="Times New Roman"/>
                        </a:rPr>
                        <a:t>60 cm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effectLst/>
                          <a:latin typeface="Times New Roman"/>
                          <a:ea typeface="Times New Roman"/>
                        </a:rPr>
                        <a:t>600 N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effectLst/>
                          <a:latin typeface="Times New Roman"/>
                          <a:ea typeface="Times New Roman"/>
                        </a:rPr>
                        <a:t>300 N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5280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effectLst/>
                          <a:latin typeface="Times New Roman"/>
                          <a:ea typeface="Times New Roman"/>
                        </a:rPr>
                        <a:t>50 cm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effectLst/>
                          <a:latin typeface="Times New Roman"/>
                          <a:ea typeface="Times New Roman"/>
                        </a:rPr>
                        <a:t>150 cm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effectLst/>
                          <a:latin typeface="Times New Roman"/>
                          <a:ea typeface="Times New Roman"/>
                        </a:rPr>
                        <a:t>3 kg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cs-CZ" sz="28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? </a:t>
                      </a:r>
                      <a:endParaRPr lang="cs-CZ" sz="2800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? </a:t>
                      </a:r>
                      <a:endParaRPr lang="cs-CZ" sz="2800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168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531</Words>
  <Application>Microsoft Office PowerPoint</Application>
  <PresentationFormat>Předvádění na obrazovce (4:3)</PresentationFormat>
  <Paragraphs>121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Páka - příklady</vt:lpstr>
      <vt:lpstr>1. Urči velikost síly F1, jestliže a1 = 40 cm, F2 = 60 N a a2 = 30 cm.</vt:lpstr>
      <vt:lpstr>2. Urči velikost síly F2, jestliže a1 = 80 cm, F1 = 500 N a a2 = 100 cm.</vt:lpstr>
      <vt:lpstr>3. Urči velikost ramene  a2, jestliže a1 = 120 cm,  F1 = 400 N a F2 = 300 N.</vt:lpstr>
      <vt:lpstr>4. Urči velikost ramene  a1, jestliže a2 = 180 cm,  F1 = 500 N a F2 = 600 N.</vt:lpstr>
      <vt:lpstr>5. Urči hmotnost tělesa m2, jestliže a1 = 80 cm, m1 = 25 kg a a2 = 120 cm.</vt:lpstr>
      <vt:lpstr>6. Urči hmotnost tělesa m1, jestliže a1 = 40 cm, m2 = 20 kg a a2 = 50 cm.</vt:lpstr>
      <vt:lpstr>Dopočítej chybějící údaje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Páka - příklady</dc:title>
  <dc:creator>Ucitel</dc:creator>
  <cp:lastModifiedBy>Ucitel</cp:lastModifiedBy>
  <cp:revision>9</cp:revision>
  <dcterms:created xsi:type="dcterms:W3CDTF">2012-10-07T16:29:38Z</dcterms:created>
  <dcterms:modified xsi:type="dcterms:W3CDTF">2012-10-07T17:36:52Z</dcterms:modified>
</cp:coreProperties>
</file>