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2" r:id="rId6"/>
    <p:sldId id="263" r:id="rId7"/>
    <p:sldId id="261" r:id="rId8"/>
    <p:sldId id="260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AB586-E90E-469F-82D5-C00331AE4021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BDBC2-11B8-4F58-96BB-F92F688679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0660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AB586-E90E-469F-82D5-C00331AE4021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BDBC2-11B8-4F58-96BB-F92F688679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7154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AB586-E90E-469F-82D5-C00331AE4021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BDBC2-11B8-4F58-96BB-F92F688679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9568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AB586-E90E-469F-82D5-C00331AE4021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BDBC2-11B8-4F58-96BB-F92F688679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43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AB586-E90E-469F-82D5-C00331AE4021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BDBC2-11B8-4F58-96BB-F92F688679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81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AB586-E90E-469F-82D5-C00331AE4021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BDBC2-11B8-4F58-96BB-F92F688679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1325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AB586-E90E-469F-82D5-C00331AE4021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BDBC2-11B8-4F58-96BB-F92F688679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646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AB586-E90E-469F-82D5-C00331AE4021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BDBC2-11B8-4F58-96BB-F92F688679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5424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AB586-E90E-469F-82D5-C00331AE4021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BDBC2-11B8-4F58-96BB-F92F688679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7083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AB586-E90E-469F-82D5-C00331AE4021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BDBC2-11B8-4F58-96BB-F92F688679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1651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AB586-E90E-469F-82D5-C00331AE4021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BDBC2-11B8-4F58-96BB-F92F688679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3773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AB586-E90E-469F-82D5-C00331AE4021}" type="datetimeFigureOut">
              <a:rPr lang="cs-CZ" smtClean="0"/>
              <a:t>17.7.2012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BDBC2-11B8-4F58-96BB-F92F688679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0341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physedu.science.upjs.sk/kvapaliny/pascal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Pascalův zákon</a:t>
            </a:r>
            <a:endParaRPr lang="cs-CZ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684213" y="4941888"/>
            <a:ext cx="7921625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Autorem materiálu a všech jeho částí, není-li uvedeno jinak, je</a:t>
            </a:r>
            <a:r>
              <a:rPr kumimoji="0" lang="cs-CZ" sz="1200" b="1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cs-CZ" sz="12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Mgr. Iva Stupková.</a:t>
            </a:r>
            <a:endParaRPr kumimoji="0" lang="cs-CZ" sz="12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Dostupné z Metodického portálu www.rvp.cz, ISSN: 1802-4785, financovaného z ESF a státního rozpočtu ČR.</a:t>
            </a:r>
            <a:br>
              <a:rPr kumimoji="0" lang="cs-CZ" sz="12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cs-CZ" sz="12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Provozováno Výzkumným ústavem pedagogickým v Praze</a:t>
            </a:r>
            <a:r>
              <a:rPr kumimoji="0" lang="cs-CZ" sz="12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6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oubor:Blaise pasc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0089" y="908720"/>
            <a:ext cx="2857500" cy="299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Blaise</a:t>
            </a:r>
            <a:r>
              <a:rPr lang="cs-CZ" dirty="0" smtClean="0"/>
              <a:t> Pascal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4546848" cy="4525963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1623 – 1662</a:t>
            </a:r>
          </a:p>
          <a:p>
            <a:r>
              <a:rPr lang="cs-CZ" dirty="0" smtClean="0"/>
              <a:t>francouzský </a:t>
            </a:r>
            <a:r>
              <a:rPr lang="cs-CZ" dirty="0"/>
              <a:t>matematik, fyzik, spisovatel, teolog a náboženský </a:t>
            </a:r>
            <a:r>
              <a:rPr lang="cs-CZ" dirty="0" smtClean="0"/>
              <a:t>filosof</a:t>
            </a:r>
          </a:p>
          <a:p>
            <a:r>
              <a:rPr lang="cs-CZ" dirty="0" smtClean="0"/>
              <a:t>zkonstruoval počítací stroj</a:t>
            </a:r>
            <a:endParaRPr lang="cs-CZ" dirty="0"/>
          </a:p>
          <a:p>
            <a:r>
              <a:rPr lang="cs-CZ" dirty="0" smtClean="0"/>
              <a:t>známý je Pascalův trojúhelník, Pascalův zákon</a:t>
            </a:r>
            <a:endParaRPr lang="cs-CZ" dirty="0"/>
          </a:p>
        </p:txBody>
      </p:sp>
      <p:pic>
        <p:nvPicPr>
          <p:cNvPr id="3076" name="Picture 4" descr="Soubor:Arts et Metiers Pascaline dsc0386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293096"/>
            <a:ext cx="3419557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388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Pascalův zákon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44824"/>
          </a:xfrm>
        </p:spPr>
        <p:txBody>
          <a:bodyPr/>
          <a:lstStyle/>
          <a:p>
            <a:pPr marL="0" indent="0" algn="just">
              <a:buNone/>
            </a:pPr>
            <a:r>
              <a:rPr lang="cs-CZ" dirty="0" smtClean="0"/>
              <a:t>„Působením </a:t>
            </a:r>
            <a:r>
              <a:rPr lang="cs-CZ" dirty="0"/>
              <a:t>vnější tlakové síly na volnou hladinu kapaliny v uzavřené nádobě vznikne ve všech místech kapaliny stejně velký tlak.“</a:t>
            </a:r>
          </a:p>
          <a:p>
            <a:pPr marL="0" indent="0" algn="just">
              <a:buNone/>
            </a:pPr>
            <a:endParaRPr lang="cs-CZ" dirty="0"/>
          </a:p>
        </p:txBody>
      </p:sp>
      <p:pic>
        <p:nvPicPr>
          <p:cNvPr id="2050" name="Picture 2" descr="Pascalův ježe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362400"/>
            <a:ext cx="2376264" cy="3014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bdélník 3"/>
          <p:cNvSpPr/>
          <p:nvPr/>
        </p:nvSpPr>
        <p:spPr>
          <a:xfrm>
            <a:off x="4788024" y="3573016"/>
            <a:ext cx="32403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Tlaková síla působí vždy kolmo na </a:t>
            </a:r>
            <a:r>
              <a:rPr lang="cs-CZ" sz="2400" dirty="0" smtClean="0"/>
              <a:t>stěny nádoby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14691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Užití Pascalova zákona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hydraulická zařízení – zvedák, lis</a:t>
                </a:r>
              </a:p>
              <a:p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platí:</a:t>
                </a:r>
              </a:p>
              <a:p>
                <a:pPr marL="0" indent="0">
                  <a:buNone/>
                </a:pPr>
                <a:r>
                  <a:rPr lang="cs-CZ" dirty="0" smtClean="0"/>
                  <a:t>	p</a:t>
                </a:r>
                <a:r>
                  <a:rPr lang="cs-CZ" baseline="-25000" dirty="0" smtClean="0"/>
                  <a:t>1</a:t>
                </a:r>
                <a:r>
                  <a:rPr lang="cs-CZ" dirty="0" smtClean="0"/>
                  <a:t> = p</a:t>
                </a:r>
                <a:r>
                  <a:rPr lang="cs-CZ" baseline="-25000" dirty="0" smtClean="0"/>
                  <a:t>2</a:t>
                </a:r>
              </a:p>
              <a:p>
                <a:pPr marL="0" indent="0">
                  <a:buNone/>
                </a:pPr>
                <a:endParaRPr lang="cs-CZ" baseline="-25000" dirty="0" smtClean="0"/>
              </a:p>
              <a:p>
                <a:pPr marL="0" indent="0">
                  <a:buNone/>
                </a:pPr>
                <a:r>
                  <a:rPr lang="cs-CZ" dirty="0" smtClean="0"/>
                  <a:t>	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F</m:t>
                        </m:r>
                        <m:r>
                          <a:rPr lang="cs-CZ" b="0" i="0" baseline="-2500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S</m:t>
                        </m:r>
                        <m:r>
                          <a:rPr lang="cs-CZ" b="0" i="0" baseline="-25000" smtClean="0">
                            <a:latin typeface="Cambria Math"/>
                          </a:rPr>
                          <m:t>1</m:t>
                        </m:r>
                      </m:den>
                    </m:f>
                  </m:oMath>
                </a14:m>
                <a:r>
                  <a:rPr lang="cs-CZ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F</m:t>
                        </m:r>
                        <m:r>
                          <a:rPr lang="cs-CZ" b="0" i="0" baseline="-25000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S</m:t>
                        </m:r>
                        <m:r>
                          <a:rPr lang="cs-CZ" b="0" i="0" baseline="-25000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102" name="Picture 6" descr="Hydraulicke zariadenie - vysvetleni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708920"/>
            <a:ext cx="3333750" cy="275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837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Pokus</a:t>
            </a:r>
            <a:endParaRPr lang="cs-CZ" dirty="0"/>
          </a:p>
        </p:txBody>
      </p:sp>
      <p:pic>
        <p:nvPicPr>
          <p:cNvPr id="5122" name="Picture 2" descr="Hydraulicke zariadeni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831921"/>
            <a:ext cx="5295900" cy="385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965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Výpočty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/>
                  <a:t>Vyjádření ze vzorce</a:t>
                </a:r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			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F</m:t>
                        </m:r>
                        <m:r>
                          <a:rPr lang="cs-CZ" b="0" i="0" baseline="-2500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S</m:t>
                        </m:r>
                        <m:r>
                          <a:rPr lang="cs-CZ" b="0" i="0" baseline="-25000" smtClean="0">
                            <a:latin typeface="Cambria Math"/>
                          </a:rPr>
                          <m:t>1</m:t>
                        </m:r>
                      </m:den>
                    </m:f>
                  </m:oMath>
                </a14:m>
                <a:r>
                  <a:rPr lang="cs-CZ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F</m:t>
                        </m:r>
                        <m:r>
                          <a:rPr lang="cs-CZ" b="0" i="0" baseline="-25000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S</m:t>
                        </m:r>
                        <m:r>
                          <a:rPr lang="cs-CZ" b="0" i="0" baseline="-25000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platí:</a:t>
                </a:r>
              </a:p>
              <a:p>
                <a:pPr marL="0" indent="0">
                  <a:buNone/>
                </a:pPr>
                <a:r>
                  <a:rPr lang="cs-CZ" dirty="0" smtClean="0"/>
                  <a:t>	F</a:t>
                </a:r>
                <a:r>
                  <a:rPr lang="cs-CZ" baseline="-25000" dirty="0" smtClean="0"/>
                  <a:t>1</a:t>
                </a:r>
                <a:r>
                  <a:rPr lang="cs-CZ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S</m:t>
                        </m:r>
                        <m:r>
                          <a:rPr lang="cs-CZ" b="0" i="0" baseline="-25000" smtClean="0">
                            <a:latin typeface="Cambria Math"/>
                          </a:rPr>
                          <m:t>1</m:t>
                        </m:r>
                        <m:r>
                          <a:rPr lang="cs-CZ" b="0" i="0" smtClean="0">
                            <a:latin typeface="Cambria Math"/>
                          </a:rPr>
                          <m:t> .  </m:t>
                        </m:r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F</m:t>
                        </m:r>
                        <m:r>
                          <a:rPr lang="cs-CZ" b="0" i="0" baseline="-25000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S</m:t>
                        </m:r>
                        <m:r>
                          <a:rPr lang="cs-CZ" b="0" i="0" baseline="-25000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			</a:t>
                </a:r>
                <a:r>
                  <a:rPr lang="cs-CZ" dirty="0" smtClean="0"/>
                  <a:t> S</a:t>
                </a:r>
                <a:r>
                  <a:rPr lang="cs-CZ" baseline="-25000" dirty="0" smtClean="0"/>
                  <a:t>1</a:t>
                </a:r>
                <a:r>
                  <a:rPr lang="cs-CZ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S</m:t>
                        </m:r>
                        <m:r>
                          <a:rPr lang="cs-CZ" b="0" i="0" baseline="-25000" smtClean="0">
                            <a:latin typeface="Cambria Math"/>
                          </a:rPr>
                          <m:t>2</m:t>
                        </m:r>
                        <m:r>
                          <a:rPr lang="cs-CZ" b="0" i="0" smtClean="0">
                            <a:latin typeface="Cambria Math"/>
                          </a:rPr>
                          <m:t> .  </m:t>
                        </m:r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F</m:t>
                        </m:r>
                        <m:r>
                          <a:rPr lang="cs-CZ" b="0" i="0" baseline="-2500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F</m:t>
                        </m:r>
                        <m:r>
                          <a:rPr lang="cs-CZ" b="0" i="0" baseline="-25000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	F</a:t>
                </a:r>
                <a:r>
                  <a:rPr lang="cs-CZ" baseline="-25000" dirty="0" smtClean="0"/>
                  <a:t>2</a:t>
                </a:r>
                <a:r>
                  <a:rPr lang="cs-CZ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S</m:t>
                        </m:r>
                        <m:r>
                          <a:rPr lang="cs-CZ" b="0" i="0" baseline="-25000" smtClean="0">
                            <a:latin typeface="Cambria Math"/>
                          </a:rPr>
                          <m:t>2</m:t>
                        </m:r>
                        <m:r>
                          <a:rPr lang="cs-CZ" b="0" i="0" smtClean="0">
                            <a:latin typeface="Cambria Math"/>
                          </a:rPr>
                          <m:t> .  </m:t>
                        </m:r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F</m:t>
                        </m:r>
                        <m:r>
                          <a:rPr lang="cs-CZ" b="0" i="0" baseline="-2500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S</m:t>
                        </m:r>
                        <m:r>
                          <a:rPr lang="cs-CZ" b="0" i="0" baseline="-25000" smtClean="0">
                            <a:latin typeface="Cambria Math"/>
                          </a:rPr>
                          <m:t>1</m:t>
                        </m:r>
                      </m:den>
                    </m:f>
                  </m:oMath>
                </a14:m>
                <a:r>
                  <a:rPr lang="cs-CZ" dirty="0" smtClean="0"/>
                  <a:t>			</a:t>
                </a:r>
                <a:r>
                  <a:rPr lang="cs-CZ" dirty="0" smtClean="0"/>
                  <a:t> S</a:t>
                </a:r>
                <a:r>
                  <a:rPr lang="cs-CZ" baseline="-25000" dirty="0" smtClean="0"/>
                  <a:t>2</a:t>
                </a:r>
                <a:r>
                  <a:rPr lang="cs-CZ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S</m:t>
                        </m:r>
                        <m:r>
                          <a:rPr lang="cs-CZ" b="0" i="0" baseline="-25000" smtClean="0">
                            <a:latin typeface="Cambria Math"/>
                          </a:rPr>
                          <m:t>1</m:t>
                        </m:r>
                        <m:r>
                          <a:rPr lang="cs-CZ" b="0" i="0" smtClean="0">
                            <a:latin typeface="Cambria Math"/>
                          </a:rPr>
                          <m:t> .  </m:t>
                        </m:r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F</m:t>
                        </m:r>
                        <m:r>
                          <a:rPr lang="cs-CZ" b="0" i="0" baseline="-25000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F</m:t>
                        </m:r>
                        <m:r>
                          <a:rPr lang="cs-CZ" b="0" i="0" baseline="-25000" smtClean="0">
                            <a:latin typeface="Cambria Math"/>
                          </a:rPr>
                          <m:t>1</m:t>
                        </m:r>
                      </m:den>
                    </m:f>
                  </m:oMath>
                </a14:m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7497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Příklady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1488189"/>
              </p:ext>
            </p:extLst>
          </p:nvPr>
        </p:nvGraphicFramePr>
        <p:xfrm>
          <a:off x="395536" y="270892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Plocha S1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Plocha S2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Síla F1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Síla F2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?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500 cm</a:t>
                      </a:r>
                      <a:r>
                        <a:rPr lang="cs-CZ" baseline="30000" dirty="0" smtClean="0"/>
                        <a:t>2</a:t>
                      </a:r>
                      <a:endParaRPr lang="cs-CZ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kN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 </a:t>
                      </a:r>
                      <a:r>
                        <a:rPr lang="cs-CZ" dirty="0" err="1" smtClean="0"/>
                        <a:t>kN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20 cm</a:t>
                      </a:r>
                      <a:r>
                        <a:rPr lang="cs-CZ" baseline="30000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?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120 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18 </a:t>
                      </a:r>
                      <a:r>
                        <a:rPr lang="cs-CZ" dirty="0" err="1" smtClean="0"/>
                        <a:t>kN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 </a:t>
                      </a:r>
                      <a:r>
                        <a:rPr lang="cs-CZ" dirty="0" smtClean="0"/>
                        <a:t>dm</a:t>
                      </a:r>
                      <a:r>
                        <a:rPr lang="cs-CZ" baseline="30000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200 </a:t>
                      </a:r>
                      <a:r>
                        <a:rPr lang="cs-CZ" dirty="0" smtClean="0"/>
                        <a:t>dm</a:t>
                      </a:r>
                      <a:r>
                        <a:rPr lang="cs-CZ" baseline="30000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?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0,6 MN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300 </a:t>
                      </a:r>
                      <a:r>
                        <a:rPr lang="cs-CZ" dirty="0" smtClean="0"/>
                        <a:t>cm</a:t>
                      </a:r>
                      <a:r>
                        <a:rPr lang="cs-CZ" baseline="30000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3000 cm</a:t>
                      </a:r>
                      <a:r>
                        <a:rPr lang="cs-CZ" baseline="30000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900</a:t>
                      </a:r>
                      <a:r>
                        <a:rPr lang="cs-CZ" baseline="0" dirty="0" smtClean="0"/>
                        <a:t> 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?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395536" y="1916832"/>
            <a:ext cx="83343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Doplň tabulku, nezapomeň převést na základní jednotky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14660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http://physedu.science.upjs.sk/kvapaliny/pascal.htm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634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132</Words>
  <Application>Microsoft Office PowerPoint</Application>
  <PresentationFormat>Předvádění na obrazovce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Pascalův zákon</vt:lpstr>
      <vt:lpstr>Blaise Pascal</vt:lpstr>
      <vt:lpstr>Pascalův zákon</vt:lpstr>
      <vt:lpstr>Užití Pascalova zákona</vt:lpstr>
      <vt:lpstr>Pokus</vt:lpstr>
      <vt:lpstr>Výpočty</vt:lpstr>
      <vt:lpstr>Příklady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Pascalův zákon</dc:title>
  <dc:creator>Ucitel</dc:creator>
  <cp:lastModifiedBy>Ucitel</cp:lastModifiedBy>
  <cp:revision>7</cp:revision>
  <dcterms:created xsi:type="dcterms:W3CDTF">2012-07-17T11:32:31Z</dcterms:created>
  <dcterms:modified xsi:type="dcterms:W3CDTF">2012-07-17T12:41:09Z</dcterms:modified>
</cp:coreProperties>
</file>