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5" r:id="rId5"/>
    <p:sldId id="266" r:id="rId6"/>
    <p:sldId id="267" r:id="rId7"/>
    <p:sldId id="263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9E7CB-3563-4E0A-8994-A4CBCC86148B}" type="datetimeFigureOut">
              <a:rPr lang="cs-CZ" smtClean="0"/>
              <a:t>4.10.2012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45FC4-B4AE-45E3-88FE-D31DB42977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3536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9E7CB-3563-4E0A-8994-A4CBCC86148B}" type="datetimeFigureOut">
              <a:rPr lang="cs-CZ" smtClean="0"/>
              <a:t>4.10.2012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45FC4-B4AE-45E3-88FE-D31DB42977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9761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9E7CB-3563-4E0A-8994-A4CBCC86148B}" type="datetimeFigureOut">
              <a:rPr lang="cs-CZ" smtClean="0"/>
              <a:t>4.10.2012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45FC4-B4AE-45E3-88FE-D31DB42977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4125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9E7CB-3563-4E0A-8994-A4CBCC86148B}" type="datetimeFigureOut">
              <a:rPr lang="cs-CZ" smtClean="0"/>
              <a:t>4.10.2012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45FC4-B4AE-45E3-88FE-D31DB42977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7554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9E7CB-3563-4E0A-8994-A4CBCC86148B}" type="datetimeFigureOut">
              <a:rPr lang="cs-CZ" smtClean="0"/>
              <a:t>4.10.2012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45FC4-B4AE-45E3-88FE-D31DB42977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5585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9E7CB-3563-4E0A-8994-A4CBCC86148B}" type="datetimeFigureOut">
              <a:rPr lang="cs-CZ" smtClean="0"/>
              <a:t>4.10.2012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45FC4-B4AE-45E3-88FE-D31DB42977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679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9E7CB-3563-4E0A-8994-A4CBCC86148B}" type="datetimeFigureOut">
              <a:rPr lang="cs-CZ" smtClean="0"/>
              <a:t>4.10.2012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45FC4-B4AE-45E3-88FE-D31DB42977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7181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9E7CB-3563-4E0A-8994-A4CBCC86148B}" type="datetimeFigureOut">
              <a:rPr lang="cs-CZ" smtClean="0"/>
              <a:t>4.10.2012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45FC4-B4AE-45E3-88FE-D31DB42977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1772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9E7CB-3563-4E0A-8994-A4CBCC86148B}" type="datetimeFigureOut">
              <a:rPr lang="cs-CZ" smtClean="0"/>
              <a:t>4.10.2012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45FC4-B4AE-45E3-88FE-D31DB42977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0173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9E7CB-3563-4E0A-8994-A4CBCC86148B}" type="datetimeFigureOut">
              <a:rPr lang="cs-CZ" smtClean="0"/>
              <a:t>4.10.2012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45FC4-B4AE-45E3-88FE-D31DB42977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8252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9E7CB-3563-4E0A-8994-A4CBCC86148B}" type="datetimeFigureOut">
              <a:rPr lang="cs-CZ" smtClean="0"/>
              <a:t>4.10.2012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45FC4-B4AE-45E3-88FE-D31DB42977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9647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39E7CB-3563-4E0A-8994-A4CBCC86148B}" type="datetimeFigureOut">
              <a:rPr lang="cs-CZ" smtClean="0"/>
              <a:t>4.10.2012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645FC4-B4AE-45E3-88FE-D31DB42977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6238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Kalorimetrická rovnice</a:t>
            </a:r>
            <a:endParaRPr lang="cs-CZ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684213" y="4941888"/>
            <a:ext cx="7921625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200" b="0" i="1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Autorem materiálu a všech jeho částí, není-li uvedeno jinak, je</a:t>
            </a:r>
            <a:r>
              <a:rPr kumimoji="0" lang="cs-CZ" sz="1200" b="1" i="1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cs-CZ" sz="1200" b="0" i="1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Mgr. Iva Stupková.</a:t>
            </a:r>
            <a:endParaRPr kumimoji="0" lang="cs-CZ" sz="12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200" b="0" i="1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Dostupné z Metodického portálu www.rvp.cz, ISSN: 1802-4785, financovaného z ESF a státního rozpočtu ČR.</a:t>
            </a:r>
            <a:br>
              <a:rPr kumimoji="0" lang="cs-CZ" sz="1200" b="0" i="1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cs-CZ" sz="1200" b="0" i="1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Provozováno Výzkumným ústavem pedagogickým v Praze</a:t>
            </a:r>
            <a:r>
              <a:rPr kumimoji="0" lang="cs-CZ" sz="12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3785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dirty="0" smtClean="0"/>
              <a:t>Kalorimetrická rovnice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4000" b="1" dirty="0" smtClean="0"/>
              <a:t>		    Q</a:t>
            </a:r>
            <a:r>
              <a:rPr lang="cs-CZ" sz="4000" b="1" baseline="-25000" dirty="0" smtClean="0"/>
              <a:t>přijaté </a:t>
            </a:r>
            <a:r>
              <a:rPr lang="cs-CZ" sz="4000" b="1" dirty="0" smtClean="0"/>
              <a:t>= Q</a:t>
            </a:r>
            <a:r>
              <a:rPr lang="cs-CZ" sz="4000" b="1" baseline="-25000" dirty="0" smtClean="0"/>
              <a:t>předané</a:t>
            </a:r>
          </a:p>
          <a:p>
            <a:pPr marL="0" indent="0">
              <a:buNone/>
            </a:pPr>
            <a:endParaRPr lang="cs-CZ" baseline="-25000" dirty="0" smtClean="0"/>
          </a:p>
        </p:txBody>
      </p:sp>
      <p:sp>
        <p:nvSpPr>
          <p:cNvPr id="5" name="Obdélník 4"/>
          <p:cNvSpPr/>
          <p:nvPr/>
        </p:nvSpPr>
        <p:spPr>
          <a:xfrm>
            <a:off x="1691680" y="2564904"/>
            <a:ext cx="565121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400" b="1" dirty="0" smtClean="0"/>
              <a:t>m</a:t>
            </a:r>
            <a:r>
              <a:rPr lang="cs-CZ" sz="4400" b="1" baseline="-25000" dirty="0" smtClean="0"/>
              <a:t>1</a:t>
            </a:r>
            <a:r>
              <a:rPr lang="cs-CZ" sz="4400" b="1" dirty="0" smtClean="0"/>
              <a:t>c</a:t>
            </a:r>
            <a:r>
              <a:rPr lang="cs-CZ" sz="4400" b="1" baseline="-25000" dirty="0" smtClean="0"/>
              <a:t>1</a:t>
            </a:r>
            <a:r>
              <a:rPr lang="cs-CZ" sz="4400" b="1" dirty="0" smtClean="0"/>
              <a:t>(t - t</a:t>
            </a:r>
            <a:r>
              <a:rPr lang="cs-CZ" sz="4400" b="1" baseline="-25000" dirty="0" smtClean="0"/>
              <a:t>1</a:t>
            </a:r>
            <a:r>
              <a:rPr lang="cs-CZ" sz="4400" b="1" dirty="0" smtClean="0"/>
              <a:t>) = </a:t>
            </a:r>
            <a:r>
              <a:rPr lang="cs-CZ" sz="4400" b="1" dirty="0" smtClean="0"/>
              <a:t>m</a:t>
            </a:r>
            <a:r>
              <a:rPr lang="cs-CZ" sz="4400" b="1" baseline="-25000" dirty="0" smtClean="0"/>
              <a:t>2</a:t>
            </a:r>
            <a:r>
              <a:rPr lang="cs-CZ" sz="4400" b="1" dirty="0" smtClean="0"/>
              <a:t>c</a:t>
            </a:r>
            <a:r>
              <a:rPr lang="cs-CZ" sz="4400" b="1" baseline="-25000" dirty="0" smtClean="0"/>
              <a:t>2</a:t>
            </a:r>
            <a:r>
              <a:rPr lang="cs-CZ" sz="4400" b="1" dirty="0"/>
              <a:t>(t</a:t>
            </a:r>
            <a:r>
              <a:rPr lang="cs-CZ" sz="4400" b="1" baseline="-25000" dirty="0"/>
              <a:t>2</a:t>
            </a:r>
            <a:r>
              <a:rPr lang="cs-CZ" sz="4400" b="1" dirty="0"/>
              <a:t> - t</a:t>
            </a:r>
            <a:r>
              <a:rPr lang="cs-CZ" sz="4400" b="1" dirty="0" smtClean="0"/>
              <a:t>)</a:t>
            </a:r>
            <a:endParaRPr lang="cs-CZ" sz="4400" b="1" dirty="0"/>
          </a:p>
        </p:txBody>
      </p:sp>
      <p:sp>
        <p:nvSpPr>
          <p:cNvPr id="6" name="Obdélník 5"/>
          <p:cNvSpPr/>
          <p:nvPr/>
        </p:nvSpPr>
        <p:spPr>
          <a:xfrm>
            <a:off x="1979712" y="3535485"/>
            <a:ext cx="559836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 smtClean="0"/>
              <a:t>t</a:t>
            </a:r>
            <a:r>
              <a:rPr lang="cs-CZ" sz="2400" baseline="-25000" dirty="0" smtClean="0"/>
              <a:t>1</a:t>
            </a:r>
            <a:r>
              <a:rPr lang="cs-CZ" sz="2400" dirty="0" smtClean="0"/>
              <a:t> </a:t>
            </a:r>
            <a:r>
              <a:rPr lang="cs-CZ" sz="2400" dirty="0" smtClean="0"/>
              <a:t>-</a:t>
            </a:r>
            <a:r>
              <a:rPr lang="or-IN" sz="2400" dirty="0" smtClean="0"/>
              <a:t> </a:t>
            </a:r>
            <a:r>
              <a:rPr lang="cs-CZ" sz="2400" dirty="0" smtClean="0"/>
              <a:t>počáteční teplota kapaliny</a:t>
            </a:r>
          </a:p>
          <a:p>
            <a:r>
              <a:rPr lang="cs-CZ" sz="2400" dirty="0" smtClean="0"/>
              <a:t>t</a:t>
            </a:r>
            <a:r>
              <a:rPr lang="cs-CZ" sz="2400" baseline="-25000" dirty="0" smtClean="0"/>
              <a:t>2</a:t>
            </a:r>
            <a:r>
              <a:rPr lang="cs-CZ" sz="2400" dirty="0" smtClean="0"/>
              <a:t> -</a:t>
            </a:r>
            <a:r>
              <a:rPr lang="or-IN" sz="2400" dirty="0" smtClean="0"/>
              <a:t> </a:t>
            </a:r>
            <a:r>
              <a:rPr lang="cs-CZ" sz="2400" dirty="0" smtClean="0"/>
              <a:t>teplota </a:t>
            </a:r>
            <a:r>
              <a:rPr lang="cs-CZ" sz="2400" dirty="0" smtClean="0"/>
              <a:t>druhého tělesa</a:t>
            </a:r>
            <a:endParaRPr lang="cs-CZ" sz="2400" dirty="0" smtClean="0"/>
          </a:p>
          <a:p>
            <a:r>
              <a:rPr lang="cs-CZ" sz="2400" dirty="0" smtClean="0"/>
              <a:t>t </a:t>
            </a:r>
            <a:r>
              <a:rPr lang="cs-CZ" sz="2400" dirty="0" smtClean="0"/>
              <a:t>- </a:t>
            </a:r>
            <a:r>
              <a:rPr lang="cs-CZ" sz="2400" dirty="0" smtClean="0"/>
              <a:t>výsledná teplota </a:t>
            </a:r>
            <a:r>
              <a:rPr lang="cs-CZ" sz="2400" dirty="0" smtClean="0"/>
              <a:t>vody po </a:t>
            </a:r>
            <a:r>
              <a:rPr lang="cs-CZ" sz="2400" dirty="0" smtClean="0"/>
              <a:t>ustálení</a:t>
            </a:r>
          </a:p>
          <a:p>
            <a:r>
              <a:rPr lang="cs-CZ" sz="2400" dirty="0" smtClean="0"/>
              <a:t>m</a:t>
            </a:r>
            <a:r>
              <a:rPr lang="cs-CZ" sz="2400" baseline="-25000" dirty="0" smtClean="0"/>
              <a:t>1</a:t>
            </a:r>
            <a:r>
              <a:rPr lang="cs-CZ" sz="2400" dirty="0" smtClean="0"/>
              <a:t> </a:t>
            </a:r>
            <a:r>
              <a:rPr lang="cs-CZ" sz="2400" dirty="0" smtClean="0"/>
              <a:t>-</a:t>
            </a:r>
            <a:r>
              <a:rPr lang="or-IN" sz="2400" dirty="0" smtClean="0"/>
              <a:t> </a:t>
            </a:r>
            <a:r>
              <a:rPr lang="cs-CZ" sz="2400" dirty="0"/>
              <a:t>počáteční hmotnost </a:t>
            </a:r>
            <a:r>
              <a:rPr lang="cs-CZ" sz="2400" dirty="0" smtClean="0"/>
              <a:t>kapaliny</a:t>
            </a:r>
            <a:endParaRPr lang="cs-CZ" sz="2400" dirty="0" smtClean="0"/>
          </a:p>
          <a:p>
            <a:r>
              <a:rPr lang="cs-CZ" sz="2400" dirty="0" smtClean="0"/>
              <a:t>m</a:t>
            </a:r>
            <a:r>
              <a:rPr lang="cs-CZ" sz="2400" baseline="-25000" dirty="0" smtClean="0"/>
              <a:t>2</a:t>
            </a:r>
            <a:r>
              <a:rPr lang="cs-CZ" sz="2400" dirty="0" smtClean="0"/>
              <a:t> </a:t>
            </a:r>
            <a:r>
              <a:rPr lang="cs-CZ" sz="2400" dirty="0" smtClean="0"/>
              <a:t>-</a:t>
            </a:r>
            <a:r>
              <a:rPr lang="or-IN" sz="2400" dirty="0" smtClean="0"/>
              <a:t> </a:t>
            </a:r>
            <a:r>
              <a:rPr lang="cs-CZ" sz="2400" dirty="0" smtClean="0"/>
              <a:t>hmotnost </a:t>
            </a:r>
            <a:r>
              <a:rPr lang="cs-CZ" sz="2400" dirty="0" smtClean="0"/>
              <a:t>tělesa</a:t>
            </a:r>
            <a:endParaRPr lang="cs-CZ" sz="2400" dirty="0" smtClean="0"/>
          </a:p>
          <a:p>
            <a:r>
              <a:rPr lang="cs-CZ" sz="2400" dirty="0" smtClean="0"/>
              <a:t>c</a:t>
            </a:r>
            <a:r>
              <a:rPr lang="cs-CZ" sz="2400" baseline="-25000" dirty="0" smtClean="0"/>
              <a:t>1</a:t>
            </a:r>
            <a:r>
              <a:rPr lang="cs-CZ" sz="2400" dirty="0" smtClean="0"/>
              <a:t> </a:t>
            </a:r>
            <a:r>
              <a:rPr lang="cs-CZ" sz="2400" dirty="0"/>
              <a:t>= </a:t>
            </a:r>
            <a:r>
              <a:rPr lang="cs-CZ" sz="2400" dirty="0" smtClean="0"/>
              <a:t>měrná </a:t>
            </a:r>
            <a:r>
              <a:rPr lang="cs-CZ" sz="2400" dirty="0" smtClean="0"/>
              <a:t>tepelná kapacita </a:t>
            </a:r>
            <a:r>
              <a:rPr lang="cs-CZ" sz="2400" dirty="0" smtClean="0"/>
              <a:t>kapaliny</a:t>
            </a:r>
          </a:p>
          <a:p>
            <a:r>
              <a:rPr lang="cs-CZ" sz="2400" dirty="0"/>
              <a:t>c</a:t>
            </a:r>
            <a:r>
              <a:rPr lang="cs-CZ" sz="2400" baseline="-25000" dirty="0" smtClean="0"/>
              <a:t>2 </a:t>
            </a:r>
            <a:r>
              <a:rPr lang="cs-CZ" sz="2400" dirty="0" smtClean="0"/>
              <a:t> = </a:t>
            </a:r>
            <a:r>
              <a:rPr lang="cs-CZ" sz="2400" dirty="0"/>
              <a:t>měrná tepelná kapacita </a:t>
            </a:r>
            <a:r>
              <a:rPr lang="cs-CZ" sz="2400" dirty="0" smtClean="0"/>
              <a:t>tělesa</a:t>
            </a:r>
            <a:endParaRPr lang="cs-CZ" sz="2400" dirty="0" smtClean="0"/>
          </a:p>
        </p:txBody>
      </p:sp>
    </p:spTree>
    <p:extLst>
      <p:ext uri="{BB962C8B-B14F-4D97-AF65-F5344CB8AC3E}">
        <p14:creationId xmlns:p14="http://schemas.microsoft.com/office/powerpoint/2010/main" val="3895722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cs-CZ" sz="2400" dirty="0" smtClean="0"/>
              <a:t>1. Do 10 litrů vody o teplotě 15°C nalijeme 5 litrů vody o teplotě 80°C. Urči výslednou teplotu směsi.</a:t>
            </a:r>
            <a:endParaRPr lang="cs-CZ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59832" y="1783357"/>
            <a:ext cx="5976664" cy="409391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2400" b="1" dirty="0" smtClean="0"/>
              <a:t> Q</a:t>
            </a:r>
            <a:r>
              <a:rPr lang="cs-CZ" sz="2400" b="1" baseline="-25000" dirty="0" smtClean="0"/>
              <a:t>1 </a:t>
            </a:r>
            <a:r>
              <a:rPr lang="cs-CZ" sz="2400" b="1" dirty="0" smtClean="0"/>
              <a:t>= </a:t>
            </a:r>
            <a:r>
              <a:rPr lang="cs-CZ" sz="2400" b="1" dirty="0" smtClean="0"/>
              <a:t>Q</a:t>
            </a:r>
            <a:r>
              <a:rPr lang="cs-CZ" sz="2400" b="1" baseline="-25000" dirty="0" smtClean="0"/>
              <a:t>2</a:t>
            </a:r>
            <a:endParaRPr lang="cs-CZ" sz="2400" b="1" baseline="-25000" dirty="0" smtClean="0"/>
          </a:p>
          <a:p>
            <a:pPr marL="0" indent="0" algn="ctr">
              <a:buNone/>
            </a:pPr>
            <a:r>
              <a:rPr lang="cs-CZ" sz="2400" dirty="0"/>
              <a:t>m</a:t>
            </a:r>
            <a:r>
              <a:rPr lang="cs-CZ" sz="2400" baseline="-25000" dirty="0"/>
              <a:t>1</a:t>
            </a:r>
            <a:r>
              <a:rPr lang="cs-CZ" sz="2400" dirty="0"/>
              <a:t>c</a:t>
            </a:r>
            <a:r>
              <a:rPr lang="cs-CZ" sz="2400" baseline="-25000" dirty="0"/>
              <a:t>1</a:t>
            </a:r>
            <a:r>
              <a:rPr lang="cs-CZ" sz="2400" dirty="0"/>
              <a:t>(t - t</a:t>
            </a:r>
            <a:r>
              <a:rPr lang="cs-CZ" sz="2400" baseline="-25000" dirty="0"/>
              <a:t>1</a:t>
            </a:r>
            <a:r>
              <a:rPr lang="cs-CZ" sz="2400" dirty="0"/>
              <a:t>) = m</a:t>
            </a:r>
            <a:r>
              <a:rPr lang="cs-CZ" sz="2400" baseline="-25000" dirty="0"/>
              <a:t>2</a:t>
            </a:r>
            <a:r>
              <a:rPr lang="cs-CZ" sz="2400" dirty="0"/>
              <a:t>c</a:t>
            </a:r>
            <a:r>
              <a:rPr lang="cs-CZ" sz="2400" baseline="-25000" dirty="0"/>
              <a:t>2</a:t>
            </a:r>
            <a:r>
              <a:rPr lang="cs-CZ" sz="2400" dirty="0"/>
              <a:t>(t</a:t>
            </a:r>
            <a:r>
              <a:rPr lang="cs-CZ" sz="2400" baseline="-25000" dirty="0"/>
              <a:t>2</a:t>
            </a:r>
            <a:r>
              <a:rPr lang="cs-CZ" sz="2400" dirty="0"/>
              <a:t> - t)</a:t>
            </a:r>
          </a:p>
          <a:p>
            <a:pPr marL="0" indent="0" algn="ctr">
              <a:buNone/>
            </a:pPr>
            <a:r>
              <a:rPr lang="cs-CZ" sz="2400" dirty="0" smtClean="0"/>
              <a:t>10 . 4200 . (t – 15) = 5 . 4200 . (80 – t) / :4200</a:t>
            </a:r>
          </a:p>
          <a:p>
            <a:pPr marL="0" indent="0" algn="ctr">
              <a:buNone/>
            </a:pPr>
            <a:r>
              <a:rPr lang="cs-CZ" sz="2400" dirty="0"/>
              <a:t>10 . </a:t>
            </a:r>
            <a:r>
              <a:rPr lang="cs-CZ" sz="2400" dirty="0" smtClean="0"/>
              <a:t>(</a:t>
            </a:r>
            <a:r>
              <a:rPr lang="cs-CZ" sz="2400" dirty="0"/>
              <a:t>t </a:t>
            </a:r>
            <a:r>
              <a:rPr lang="cs-CZ" sz="2400" dirty="0" smtClean="0"/>
              <a:t>– </a:t>
            </a:r>
            <a:r>
              <a:rPr lang="cs-CZ" sz="2400" dirty="0"/>
              <a:t>15) = 5 . </a:t>
            </a:r>
            <a:r>
              <a:rPr lang="cs-CZ" sz="2400" dirty="0" smtClean="0"/>
              <a:t>(</a:t>
            </a:r>
            <a:r>
              <a:rPr lang="cs-CZ" sz="2400" dirty="0"/>
              <a:t>80 – t</a:t>
            </a:r>
            <a:r>
              <a:rPr lang="cs-CZ" sz="2400" dirty="0" smtClean="0"/>
              <a:t>) / :5</a:t>
            </a:r>
          </a:p>
          <a:p>
            <a:pPr marL="0" indent="0" algn="ctr">
              <a:buNone/>
            </a:pPr>
            <a:r>
              <a:rPr lang="cs-CZ" sz="2400" dirty="0" smtClean="0"/>
              <a:t>2 . (t – 15) = 80 – t</a:t>
            </a:r>
          </a:p>
          <a:p>
            <a:pPr marL="0" indent="0" algn="ctr">
              <a:buNone/>
            </a:pPr>
            <a:r>
              <a:rPr lang="cs-CZ" sz="2400" dirty="0" smtClean="0"/>
              <a:t>2t – 30 = 80 – t</a:t>
            </a:r>
          </a:p>
          <a:p>
            <a:pPr marL="0" indent="0" algn="ctr">
              <a:buNone/>
            </a:pPr>
            <a:r>
              <a:rPr lang="cs-CZ" sz="2400" dirty="0" smtClean="0"/>
              <a:t>2t + t = 80 + 30</a:t>
            </a:r>
          </a:p>
          <a:p>
            <a:pPr marL="0" indent="0" algn="ctr">
              <a:buNone/>
            </a:pPr>
            <a:r>
              <a:rPr lang="cs-CZ" sz="2400" dirty="0" smtClean="0"/>
              <a:t>3t = 110 / :3</a:t>
            </a:r>
          </a:p>
          <a:p>
            <a:pPr marL="0" indent="0" algn="ctr">
              <a:buNone/>
            </a:pPr>
            <a:r>
              <a:rPr lang="cs-CZ" sz="2400" b="1" u="sng" dirty="0" smtClean="0"/>
              <a:t>t = 36,7 °C</a:t>
            </a:r>
            <a:endParaRPr lang="cs-CZ" sz="2400" b="1" u="sng" dirty="0" smtClean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467544" y="1628799"/>
            <a:ext cx="3456384" cy="28083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400" dirty="0" smtClean="0"/>
              <a:t>V</a:t>
            </a:r>
            <a:r>
              <a:rPr lang="cs-CZ" sz="2400" baseline="-25000" dirty="0" smtClean="0"/>
              <a:t>1</a:t>
            </a:r>
            <a:r>
              <a:rPr lang="cs-CZ" sz="2400" dirty="0" smtClean="0"/>
              <a:t> = 10 l </a:t>
            </a:r>
            <a:r>
              <a:rPr lang="cs-CZ" sz="2400" dirty="0" smtClean="0">
                <a:sym typeface="Symbol" pitchFamily="18" charset="2"/>
              </a:rPr>
              <a:t> </a:t>
            </a:r>
            <a:r>
              <a:rPr lang="cs-CZ" sz="2400" dirty="0" smtClean="0"/>
              <a:t>m</a:t>
            </a:r>
            <a:r>
              <a:rPr lang="cs-CZ" sz="2400" baseline="-25000" dirty="0" smtClean="0"/>
              <a:t>1</a:t>
            </a:r>
            <a:r>
              <a:rPr lang="cs-CZ" sz="2400" dirty="0" smtClean="0"/>
              <a:t> = 10 kg</a:t>
            </a:r>
          </a:p>
          <a:p>
            <a:pPr marL="0" indent="0">
              <a:buNone/>
            </a:pPr>
            <a:r>
              <a:rPr lang="cs-CZ" sz="2400" dirty="0" smtClean="0"/>
              <a:t>V</a:t>
            </a:r>
            <a:r>
              <a:rPr lang="cs-CZ" sz="2400" baseline="-25000" dirty="0" smtClean="0"/>
              <a:t>2</a:t>
            </a:r>
            <a:r>
              <a:rPr lang="cs-CZ" sz="2400" dirty="0" smtClean="0"/>
              <a:t> </a:t>
            </a:r>
            <a:r>
              <a:rPr lang="cs-CZ" sz="2400" dirty="0"/>
              <a:t>= 5</a:t>
            </a:r>
            <a:r>
              <a:rPr lang="cs-CZ" sz="2400" dirty="0" smtClean="0"/>
              <a:t> </a:t>
            </a:r>
            <a:r>
              <a:rPr lang="cs-CZ" sz="2400" dirty="0"/>
              <a:t>l </a:t>
            </a:r>
            <a:r>
              <a:rPr lang="cs-CZ" sz="2400" dirty="0">
                <a:sym typeface="Symbol" pitchFamily="18" charset="2"/>
              </a:rPr>
              <a:t> </a:t>
            </a:r>
            <a:r>
              <a:rPr lang="cs-CZ" sz="2400" dirty="0" smtClean="0"/>
              <a:t>m</a:t>
            </a:r>
            <a:r>
              <a:rPr lang="cs-CZ" sz="2400" baseline="-25000" dirty="0" smtClean="0"/>
              <a:t>2</a:t>
            </a:r>
            <a:r>
              <a:rPr lang="cs-CZ" sz="2400" dirty="0" smtClean="0"/>
              <a:t> </a:t>
            </a:r>
            <a:r>
              <a:rPr lang="cs-CZ" sz="2400" dirty="0"/>
              <a:t>= </a:t>
            </a:r>
            <a:r>
              <a:rPr lang="cs-CZ" sz="2400" dirty="0" smtClean="0"/>
              <a:t>5 kg</a:t>
            </a:r>
          </a:p>
          <a:p>
            <a:pPr marL="0" indent="0">
              <a:buNone/>
            </a:pPr>
            <a:r>
              <a:rPr lang="cs-CZ" sz="2400" dirty="0" smtClean="0"/>
              <a:t>t</a:t>
            </a:r>
            <a:r>
              <a:rPr lang="cs-CZ" sz="2400" baseline="-25000" dirty="0" smtClean="0"/>
              <a:t>1 </a:t>
            </a:r>
            <a:r>
              <a:rPr lang="cs-CZ" sz="2400" dirty="0" smtClean="0"/>
              <a:t>= 15°C                  </a:t>
            </a:r>
          </a:p>
          <a:p>
            <a:pPr marL="0" indent="0">
              <a:buNone/>
            </a:pPr>
            <a:r>
              <a:rPr lang="cs-CZ" sz="2400" dirty="0" smtClean="0"/>
              <a:t>t</a:t>
            </a:r>
            <a:r>
              <a:rPr lang="cs-CZ" sz="2400" baseline="-25000" dirty="0" smtClean="0"/>
              <a:t>2 </a:t>
            </a:r>
            <a:r>
              <a:rPr lang="cs-CZ" sz="2400" dirty="0" smtClean="0"/>
              <a:t>= 80°C</a:t>
            </a:r>
          </a:p>
          <a:p>
            <a:pPr marL="0" indent="0">
              <a:buNone/>
            </a:pPr>
            <a:r>
              <a:rPr lang="cs-CZ" sz="2400" dirty="0" smtClean="0"/>
              <a:t>c</a:t>
            </a:r>
            <a:r>
              <a:rPr lang="cs-CZ" sz="2400" baseline="-25000" dirty="0" smtClean="0"/>
              <a:t>1</a:t>
            </a:r>
            <a:r>
              <a:rPr lang="cs-CZ" sz="2400" dirty="0" smtClean="0"/>
              <a:t> = c</a:t>
            </a:r>
            <a:r>
              <a:rPr lang="cs-CZ" sz="2400" baseline="-25000" dirty="0" smtClean="0"/>
              <a:t>2</a:t>
            </a:r>
            <a:r>
              <a:rPr lang="cs-CZ" sz="2400" dirty="0" smtClean="0"/>
              <a:t> = 4200 J/</a:t>
            </a:r>
            <a:r>
              <a:rPr lang="cs-CZ" sz="2400" dirty="0" err="1" smtClean="0"/>
              <a:t>kg.°C</a:t>
            </a:r>
            <a:endParaRPr lang="cs-CZ" sz="2400" dirty="0" smtClean="0"/>
          </a:p>
          <a:p>
            <a:pPr marL="0" indent="0">
              <a:buNone/>
            </a:pPr>
            <a:r>
              <a:rPr lang="cs-CZ" sz="2400" dirty="0" smtClean="0"/>
              <a:t>t = ? °C</a:t>
            </a:r>
            <a:endParaRPr lang="cs-CZ" sz="2400" dirty="0"/>
          </a:p>
          <a:p>
            <a:pPr marL="0" indent="0">
              <a:buNone/>
            </a:pPr>
            <a:endParaRPr lang="cs-CZ" sz="2800" baseline="-25000" dirty="0" smtClean="0"/>
          </a:p>
        </p:txBody>
      </p:sp>
      <p:sp>
        <p:nvSpPr>
          <p:cNvPr id="4" name="TextovéPole 3"/>
          <p:cNvSpPr txBox="1"/>
          <p:nvPr/>
        </p:nvSpPr>
        <p:spPr>
          <a:xfrm>
            <a:off x="2433371" y="6093296"/>
            <a:ext cx="43708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Výsledná teplota směsi je 36,7 °C.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830268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cs-CZ" sz="2400" dirty="0"/>
              <a:t>2</a:t>
            </a:r>
            <a:r>
              <a:rPr lang="cs-CZ" sz="2400" dirty="0" smtClean="0"/>
              <a:t>. Do 50 litrů vody o teplotě 20°C nalijeme 30 litrů vody o teplotě 90°C. Urči výslednou teplotu směsi.</a:t>
            </a:r>
            <a:endParaRPr lang="cs-CZ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59832" y="1783357"/>
            <a:ext cx="5976664" cy="409391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2400" b="1" dirty="0" smtClean="0"/>
              <a:t> Q</a:t>
            </a:r>
            <a:r>
              <a:rPr lang="cs-CZ" sz="2400" b="1" baseline="-25000" dirty="0" smtClean="0"/>
              <a:t>1 </a:t>
            </a:r>
            <a:r>
              <a:rPr lang="cs-CZ" sz="2400" b="1" dirty="0" smtClean="0"/>
              <a:t>= </a:t>
            </a:r>
            <a:r>
              <a:rPr lang="cs-CZ" sz="2400" b="1" dirty="0" smtClean="0"/>
              <a:t>Q</a:t>
            </a:r>
            <a:r>
              <a:rPr lang="cs-CZ" sz="2400" b="1" baseline="-25000" dirty="0" smtClean="0"/>
              <a:t>2</a:t>
            </a:r>
            <a:endParaRPr lang="cs-CZ" sz="2400" b="1" baseline="-25000" dirty="0" smtClean="0"/>
          </a:p>
          <a:p>
            <a:pPr marL="0" indent="0" algn="ctr">
              <a:buNone/>
            </a:pPr>
            <a:r>
              <a:rPr lang="cs-CZ" sz="2400" dirty="0"/>
              <a:t>m</a:t>
            </a:r>
            <a:r>
              <a:rPr lang="cs-CZ" sz="2400" baseline="-25000" dirty="0"/>
              <a:t>1</a:t>
            </a:r>
            <a:r>
              <a:rPr lang="cs-CZ" sz="2400" dirty="0"/>
              <a:t>c</a:t>
            </a:r>
            <a:r>
              <a:rPr lang="cs-CZ" sz="2400" baseline="-25000" dirty="0"/>
              <a:t>1</a:t>
            </a:r>
            <a:r>
              <a:rPr lang="cs-CZ" sz="2400" dirty="0"/>
              <a:t>(t - t</a:t>
            </a:r>
            <a:r>
              <a:rPr lang="cs-CZ" sz="2400" baseline="-25000" dirty="0"/>
              <a:t>1</a:t>
            </a:r>
            <a:r>
              <a:rPr lang="cs-CZ" sz="2400" dirty="0"/>
              <a:t>) = m</a:t>
            </a:r>
            <a:r>
              <a:rPr lang="cs-CZ" sz="2400" baseline="-25000" dirty="0"/>
              <a:t>2</a:t>
            </a:r>
            <a:r>
              <a:rPr lang="cs-CZ" sz="2400" dirty="0"/>
              <a:t>c</a:t>
            </a:r>
            <a:r>
              <a:rPr lang="cs-CZ" sz="2400" baseline="-25000" dirty="0"/>
              <a:t>2</a:t>
            </a:r>
            <a:r>
              <a:rPr lang="cs-CZ" sz="2400" dirty="0"/>
              <a:t>(t</a:t>
            </a:r>
            <a:r>
              <a:rPr lang="cs-CZ" sz="2400" baseline="-25000" dirty="0"/>
              <a:t>2</a:t>
            </a:r>
            <a:r>
              <a:rPr lang="cs-CZ" sz="2400" dirty="0"/>
              <a:t> - t)</a:t>
            </a:r>
          </a:p>
          <a:p>
            <a:pPr marL="0" indent="0" algn="ctr">
              <a:buNone/>
            </a:pPr>
            <a:r>
              <a:rPr lang="cs-CZ" sz="2400" dirty="0"/>
              <a:t>5</a:t>
            </a:r>
            <a:r>
              <a:rPr lang="cs-CZ" sz="2400" dirty="0" smtClean="0"/>
              <a:t>0 . 4200 . (t – 20) = 30 . 4200 . (90 – t) / :4200</a:t>
            </a:r>
          </a:p>
          <a:p>
            <a:pPr marL="0" indent="0" algn="ctr">
              <a:buNone/>
            </a:pPr>
            <a:r>
              <a:rPr lang="cs-CZ" sz="2400" dirty="0" smtClean="0"/>
              <a:t>50 </a:t>
            </a:r>
            <a:r>
              <a:rPr lang="cs-CZ" sz="2400" dirty="0"/>
              <a:t>. </a:t>
            </a:r>
            <a:r>
              <a:rPr lang="cs-CZ" sz="2400" dirty="0" smtClean="0"/>
              <a:t>(</a:t>
            </a:r>
            <a:r>
              <a:rPr lang="cs-CZ" sz="2400" dirty="0"/>
              <a:t>t </a:t>
            </a:r>
            <a:r>
              <a:rPr lang="cs-CZ" sz="2400" dirty="0" smtClean="0"/>
              <a:t>– 20) </a:t>
            </a:r>
            <a:r>
              <a:rPr lang="cs-CZ" sz="2400" dirty="0"/>
              <a:t>= </a:t>
            </a:r>
            <a:r>
              <a:rPr lang="cs-CZ" sz="2400" dirty="0" smtClean="0"/>
              <a:t>30 </a:t>
            </a:r>
            <a:r>
              <a:rPr lang="cs-CZ" sz="2400" dirty="0"/>
              <a:t>. </a:t>
            </a:r>
            <a:r>
              <a:rPr lang="cs-CZ" sz="2400" dirty="0" smtClean="0"/>
              <a:t>(90 </a:t>
            </a:r>
            <a:r>
              <a:rPr lang="cs-CZ" sz="2400" dirty="0"/>
              <a:t>– t</a:t>
            </a:r>
            <a:r>
              <a:rPr lang="cs-CZ" sz="2400" dirty="0" smtClean="0"/>
              <a:t>) / :10</a:t>
            </a:r>
          </a:p>
          <a:p>
            <a:pPr marL="0" indent="0" algn="ctr">
              <a:buNone/>
            </a:pPr>
            <a:r>
              <a:rPr lang="cs-CZ" sz="2400" dirty="0" smtClean="0"/>
              <a:t>5 . (t – 20) = 3 . (90 – t)</a:t>
            </a:r>
          </a:p>
          <a:p>
            <a:pPr marL="0" indent="0" algn="ctr">
              <a:buNone/>
            </a:pPr>
            <a:r>
              <a:rPr lang="cs-CZ" sz="2400" dirty="0"/>
              <a:t>5</a:t>
            </a:r>
            <a:r>
              <a:rPr lang="cs-CZ" sz="2400" dirty="0" smtClean="0"/>
              <a:t>t – 100 = 270 – 3t</a:t>
            </a:r>
          </a:p>
          <a:p>
            <a:pPr marL="0" indent="0" algn="ctr">
              <a:buNone/>
            </a:pPr>
            <a:r>
              <a:rPr lang="cs-CZ" sz="2400" dirty="0" smtClean="0"/>
              <a:t>5t + 3t = 270 + 100</a:t>
            </a:r>
          </a:p>
          <a:p>
            <a:pPr marL="0" indent="0" algn="ctr">
              <a:buNone/>
            </a:pPr>
            <a:r>
              <a:rPr lang="cs-CZ" sz="2400" dirty="0"/>
              <a:t>8</a:t>
            </a:r>
            <a:r>
              <a:rPr lang="cs-CZ" sz="2400" dirty="0" smtClean="0"/>
              <a:t>t = 370 / :8</a:t>
            </a:r>
          </a:p>
          <a:p>
            <a:pPr marL="0" indent="0" algn="ctr">
              <a:buNone/>
            </a:pPr>
            <a:r>
              <a:rPr lang="cs-CZ" sz="2400" b="1" u="sng" dirty="0" smtClean="0"/>
              <a:t>t = 46,25 °C</a:t>
            </a:r>
            <a:endParaRPr lang="cs-CZ" sz="2400" b="1" u="sng" dirty="0" smtClean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467544" y="1628799"/>
            <a:ext cx="3456384" cy="28083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400" dirty="0" smtClean="0"/>
              <a:t>V</a:t>
            </a:r>
            <a:r>
              <a:rPr lang="cs-CZ" sz="2400" baseline="-25000" dirty="0" smtClean="0"/>
              <a:t>1</a:t>
            </a:r>
            <a:r>
              <a:rPr lang="cs-CZ" sz="2400" dirty="0" smtClean="0"/>
              <a:t> = 50 l </a:t>
            </a:r>
            <a:r>
              <a:rPr lang="cs-CZ" sz="2400" dirty="0" smtClean="0">
                <a:sym typeface="Symbol" pitchFamily="18" charset="2"/>
              </a:rPr>
              <a:t> </a:t>
            </a:r>
            <a:r>
              <a:rPr lang="cs-CZ" sz="2400" dirty="0" smtClean="0"/>
              <a:t>m</a:t>
            </a:r>
            <a:r>
              <a:rPr lang="cs-CZ" sz="2400" baseline="-25000" dirty="0" smtClean="0"/>
              <a:t>1</a:t>
            </a:r>
            <a:r>
              <a:rPr lang="cs-CZ" sz="2400" dirty="0" smtClean="0"/>
              <a:t> = 50 kg</a:t>
            </a:r>
          </a:p>
          <a:p>
            <a:pPr marL="0" indent="0">
              <a:buNone/>
            </a:pPr>
            <a:r>
              <a:rPr lang="cs-CZ" sz="2400" dirty="0" smtClean="0"/>
              <a:t>V</a:t>
            </a:r>
            <a:r>
              <a:rPr lang="cs-CZ" sz="2400" baseline="-25000" dirty="0" smtClean="0"/>
              <a:t>2</a:t>
            </a:r>
            <a:r>
              <a:rPr lang="cs-CZ" sz="2400" dirty="0" smtClean="0"/>
              <a:t> </a:t>
            </a:r>
            <a:r>
              <a:rPr lang="cs-CZ" sz="2400" dirty="0"/>
              <a:t>= </a:t>
            </a:r>
            <a:r>
              <a:rPr lang="cs-CZ" sz="2400" dirty="0" smtClean="0"/>
              <a:t>30 </a:t>
            </a:r>
            <a:r>
              <a:rPr lang="cs-CZ" sz="2400" dirty="0"/>
              <a:t>l </a:t>
            </a:r>
            <a:r>
              <a:rPr lang="cs-CZ" sz="2400" dirty="0">
                <a:sym typeface="Symbol" pitchFamily="18" charset="2"/>
              </a:rPr>
              <a:t> </a:t>
            </a:r>
            <a:r>
              <a:rPr lang="cs-CZ" sz="2400" dirty="0" smtClean="0"/>
              <a:t>m</a:t>
            </a:r>
            <a:r>
              <a:rPr lang="cs-CZ" sz="2400" baseline="-25000" dirty="0" smtClean="0"/>
              <a:t>2</a:t>
            </a:r>
            <a:r>
              <a:rPr lang="cs-CZ" sz="2400" dirty="0" smtClean="0"/>
              <a:t> </a:t>
            </a:r>
            <a:r>
              <a:rPr lang="cs-CZ" sz="2400" dirty="0"/>
              <a:t>= </a:t>
            </a:r>
            <a:r>
              <a:rPr lang="cs-CZ" sz="2400" dirty="0" smtClean="0"/>
              <a:t>30 kg</a:t>
            </a:r>
          </a:p>
          <a:p>
            <a:pPr marL="0" indent="0">
              <a:buNone/>
            </a:pPr>
            <a:r>
              <a:rPr lang="cs-CZ" sz="2400" dirty="0" smtClean="0"/>
              <a:t>t</a:t>
            </a:r>
            <a:r>
              <a:rPr lang="cs-CZ" sz="2400" baseline="-25000" dirty="0" smtClean="0"/>
              <a:t>1 </a:t>
            </a:r>
            <a:r>
              <a:rPr lang="cs-CZ" sz="2400" dirty="0" smtClean="0"/>
              <a:t>= 20°C                  </a:t>
            </a:r>
          </a:p>
          <a:p>
            <a:pPr marL="0" indent="0">
              <a:buNone/>
            </a:pPr>
            <a:r>
              <a:rPr lang="cs-CZ" sz="2400" dirty="0" smtClean="0"/>
              <a:t>t</a:t>
            </a:r>
            <a:r>
              <a:rPr lang="cs-CZ" sz="2400" baseline="-25000" dirty="0" smtClean="0"/>
              <a:t>2 </a:t>
            </a:r>
            <a:r>
              <a:rPr lang="cs-CZ" sz="2400" dirty="0" smtClean="0"/>
              <a:t>= 90°C</a:t>
            </a:r>
          </a:p>
          <a:p>
            <a:pPr marL="0" indent="0">
              <a:buNone/>
            </a:pPr>
            <a:r>
              <a:rPr lang="cs-CZ" sz="2400" dirty="0" smtClean="0"/>
              <a:t>c</a:t>
            </a:r>
            <a:r>
              <a:rPr lang="cs-CZ" sz="2400" baseline="-25000" dirty="0" smtClean="0"/>
              <a:t>1</a:t>
            </a:r>
            <a:r>
              <a:rPr lang="cs-CZ" sz="2400" dirty="0" smtClean="0"/>
              <a:t> = c</a:t>
            </a:r>
            <a:r>
              <a:rPr lang="cs-CZ" sz="2400" baseline="-25000" dirty="0" smtClean="0"/>
              <a:t>2</a:t>
            </a:r>
            <a:r>
              <a:rPr lang="cs-CZ" sz="2400" dirty="0" smtClean="0"/>
              <a:t> = 4200 J/</a:t>
            </a:r>
            <a:r>
              <a:rPr lang="cs-CZ" sz="2400" dirty="0" err="1" smtClean="0"/>
              <a:t>kg.°C</a:t>
            </a:r>
            <a:endParaRPr lang="cs-CZ" sz="2400" dirty="0" smtClean="0"/>
          </a:p>
          <a:p>
            <a:pPr marL="0" indent="0">
              <a:buNone/>
            </a:pPr>
            <a:r>
              <a:rPr lang="cs-CZ" sz="2400" dirty="0" smtClean="0"/>
              <a:t>t = ? °C</a:t>
            </a:r>
            <a:endParaRPr lang="cs-CZ" sz="2400" dirty="0"/>
          </a:p>
          <a:p>
            <a:pPr marL="0" indent="0">
              <a:buNone/>
            </a:pPr>
            <a:endParaRPr lang="cs-CZ" sz="2800" baseline="-25000" dirty="0" smtClean="0"/>
          </a:p>
        </p:txBody>
      </p:sp>
      <p:sp>
        <p:nvSpPr>
          <p:cNvPr id="4" name="TextovéPole 3"/>
          <p:cNvSpPr txBox="1"/>
          <p:nvPr/>
        </p:nvSpPr>
        <p:spPr>
          <a:xfrm>
            <a:off x="2433371" y="6093296"/>
            <a:ext cx="45263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Výsledná teplota směsi je 46,25 °C.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158264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cs-CZ" sz="2400" dirty="0"/>
              <a:t>3</a:t>
            </a:r>
            <a:r>
              <a:rPr lang="cs-CZ" sz="2400" dirty="0" smtClean="0"/>
              <a:t>. Do 70 litrů vody o teplotě 30°C nalijeme 60 litrů vody o teplotě 80°C. Urči výslednou teplotu směsi.</a:t>
            </a:r>
            <a:endParaRPr lang="cs-CZ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59832" y="1783357"/>
            <a:ext cx="5976664" cy="409391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2400" b="1" dirty="0" smtClean="0"/>
              <a:t> Q</a:t>
            </a:r>
            <a:r>
              <a:rPr lang="cs-CZ" sz="2400" b="1" baseline="-25000" dirty="0" smtClean="0"/>
              <a:t>1 </a:t>
            </a:r>
            <a:r>
              <a:rPr lang="cs-CZ" sz="2400" b="1" dirty="0" smtClean="0"/>
              <a:t>= </a:t>
            </a:r>
            <a:r>
              <a:rPr lang="cs-CZ" sz="2400" b="1" dirty="0" smtClean="0"/>
              <a:t>Q</a:t>
            </a:r>
            <a:r>
              <a:rPr lang="cs-CZ" sz="2400" b="1" baseline="-25000" dirty="0" smtClean="0"/>
              <a:t>2</a:t>
            </a:r>
            <a:endParaRPr lang="cs-CZ" sz="2400" b="1" baseline="-25000" dirty="0" smtClean="0"/>
          </a:p>
          <a:p>
            <a:pPr marL="0" indent="0" algn="ctr">
              <a:buNone/>
            </a:pPr>
            <a:r>
              <a:rPr lang="cs-CZ" sz="2400" dirty="0"/>
              <a:t>m</a:t>
            </a:r>
            <a:r>
              <a:rPr lang="cs-CZ" sz="2400" baseline="-25000" dirty="0"/>
              <a:t>1</a:t>
            </a:r>
            <a:r>
              <a:rPr lang="cs-CZ" sz="2400" dirty="0"/>
              <a:t>c</a:t>
            </a:r>
            <a:r>
              <a:rPr lang="cs-CZ" sz="2400" baseline="-25000" dirty="0"/>
              <a:t>1</a:t>
            </a:r>
            <a:r>
              <a:rPr lang="cs-CZ" sz="2400" dirty="0"/>
              <a:t>(t - t</a:t>
            </a:r>
            <a:r>
              <a:rPr lang="cs-CZ" sz="2400" baseline="-25000" dirty="0"/>
              <a:t>1</a:t>
            </a:r>
            <a:r>
              <a:rPr lang="cs-CZ" sz="2400" dirty="0"/>
              <a:t>) = m</a:t>
            </a:r>
            <a:r>
              <a:rPr lang="cs-CZ" sz="2400" baseline="-25000" dirty="0"/>
              <a:t>2</a:t>
            </a:r>
            <a:r>
              <a:rPr lang="cs-CZ" sz="2400" dirty="0"/>
              <a:t>c</a:t>
            </a:r>
            <a:r>
              <a:rPr lang="cs-CZ" sz="2400" baseline="-25000" dirty="0"/>
              <a:t>2</a:t>
            </a:r>
            <a:r>
              <a:rPr lang="cs-CZ" sz="2400" dirty="0"/>
              <a:t>(t</a:t>
            </a:r>
            <a:r>
              <a:rPr lang="cs-CZ" sz="2400" baseline="-25000" dirty="0"/>
              <a:t>2</a:t>
            </a:r>
            <a:r>
              <a:rPr lang="cs-CZ" sz="2400" dirty="0"/>
              <a:t> - t)</a:t>
            </a:r>
          </a:p>
          <a:p>
            <a:pPr marL="0" indent="0" algn="ctr">
              <a:buNone/>
            </a:pPr>
            <a:r>
              <a:rPr lang="cs-CZ" sz="2400" dirty="0" smtClean="0"/>
              <a:t>70 . 4200 . (t – 30) = 60 . 4200 . (80 – t) / :4200</a:t>
            </a:r>
          </a:p>
          <a:p>
            <a:pPr marL="0" indent="0" algn="ctr">
              <a:buNone/>
            </a:pPr>
            <a:r>
              <a:rPr lang="cs-CZ" sz="2400" dirty="0"/>
              <a:t>7</a:t>
            </a:r>
            <a:r>
              <a:rPr lang="cs-CZ" sz="2400" dirty="0" smtClean="0"/>
              <a:t>0 </a:t>
            </a:r>
            <a:r>
              <a:rPr lang="cs-CZ" sz="2400" dirty="0"/>
              <a:t>. </a:t>
            </a:r>
            <a:r>
              <a:rPr lang="cs-CZ" sz="2400" dirty="0" smtClean="0"/>
              <a:t>(</a:t>
            </a:r>
            <a:r>
              <a:rPr lang="cs-CZ" sz="2400" dirty="0"/>
              <a:t>t </a:t>
            </a:r>
            <a:r>
              <a:rPr lang="cs-CZ" sz="2400" dirty="0" smtClean="0"/>
              <a:t>– 30) </a:t>
            </a:r>
            <a:r>
              <a:rPr lang="cs-CZ" sz="2400" dirty="0"/>
              <a:t>= </a:t>
            </a:r>
            <a:r>
              <a:rPr lang="cs-CZ" sz="2400" dirty="0" smtClean="0"/>
              <a:t>60 </a:t>
            </a:r>
            <a:r>
              <a:rPr lang="cs-CZ" sz="2400" dirty="0"/>
              <a:t>. </a:t>
            </a:r>
            <a:r>
              <a:rPr lang="cs-CZ" sz="2400" dirty="0" smtClean="0"/>
              <a:t>(80 </a:t>
            </a:r>
            <a:r>
              <a:rPr lang="cs-CZ" sz="2400" dirty="0"/>
              <a:t>– t</a:t>
            </a:r>
            <a:r>
              <a:rPr lang="cs-CZ" sz="2400" dirty="0" smtClean="0"/>
              <a:t>) / :10</a:t>
            </a:r>
          </a:p>
          <a:p>
            <a:pPr marL="0" indent="0" algn="ctr">
              <a:buNone/>
            </a:pPr>
            <a:r>
              <a:rPr lang="cs-CZ" sz="2400" dirty="0" smtClean="0"/>
              <a:t>7 . (t – 30) = 6. (80 – t)</a:t>
            </a:r>
          </a:p>
          <a:p>
            <a:pPr marL="0" indent="0" algn="ctr">
              <a:buNone/>
            </a:pPr>
            <a:r>
              <a:rPr lang="cs-CZ" sz="2400" dirty="0" smtClean="0"/>
              <a:t>7t – 210 = 480 – 6t</a:t>
            </a:r>
          </a:p>
          <a:p>
            <a:pPr marL="0" indent="0" algn="ctr">
              <a:buNone/>
            </a:pPr>
            <a:r>
              <a:rPr lang="cs-CZ" sz="2400" dirty="0" smtClean="0"/>
              <a:t>7t + 6t = 480 + 210</a:t>
            </a:r>
          </a:p>
          <a:p>
            <a:pPr marL="0" indent="0" algn="ctr">
              <a:buNone/>
            </a:pPr>
            <a:r>
              <a:rPr lang="cs-CZ" sz="2400" dirty="0" smtClean="0"/>
              <a:t>13t = 690 / :13</a:t>
            </a:r>
          </a:p>
          <a:p>
            <a:pPr marL="0" indent="0" algn="ctr">
              <a:buNone/>
            </a:pPr>
            <a:r>
              <a:rPr lang="cs-CZ" sz="2400" b="1" u="sng" dirty="0" smtClean="0"/>
              <a:t>t = 53 °C</a:t>
            </a:r>
            <a:endParaRPr lang="cs-CZ" sz="2400" b="1" u="sng" dirty="0" smtClean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467544" y="1628799"/>
            <a:ext cx="3456384" cy="28083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400" dirty="0" smtClean="0"/>
              <a:t>V</a:t>
            </a:r>
            <a:r>
              <a:rPr lang="cs-CZ" sz="2400" baseline="-25000" dirty="0" smtClean="0"/>
              <a:t>1</a:t>
            </a:r>
            <a:r>
              <a:rPr lang="cs-CZ" sz="2400" dirty="0" smtClean="0"/>
              <a:t> = 70 l </a:t>
            </a:r>
            <a:r>
              <a:rPr lang="cs-CZ" sz="2400" dirty="0" smtClean="0">
                <a:sym typeface="Symbol" pitchFamily="18" charset="2"/>
              </a:rPr>
              <a:t> </a:t>
            </a:r>
            <a:r>
              <a:rPr lang="cs-CZ" sz="2400" dirty="0" smtClean="0"/>
              <a:t>m</a:t>
            </a:r>
            <a:r>
              <a:rPr lang="cs-CZ" sz="2400" baseline="-25000" dirty="0" smtClean="0"/>
              <a:t>1</a:t>
            </a:r>
            <a:r>
              <a:rPr lang="cs-CZ" sz="2400" dirty="0" smtClean="0"/>
              <a:t> = 70 kg</a:t>
            </a:r>
          </a:p>
          <a:p>
            <a:pPr marL="0" indent="0">
              <a:buNone/>
            </a:pPr>
            <a:r>
              <a:rPr lang="cs-CZ" sz="2400" dirty="0" smtClean="0"/>
              <a:t>V</a:t>
            </a:r>
            <a:r>
              <a:rPr lang="cs-CZ" sz="2400" baseline="-25000" dirty="0" smtClean="0"/>
              <a:t>2</a:t>
            </a:r>
            <a:r>
              <a:rPr lang="cs-CZ" sz="2400" dirty="0" smtClean="0"/>
              <a:t> </a:t>
            </a:r>
            <a:r>
              <a:rPr lang="cs-CZ" sz="2400" dirty="0"/>
              <a:t>= </a:t>
            </a:r>
            <a:r>
              <a:rPr lang="cs-CZ" sz="2400" dirty="0" smtClean="0"/>
              <a:t>60 </a:t>
            </a:r>
            <a:r>
              <a:rPr lang="cs-CZ" sz="2400" dirty="0"/>
              <a:t>l </a:t>
            </a:r>
            <a:r>
              <a:rPr lang="cs-CZ" sz="2400" dirty="0">
                <a:sym typeface="Symbol" pitchFamily="18" charset="2"/>
              </a:rPr>
              <a:t> </a:t>
            </a:r>
            <a:r>
              <a:rPr lang="cs-CZ" sz="2400" dirty="0" smtClean="0"/>
              <a:t>m</a:t>
            </a:r>
            <a:r>
              <a:rPr lang="cs-CZ" sz="2400" baseline="-25000" dirty="0" smtClean="0"/>
              <a:t>2</a:t>
            </a:r>
            <a:r>
              <a:rPr lang="cs-CZ" sz="2400" dirty="0" smtClean="0"/>
              <a:t> </a:t>
            </a:r>
            <a:r>
              <a:rPr lang="cs-CZ" sz="2400" dirty="0"/>
              <a:t>= </a:t>
            </a:r>
            <a:r>
              <a:rPr lang="cs-CZ" sz="2400" dirty="0" smtClean="0"/>
              <a:t>60 kg</a:t>
            </a:r>
          </a:p>
          <a:p>
            <a:pPr marL="0" indent="0">
              <a:buNone/>
            </a:pPr>
            <a:r>
              <a:rPr lang="cs-CZ" sz="2400" dirty="0" smtClean="0"/>
              <a:t>t</a:t>
            </a:r>
            <a:r>
              <a:rPr lang="cs-CZ" sz="2400" baseline="-25000" dirty="0" smtClean="0"/>
              <a:t>1 </a:t>
            </a:r>
            <a:r>
              <a:rPr lang="cs-CZ" sz="2400" dirty="0" smtClean="0"/>
              <a:t>= 30°C                  </a:t>
            </a:r>
          </a:p>
          <a:p>
            <a:pPr marL="0" indent="0">
              <a:buNone/>
            </a:pPr>
            <a:r>
              <a:rPr lang="cs-CZ" sz="2400" dirty="0" smtClean="0"/>
              <a:t>t</a:t>
            </a:r>
            <a:r>
              <a:rPr lang="cs-CZ" sz="2400" baseline="-25000" dirty="0" smtClean="0"/>
              <a:t>2 </a:t>
            </a:r>
            <a:r>
              <a:rPr lang="cs-CZ" sz="2400" dirty="0" smtClean="0"/>
              <a:t>= 80°C</a:t>
            </a:r>
          </a:p>
          <a:p>
            <a:pPr marL="0" indent="0">
              <a:buNone/>
            </a:pPr>
            <a:r>
              <a:rPr lang="cs-CZ" sz="2400" dirty="0" smtClean="0"/>
              <a:t>c</a:t>
            </a:r>
            <a:r>
              <a:rPr lang="cs-CZ" sz="2400" baseline="-25000" dirty="0" smtClean="0"/>
              <a:t>1</a:t>
            </a:r>
            <a:r>
              <a:rPr lang="cs-CZ" sz="2400" dirty="0" smtClean="0"/>
              <a:t> = c</a:t>
            </a:r>
            <a:r>
              <a:rPr lang="cs-CZ" sz="2400" baseline="-25000" dirty="0" smtClean="0"/>
              <a:t>2</a:t>
            </a:r>
            <a:r>
              <a:rPr lang="cs-CZ" sz="2400" dirty="0" smtClean="0"/>
              <a:t> = 4200 J/</a:t>
            </a:r>
            <a:r>
              <a:rPr lang="cs-CZ" sz="2400" dirty="0" err="1" smtClean="0"/>
              <a:t>kg.°C</a:t>
            </a:r>
            <a:endParaRPr lang="cs-CZ" sz="2400" dirty="0" smtClean="0"/>
          </a:p>
          <a:p>
            <a:pPr marL="0" indent="0">
              <a:buNone/>
            </a:pPr>
            <a:r>
              <a:rPr lang="cs-CZ" sz="2400" dirty="0" smtClean="0"/>
              <a:t>t = ? °C</a:t>
            </a:r>
            <a:endParaRPr lang="cs-CZ" sz="2400" dirty="0"/>
          </a:p>
          <a:p>
            <a:pPr marL="0" indent="0">
              <a:buNone/>
            </a:pPr>
            <a:endParaRPr lang="cs-CZ" sz="2800" baseline="-25000" dirty="0" smtClean="0"/>
          </a:p>
        </p:txBody>
      </p:sp>
      <p:sp>
        <p:nvSpPr>
          <p:cNvPr id="4" name="TextovéPole 3"/>
          <p:cNvSpPr txBox="1"/>
          <p:nvPr/>
        </p:nvSpPr>
        <p:spPr>
          <a:xfrm>
            <a:off x="2433371" y="6093296"/>
            <a:ext cx="42939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Výsledná teplota směsi je 53 °C.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354568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cs-CZ" sz="2400" dirty="0" smtClean="0"/>
              <a:t>4. Do 15 litrů vody o teplotě 15°C nalijeme 100 litrů vody o teplotě 75°C. Urči výslednou teplotu směsi.</a:t>
            </a:r>
            <a:endParaRPr lang="cs-CZ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59832" y="1783357"/>
            <a:ext cx="6084168" cy="409391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2400" b="1" dirty="0" smtClean="0"/>
              <a:t> Q</a:t>
            </a:r>
            <a:r>
              <a:rPr lang="cs-CZ" sz="2400" b="1" baseline="-25000" dirty="0" smtClean="0"/>
              <a:t>1 </a:t>
            </a:r>
            <a:r>
              <a:rPr lang="cs-CZ" sz="2400" b="1" dirty="0" smtClean="0"/>
              <a:t>= </a:t>
            </a:r>
            <a:r>
              <a:rPr lang="cs-CZ" sz="2400" b="1" dirty="0" smtClean="0"/>
              <a:t>Q</a:t>
            </a:r>
            <a:r>
              <a:rPr lang="cs-CZ" sz="2400" b="1" baseline="-25000" dirty="0" smtClean="0"/>
              <a:t>2</a:t>
            </a:r>
            <a:endParaRPr lang="cs-CZ" sz="2400" b="1" baseline="-25000" dirty="0" smtClean="0"/>
          </a:p>
          <a:p>
            <a:pPr marL="0" indent="0" algn="ctr">
              <a:buNone/>
            </a:pPr>
            <a:r>
              <a:rPr lang="cs-CZ" sz="2400" dirty="0"/>
              <a:t>m</a:t>
            </a:r>
            <a:r>
              <a:rPr lang="cs-CZ" sz="2400" baseline="-25000" dirty="0"/>
              <a:t>1</a:t>
            </a:r>
            <a:r>
              <a:rPr lang="cs-CZ" sz="2400" dirty="0"/>
              <a:t>c</a:t>
            </a:r>
            <a:r>
              <a:rPr lang="cs-CZ" sz="2400" baseline="-25000" dirty="0"/>
              <a:t>1</a:t>
            </a:r>
            <a:r>
              <a:rPr lang="cs-CZ" sz="2400" dirty="0"/>
              <a:t>(t - t</a:t>
            </a:r>
            <a:r>
              <a:rPr lang="cs-CZ" sz="2400" baseline="-25000" dirty="0"/>
              <a:t>1</a:t>
            </a:r>
            <a:r>
              <a:rPr lang="cs-CZ" sz="2400" dirty="0"/>
              <a:t>) = m</a:t>
            </a:r>
            <a:r>
              <a:rPr lang="cs-CZ" sz="2400" baseline="-25000" dirty="0"/>
              <a:t>2</a:t>
            </a:r>
            <a:r>
              <a:rPr lang="cs-CZ" sz="2400" dirty="0"/>
              <a:t>c</a:t>
            </a:r>
            <a:r>
              <a:rPr lang="cs-CZ" sz="2400" baseline="-25000" dirty="0"/>
              <a:t>2</a:t>
            </a:r>
            <a:r>
              <a:rPr lang="cs-CZ" sz="2400" dirty="0"/>
              <a:t>(t</a:t>
            </a:r>
            <a:r>
              <a:rPr lang="cs-CZ" sz="2400" baseline="-25000" dirty="0"/>
              <a:t>2</a:t>
            </a:r>
            <a:r>
              <a:rPr lang="cs-CZ" sz="2400" dirty="0"/>
              <a:t> - t)</a:t>
            </a:r>
          </a:p>
          <a:p>
            <a:pPr marL="0" indent="0" algn="ctr">
              <a:buNone/>
            </a:pPr>
            <a:r>
              <a:rPr lang="cs-CZ" sz="2400" dirty="0" smtClean="0"/>
              <a:t>15</a:t>
            </a:r>
            <a:r>
              <a:rPr lang="cs-CZ" sz="2400" dirty="0" smtClean="0"/>
              <a:t> . 4200 . (t – 15) = 100 . 4200 . (75 – t) / :4200</a:t>
            </a:r>
          </a:p>
          <a:p>
            <a:pPr marL="0" indent="0" algn="ctr">
              <a:buNone/>
            </a:pPr>
            <a:r>
              <a:rPr lang="cs-CZ" sz="2400" dirty="0" smtClean="0"/>
              <a:t>15 </a:t>
            </a:r>
            <a:r>
              <a:rPr lang="cs-CZ" sz="2400" dirty="0"/>
              <a:t>. </a:t>
            </a:r>
            <a:r>
              <a:rPr lang="cs-CZ" sz="2400" dirty="0" smtClean="0"/>
              <a:t>(</a:t>
            </a:r>
            <a:r>
              <a:rPr lang="cs-CZ" sz="2400" dirty="0"/>
              <a:t>t </a:t>
            </a:r>
            <a:r>
              <a:rPr lang="cs-CZ" sz="2400" dirty="0" smtClean="0"/>
              <a:t>– 15) </a:t>
            </a:r>
            <a:r>
              <a:rPr lang="cs-CZ" sz="2400" dirty="0"/>
              <a:t>= </a:t>
            </a:r>
            <a:r>
              <a:rPr lang="cs-CZ" sz="2400" dirty="0" smtClean="0"/>
              <a:t>100 </a:t>
            </a:r>
            <a:r>
              <a:rPr lang="cs-CZ" sz="2400" dirty="0"/>
              <a:t>. </a:t>
            </a:r>
            <a:r>
              <a:rPr lang="cs-CZ" sz="2400" dirty="0" smtClean="0"/>
              <a:t>(75 </a:t>
            </a:r>
            <a:r>
              <a:rPr lang="cs-CZ" sz="2400" dirty="0"/>
              <a:t>– t</a:t>
            </a:r>
            <a:r>
              <a:rPr lang="cs-CZ" sz="2400" dirty="0" smtClean="0"/>
              <a:t>) / :5</a:t>
            </a:r>
          </a:p>
          <a:p>
            <a:pPr marL="0" indent="0" algn="ctr">
              <a:buNone/>
            </a:pPr>
            <a:r>
              <a:rPr lang="cs-CZ" sz="2400" dirty="0"/>
              <a:t>3</a:t>
            </a:r>
            <a:r>
              <a:rPr lang="cs-CZ" sz="2400" dirty="0" smtClean="0"/>
              <a:t> . (t – 15) = 20. (75 – t)</a:t>
            </a:r>
          </a:p>
          <a:p>
            <a:pPr marL="0" indent="0" algn="ctr">
              <a:buNone/>
            </a:pPr>
            <a:r>
              <a:rPr lang="cs-CZ" sz="2400" dirty="0"/>
              <a:t>3</a:t>
            </a:r>
            <a:r>
              <a:rPr lang="cs-CZ" sz="2400" dirty="0" smtClean="0"/>
              <a:t>t – 45 = 1500 – 20t</a:t>
            </a:r>
          </a:p>
          <a:p>
            <a:pPr marL="0" indent="0" algn="ctr">
              <a:buNone/>
            </a:pPr>
            <a:r>
              <a:rPr lang="cs-CZ" sz="2400" dirty="0" smtClean="0"/>
              <a:t>3t + 20t = 1500 + 45</a:t>
            </a:r>
          </a:p>
          <a:p>
            <a:pPr marL="0" indent="0" algn="ctr">
              <a:buNone/>
            </a:pPr>
            <a:r>
              <a:rPr lang="cs-CZ" sz="2400" dirty="0" smtClean="0"/>
              <a:t>23t = 1545 / :23</a:t>
            </a:r>
          </a:p>
          <a:p>
            <a:pPr marL="0" indent="0" algn="ctr">
              <a:buNone/>
            </a:pPr>
            <a:r>
              <a:rPr lang="cs-CZ" sz="2400" b="1" u="sng" dirty="0" smtClean="0"/>
              <a:t>t = 67,2 °C</a:t>
            </a:r>
            <a:endParaRPr lang="cs-CZ" sz="2400" b="1" u="sng" dirty="0" smtClean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467544" y="1628799"/>
            <a:ext cx="3456384" cy="28083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400" dirty="0" smtClean="0"/>
              <a:t>V</a:t>
            </a:r>
            <a:r>
              <a:rPr lang="cs-CZ" sz="2400" baseline="-25000" dirty="0" smtClean="0"/>
              <a:t>1</a:t>
            </a:r>
            <a:r>
              <a:rPr lang="cs-CZ" sz="2400" dirty="0" smtClean="0"/>
              <a:t> = 15 l </a:t>
            </a:r>
            <a:r>
              <a:rPr lang="cs-CZ" sz="2400" dirty="0" smtClean="0">
                <a:sym typeface="Symbol" pitchFamily="18" charset="2"/>
              </a:rPr>
              <a:t> </a:t>
            </a:r>
            <a:r>
              <a:rPr lang="cs-CZ" sz="2400" dirty="0" smtClean="0"/>
              <a:t>m</a:t>
            </a:r>
            <a:r>
              <a:rPr lang="cs-CZ" sz="2400" baseline="-25000" dirty="0" smtClean="0"/>
              <a:t>1</a:t>
            </a:r>
            <a:r>
              <a:rPr lang="cs-CZ" sz="2400" dirty="0" smtClean="0"/>
              <a:t> = 15 kg</a:t>
            </a:r>
          </a:p>
          <a:p>
            <a:pPr marL="0" indent="0">
              <a:buNone/>
            </a:pPr>
            <a:r>
              <a:rPr lang="cs-CZ" sz="2400" dirty="0" smtClean="0"/>
              <a:t>V</a:t>
            </a:r>
            <a:r>
              <a:rPr lang="cs-CZ" sz="2400" baseline="-25000" dirty="0" smtClean="0"/>
              <a:t>2</a:t>
            </a:r>
            <a:r>
              <a:rPr lang="cs-CZ" sz="2400" dirty="0" smtClean="0"/>
              <a:t> </a:t>
            </a:r>
            <a:r>
              <a:rPr lang="cs-CZ" sz="2400" dirty="0"/>
              <a:t>= </a:t>
            </a:r>
            <a:r>
              <a:rPr lang="cs-CZ" sz="2400" dirty="0" smtClean="0"/>
              <a:t>100 </a:t>
            </a:r>
            <a:r>
              <a:rPr lang="cs-CZ" sz="2400" dirty="0"/>
              <a:t>l </a:t>
            </a:r>
            <a:r>
              <a:rPr lang="cs-CZ" sz="2400" dirty="0">
                <a:sym typeface="Symbol" pitchFamily="18" charset="2"/>
              </a:rPr>
              <a:t> </a:t>
            </a:r>
            <a:r>
              <a:rPr lang="cs-CZ" sz="2400" dirty="0" smtClean="0"/>
              <a:t>m</a:t>
            </a:r>
            <a:r>
              <a:rPr lang="cs-CZ" sz="2400" baseline="-25000" dirty="0" smtClean="0"/>
              <a:t>2</a:t>
            </a:r>
            <a:r>
              <a:rPr lang="cs-CZ" sz="2400" dirty="0" smtClean="0"/>
              <a:t> </a:t>
            </a:r>
            <a:r>
              <a:rPr lang="cs-CZ" sz="2400" dirty="0"/>
              <a:t>= </a:t>
            </a:r>
            <a:r>
              <a:rPr lang="cs-CZ" sz="2400" dirty="0" smtClean="0"/>
              <a:t>100 kg</a:t>
            </a:r>
          </a:p>
          <a:p>
            <a:pPr marL="0" indent="0">
              <a:buNone/>
            </a:pPr>
            <a:r>
              <a:rPr lang="cs-CZ" sz="2400" dirty="0" smtClean="0"/>
              <a:t>t</a:t>
            </a:r>
            <a:r>
              <a:rPr lang="cs-CZ" sz="2400" baseline="-25000" dirty="0" smtClean="0"/>
              <a:t>1 </a:t>
            </a:r>
            <a:r>
              <a:rPr lang="cs-CZ" sz="2400" dirty="0" smtClean="0"/>
              <a:t>= 15°C                  </a:t>
            </a:r>
          </a:p>
          <a:p>
            <a:pPr marL="0" indent="0">
              <a:buNone/>
            </a:pPr>
            <a:r>
              <a:rPr lang="cs-CZ" sz="2400" dirty="0" smtClean="0"/>
              <a:t>t</a:t>
            </a:r>
            <a:r>
              <a:rPr lang="cs-CZ" sz="2400" baseline="-25000" dirty="0" smtClean="0"/>
              <a:t>2 </a:t>
            </a:r>
            <a:r>
              <a:rPr lang="cs-CZ" sz="2400" dirty="0" smtClean="0"/>
              <a:t>= 75°C</a:t>
            </a:r>
          </a:p>
          <a:p>
            <a:pPr marL="0" indent="0">
              <a:buNone/>
            </a:pPr>
            <a:r>
              <a:rPr lang="cs-CZ" sz="2400" dirty="0" smtClean="0"/>
              <a:t>c</a:t>
            </a:r>
            <a:r>
              <a:rPr lang="cs-CZ" sz="2400" baseline="-25000" dirty="0" smtClean="0"/>
              <a:t>1</a:t>
            </a:r>
            <a:r>
              <a:rPr lang="cs-CZ" sz="2400" dirty="0" smtClean="0"/>
              <a:t> = c</a:t>
            </a:r>
            <a:r>
              <a:rPr lang="cs-CZ" sz="2400" baseline="-25000" dirty="0" smtClean="0"/>
              <a:t>2</a:t>
            </a:r>
            <a:r>
              <a:rPr lang="cs-CZ" sz="2400" dirty="0" smtClean="0"/>
              <a:t> = 4200 J/</a:t>
            </a:r>
            <a:r>
              <a:rPr lang="cs-CZ" sz="2400" dirty="0" err="1" smtClean="0"/>
              <a:t>kg.°C</a:t>
            </a:r>
            <a:endParaRPr lang="cs-CZ" sz="2400" dirty="0" smtClean="0"/>
          </a:p>
          <a:p>
            <a:pPr marL="0" indent="0">
              <a:buNone/>
            </a:pPr>
            <a:r>
              <a:rPr lang="cs-CZ" sz="2400" dirty="0" smtClean="0"/>
              <a:t>t = ? °C</a:t>
            </a:r>
            <a:endParaRPr lang="cs-CZ" sz="2400" dirty="0"/>
          </a:p>
          <a:p>
            <a:pPr marL="0" indent="0">
              <a:buNone/>
            </a:pPr>
            <a:endParaRPr lang="cs-CZ" sz="2800" baseline="-25000" dirty="0" smtClean="0"/>
          </a:p>
        </p:txBody>
      </p:sp>
      <p:sp>
        <p:nvSpPr>
          <p:cNvPr id="4" name="TextovéPole 3"/>
          <p:cNvSpPr txBox="1"/>
          <p:nvPr/>
        </p:nvSpPr>
        <p:spPr>
          <a:xfrm>
            <a:off x="2433371" y="6093296"/>
            <a:ext cx="43708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Výsledná teplota směsi je 67,2 °C.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6192041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90000"/>
            </a:schemeClr>
          </a:solidFill>
        </p:spPr>
        <p:txBody>
          <a:bodyPr/>
          <a:lstStyle/>
          <a:p>
            <a:r>
              <a:rPr lang="cs-CZ" dirty="0" smtClean="0"/>
              <a:t>Příklady na procvičení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2319337"/>
            <a:ext cx="8229600" cy="305388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sz="2800" dirty="0"/>
              <a:t>Do </a:t>
            </a:r>
            <a:r>
              <a:rPr lang="cs-CZ" sz="2800" dirty="0" smtClean="0"/>
              <a:t>25 </a:t>
            </a:r>
            <a:r>
              <a:rPr lang="cs-CZ" sz="2800" dirty="0"/>
              <a:t>litrů vody o teplotě </a:t>
            </a:r>
            <a:r>
              <a:rPr lang="cs-CZ" sz="2800" dirty="0" smtClean="0"/>
              <a:t>10°C </a:t>
            </a:r>
            <a:r>
              <a:rPr lang="cs-CZ" sz="2800" dirty="0"/>
              <a:t>nalijeme </a:t>
            </a:r>
            <a:r>
              <a:rPr lang="cs-CZ" sz="2800" dirty="0" smtClean="0"/>
              <a:t>120 </a:t>
            </a:r>
            <a:r>
              <a:rPr lang="cs-CZ" sz="2800" dirty="0"/>
              <a:t>litrů vody o teplotě </a:t>
            </a:r>
            <a:r>
              <a:rPr lang="cs-CZ" sz="2800" dirty="0" smtClean="0"/>
              <a:t>80°C</a:t>
            </a:r>
            <a:r>
              <a:rPr lang="cs-CZ" sz="2800" dirty="0"/>
              <a:t>. Urči výslednou teplotu směsi</a:t>
            </a:r>
            <a:r>
              <a:rPr lang="cs-CZ" sz="28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endParaRPr lang="cs-CZ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cs-CZ" sz="2800" dirty="0"/>
              <a:t>Do </a:t>
            </a:r>
            <a:r>
              <a:rPr lang="cs-CZ" sz="2800" dirty="0" smtClean="0"/>
              <a:t>30 </a:t>
            </a:r>
            <a:r>
              <a:rPr lang="cs-CZ" sz="2800" dirty="0"/>
              <a:t>litrů vody o teplotě </a:t>
            </a:r>
            <a:r>
              <a:rPr lang="cs-CZ" sz="2800" dirty="0" smtClean="0"/>
              <a:t>20°C </a:t>
            </a:r>
            <a:r>
              <a:rPr lang="cs-CZ" sz="2800" dirty="0"/>
              <a:t>nalijeme </a:t>
            </a:r>
            <a:r>
              <a:rPr lang="cs-CZ" sz="2800" dirty="0" smtClean="0"/>
              <a:t>80 </a:t>
            </a:r>
            <a:r>
              <a:rPr lang="cs-CZ" sz="2800" dirty="0"/>
              <a:t>litrů vody o teplotě </a:t>
            </a:r>
            <a:r>
              <a:rPr lang="cs-CZ" sz="2800" dirty="0" smtClean="0"/>
              <a:t>65°C</a:t>
            </a:r>
            <a:r>
              <a:rPr lang="cs-CZ" sz="2800" dirty="0"/>
              <a:t>. Urči výslednou teplotu směsi</a:t>
            </a:r>
            <a:r>
              <a:rPr lang="cs-CZ" sz="28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endParaRPr lang="cs-CZ" sz="2000" dirty="0"/>
          </a:p>
          <a:p>
            <a:pPr marL="514350" indent="-514350">
              <a:buFont typeface="+mj-lt"/>
              <a:buAutoNum type="arabicPeriod"/>
            </a:pPr>
            <a:endParaRPr lang="cs-CZ" sz="18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8809656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749</Words>
  <Application>Microsoft Office PowerPoint</Application>
  <PresentationFormat>Předvádění na obrazovce (4:3)</PresentationFormat>
  <Paragraphs>86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Kalorimetrická rovnice</vt:lpstr>
      <vt:lpstr>Kalorimetrická rovnice</vt:lpstr>
      <vt:lpstr>1. Do 10 litrů vody o teplotě 15°C nalijeme 5 litrů vody o teplotě 80°C. Urči výslednou teplotu směsi.</vt:lpstr>
      <vt:lpstr>2. Do 50 litrů vody o teplotě 20°C nalijeme 30 litrů vody o teplotě 90°C. Urči výslednou teplotu směsi.</vt:lpstr>
      <vt:lpstr>3. Do 70 litrů vody o teplotě 30°C nalijeme 60 litrů vody o teplotě 80°C. Urči výslednou teplotu směsi.</vt:lpstr>
      <vt:lpstr>4. Do 15 litrů vody o teplotě 15°C nalijeme 100 litrů vody o teplotě 75°C. Urči výslednou teplotu směsi.</vt:lpstr>
      <vt:lpstr>Příklady na procvičení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Kalorimetrická rovnice</dc:title>
  <dc:creator>Ucitel</dc:creator>
  <cp:lastModifiedBy>Ucitel</cp:lastModifiedBy>
  <cp:revision>16</cp:revision>
  <dcterms:created xsi:type="dcterms:W3CDTF">2012-07-19T18:38:05Z</dcterms:created>
  <dcterms:modified xsi:type="dcterms:W3CDTF">2012-10-04T18:07:28Z</dcterms:modified>
</cp:coreProperties>
</file>