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57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7FA6B2-50EA-416A-865E-4C74024A9C50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61288-E2DE-44F5-837D-E2BEC15803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3963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61288-E2DE-44F5-837D-E2BEC158031E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026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4373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38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061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4994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271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87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280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325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472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97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179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60127-0BB1-48A2-B8E7-1D7D3622C591}" type="datetimeFigureOut">
              <a:rPr lang="cs-CZ" smtClean="0"/>
              <a:t>16.7.2012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7A8F2-258F-46B1-A83B-B9AADEA737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8776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Polohová energie </a:t>
            </a:r>
            <a:endParaRPr lang="cs-CZ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941888"/>
            <a:ext cx="6400800" cy="1223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000" i="1" dirty="0">
                <a:solidFill>
                  <a:schemeClr val="tx1"/>
                </a:solidFill>
              </a:rPr>
              <a:t>Autorem materiálu a všech jeho částí, není-li uvedeno jinak, je </a:t>
            </a:r>
            <a:r>
              <a:rPr lang="cs-CZ" sz="1000" i="1" dirty="0" err="1">
                <a:solidFill>
                  <a:schemeClr val="tx1"/>
                </a:solidFill>
              </a:rPr>
              <a:t>Mgr.Iva</a:t>
            </a:r>
            <a:r>
              <a:rPr lang="cs-CZ" sz="1000" i="1" dirty="0">
                <a:solidFill>
                  <a:schemeClr val="tx1"/>
                </a:solidFill>
              </a:rPr>
              <a:t> Stupková. </a:t>
            </a:r>
          </a:p>
          <a:p>
            <a:pPr>
              <a:lnSpc>
                <a:spcPct val="80000"/>
              </a:lnSpc>
            </a:pPr>
            <a:r>
              <a:rPr lang="cs-CZ" sz="1000" i="1" dirty="0">
                <a:solidFill>
                  <a:schemeClr val="tx1"/>
                </a:solidFill>
              </a:rPr>
              <a:t>Dostupné z Metodického portálu www.rvp.cz, ISSN: 1802-4785, financovaného z ESF a státního rozpočtu ČR. Provozováno Výzkumným ústavem pedagogickým v Praze.</a:t>
            </a:r>
          </a:p>
          <a:p>
            <a:pPr>
              <a:lnSpc>
                <a:spcPct val="80000"/>
              </a:lnSpc>
            </a:pPr>
            <a:endParaRPr lang="cs-CZ" sz="10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74558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fyzikální veličina </a:t>
            </a:r>
          </a:p>
          <a:p>
            <a:r>
              <a:rPr lang="cs-CZ" dirty="0" smtClean="0"/>
              <a:t>značka: </a:t>
            </a:r>
            <a:r>
              <a:rPr lang="cs-CZ" dirty="0" err="1" smtClean="0"/>
              <a:t>W</a:t>
            </a:r>
            <a:r>
              <a:rPr lang="cs-CZ" sz="1800" dirty="0" err="1" smtClean="0"/>
              <a:t>p</a:t>
            </a:r>
            <a:endParaRPr lang="cs-CZ" sz="1800" dirty="0" smtClean="0"/>
          </a:p>
          <a:p>
            <a:r>
              <a:rPr lang="cs-CZ" dirty="0" smtClean="0"/>
              <a:t>jednotka: 1 J </a:t>
            </a:r>
          </a:p>
          <a:p>
            <a:endParaRPr lang="cs-CZ" sz="1800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cs-CZ" dirty="0" smtClean="0"/>
              <a:t>Polohová energie</a:t>
            </a:r>
            <a:endParaRPr lang="cs-CZ" dirty="0"/>
          </a:p>
        </p:txBody>
      </p:sp>
      <p:pic>
        <p:nvPicPr>
          <p:cNvPr id="1026" name="Picture 2" descr="potenciální energ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674765"/>
            <a:ext cx="385757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5383452" y="547658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17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cs-CZ" dirty="0" smtClean="0"/>
              <a:t>Polohová energie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Každé těleso, které je v nějaké výšce má polohovou (potenciální) energii </a:t>
            </a:r>
            <a:r>
              <a:rPr lang="cs-CZ" dirty="0" smtClean="0"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b="1" dirty="0" smtClean="0">
                <a:sym typeface="Wingdings" pitchFamily="2" charset="2"/>
              </a:rPr>
              <a:t>so</a:t>
            </a:r>
            <a:r>
              <a:rPr lang="cs-CZ" b="1" dirty="0" err="1" smtClean="0">
                <a:sym typeface="Wingdings" pitchFamily="2" charset="2"/>
              </a:rPr>
              <a:t>uvisí</a:t>
            </a:r>
            <a:r>
              <a:rPr lang="cs-CZ" dirty="0" smtClean="0">
                <a:sym typeface="Wingdings" pitchFamily="2" charset="2"/>
              </a:rPr>
              <a:t> tedy </a:t>
            </a:r>
            <a:r>
              <a:rPr lang="cs-CZ" b="1" dirty="0" smtClean="0">
                <a:sym typeface="Wingdings" pitchFamily="2" charset="2"/>
              </a:rPr>
              <a:t>s polohou tělesa</a:t>
            </a:r>
            <a:r>
              <a:rPr lang="cs-CZ" dirty="0" smtClean="0">
                <a:sym typeface="Wingdings" pitchFamily="2" charset="2"/>
              </a:rPr>
              <a:t> </a:t>
            </a:r>
          </a:p>
          <a:p>
            <a:endParaRPr lang="cs-CZ" dirty="0" smtClean="0">
              <a:sym typeface="Wingdings" pitchFamily="2" charset="2"/>
            </a:endParaRPr>
          </a:p>
          <a:p>
            <a:r>
              <a:rPr lang="cs-CZ" dirty="0" smtClean="0">
                <a:sym typeface="Wingdings" pitchFamily="2" charset="2"/>
              </a:rPr>
              <a:t>Nulová polohová energie – na povrchu Země (h = 0 m)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822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Těleso o hmotnosti </a:t>
            </a:r>
            <a:r>
              <a:rPr lang="cs-CZ" b="1" dirty="0"/>
              <a:t>m</a:t>
            </a:r>
            <a:r>
              <a:rPr lang="cs-CZ" dirty="0"/>
              <a:t> zdvižené do výšky </a:t>
            </a:r>
            <a:r>
              <a:rPr lang="cs-CZ" b="1" dirty="0"/>
              <a:t>h</a:t>
            </a:r>
            <a:r>
              <a:rPr lang="cs-CZ" dirty="0"/>
              <a:t> nad povrchem Země má polohovou energii </a:t>
            </a: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cs-CZ" dirty="0" smtClean="0"/>
              <a:t>Polohová energie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203848" y="3284984"/>
            <a:ext cx="25202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dirty="0" err="1"/>
              <a:t>W</a:t>
            </a:r>
            <a:r>
              <a:rPr lang="cs-CZ" sz="4000" b="1" baseline="-25000" dirty="0" err="1"/>
              <a:t>p</a:t>
            </a:r>
            <a:r>
              <a:rPr lang="cs-CZ" sz="4000" b="1" dirty="0"/>
              <a:t> = </a:t>
            </a:r>
            <a:r>
              <a:rPr lang="cs-CZ" sz="4000" b="1" dirty="0" err="1"/>
              <a:t>m.g.h</a:t>
            </a:r>
            <a:endParaRPr lang="cs-CZ" sz="4000" dirty="0"/>
          </a:p>
        </p:txBody>
      </p:sp>
      <p:sp>
        <p:nvSpPr>
          <p:cNvPr id="6" name="Obdélník 5"/>
          <p:cNvSpPr/>
          <p:nvPr/>
        </p:nvSpPr>
        <p:spPr>
          <a:xfrm>
            <a:off x="899592" y="4869160"/>
            <a:ext cx="79928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/>
              <a:t>Z toho vyplývá, že polohová energie závisí na hmotnosti m tělesa ( kg) a výšce h (m).</a:t>
            </a:r>
          </a:p>
        </p:txBody>
      </p:sp>
    </p:spTree>
    <p:extLst>
      <p:ext uri="{BB962C8B-B14F-4D97-AF65-F5344CB8AC3E}">
        <p14:creationId xmlns:p14="http://schemas.microsoft.com/office/powerpoint/2010/main" val="407672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cs-CZ" dirty="0" smtClean="0"/>
              <a:t>Vzorový příklad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Jakou polohovou energii má holub, který je ve výšce h = 30 m a jeho hmotnost je 300 g.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u="sng" dirty="0" smtClean="0"/>
              <a:t>Zápis</a:t>
            </a:r>
          </a:p>
          <a:p>
            <a:pPr marL="0" indent="0">
              <a:buNone/>
            </a:pPr>
            <a:r>
              <a:rPr lang="cs-CZ" dirty="0" smtClean="0"/>
              <a:t>h = 30 m</a:t>
            </a:r>
          </a:p>
          <a:p>
            <a:pPr marL="0" indent="0">
              <a:buNone/>
            </a:pPr>
            <a:r>
              <a:rPr lang="cs-CZ" dirty="0" smtClean="0"/>
              <a:t>m = 300 g = 0,3 kg</a:t>
            </a:r>
          </a:p>
          <a:p>
            <a:pPr marL="0" indent="0">
              <a:buNone/>
            </a:pPr>
            <a:r>
              <a:rPr lang="cs-CZ" dirty="0" err="1" smtClean="0"/>
              <a:t>W</a:t>
            </a:r>
            <a:r>
              <a:rPr lang="cs-CZ" sz="1800" dirty="0" err="1" smtClean="0"/>
              <a:t>p</a:t>
            </a:r>
            <a:r>
              <a:rPr lang="cs-CZ" sz="1800" dirty="0" smtClean="0"/>
              <a:t> </a:t>
            </a:r>
            <a:r>
              <a:rPr lang="cs-CZ" dirty="0" smtClean="0"/>
              <a:t>= ?</a:t>
            </a:r>
            <a:endParaRPr lang="cs-CZ" sz="1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788024" y="3325666"/>
            <a:ext cx="331236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 smtClean="0"/>
              <a:t>Výpočet</a:t>
            </a:r>
          </a:p>
          <a:p>
            <a:r>
              <a:rPr lang="cs-CZ" sz="3200" dirty="0" err="1" smtClean="0"/>
              <a:t>W</a:t>
            </a:r>
            <a:r>
              <a:rPr lang="cs-CZ" sz="2000" dirty="0" err="1" smtClean="0"/>
              <a:t>p</a:t>
            </a:r>
            <a:r>
              <a:rPr lang="cs-CZ" sz="2000" dirty="0" smtClean="0"/>
              <a:t> </a:t>
            </a:r>
            <a:r>
              <a:rPr lang="cs-CZ" sz="3200" dirty="0" smtClean="0"/>
              <a:t>= </a:t>
            </a:r>
            <a:r>
              <a:rPr lang="cs-CZ" sz="3200" dirty="0" err="1" smtClean="0"/>
              <a:t>m.g.h</a:t>
            </a:r>
            <a:endParaRPr lang="cs-CZ" sz="3200" dirty="0" smtClean="0"/>
          </a:p>
          <a:p>
            <a:r>
              <a:rPr lang="cs-CZ" sz="3200" dirty="0" err="1" smtClean="0"/>
              <a:t>W</a:t>
            </a:r>
            <a:r>
              <a:rPr lang="cs-CZ" sz="2000" dirty="0" err="1" smtClean="0"/>
              <a:t>p</a:t>
            </a:r>
            <a:r>
              <a:rPr lang="cs-CZ" sz="2000" dirty="0" smtClean="0"/>
              <a:t> </a:t>
            </a:r>
            <a:r>
              <a:rPr lang="cs-CZ" sz="3200" dirty="0" smtClean="0"/>
              <a:t>= 0,3.10.30</a:t>
            </a:r>
          </a:p>
          <a:p>
            <a:r>
              <a:rPr lang="cs-CZ" sz="3200" dirty="0" err="1" smtClean="0"/>
              <a:t>W</a:t>
            </a:r>
            <a:r>
              <a:rPr lang="cs-CZ" sz="2000" dirty="0" err="1" smtClean="0"/>
              <a:t>p</a:t>
            </a:r>
            <a:r>
              <a:rPr lang="cs-CZ" sz="2000" dirty="0" smtClean="0"/>
              <a:t> </a:t>
            </a:r>
            <a:r>
              <a:rPr lang="cs-CZ" sz="3200" dirty="0" smtClean="0"/>
              <a:t>= 90 J</a:t>
            </a:r>
            <a:endParaRPr lang="cs-CZ" sz="3200" dirty="0" smtClean="0"/>
          </a:p>
          <a:p>
            <a:endParaRPr lang="cs-CZ" sz="2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1943200" y="5903694"/>
            <a:ext cx="72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Polohová energie holuba ve výšce 30 m je 90 J.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9312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Jeník vyhodil míč o hmotnosti </a:t>
            </a:r>
            <a:r>
              <a:rPr lang="cs-CZ" dirty="0" smtClean="0"/>
              <a:t>1,5 kg</a:t>
            </a:r>
            <a:r>
              <a:rPr lang="cs-CZ" dirty="0" smtClean="0"/>
              <a:t> do výšky. Polohová energie se zvýšila o 90 J. Do jaké výšky byl míč vyhozen?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u="sng" dirty="0" smtClean="0"/>
              <a:t>Zápis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m = 1,5 kg</a:t>
            </a:r>
          </a:p>
          <a:p>
            <a:pPr marL="0" indent="0">
              <a:buNone/>
            </a:pPr>
            <a:r>
              <a:rPr lang="cs-CZ" dirty="0" err="1" smtClean="0"/>
              <a:t>W</a:t>
            </a:r>
            <a:r>
              <a:rPr lang="cs-CZ" sz="2000" dirty="0" err="1" smtClean="0"/>
              <a:t>p</a:t>
            </a:r>
            <a:r>
              <a:rPr lang="cs-CZ" dirty="0" smtClean="0"/>
              <a:t> = 90 J</a:t>
            </a:r>
          </a:p>
          <a:p>
            <a:pPr marL="0" indent="0">
              <a:buNone/>
            </a:pPr>
            <a:r>
              <a:rPr lang="cs-CZ" dirty="0" smtClean="0"/>
              <a:t>h = ?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rgbClr val="92D050"/>
          </a:solidFill>
        </p:spPr>
        <p:txBody>
          <a:bodyPr/>
          <a:lstStyle/>
          <a:p>
            <a:r>
              <a:rPr lang="cs-CZ" dirty="0" smtClean="0"/>
              <a:t>Vzorový příklad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44008" y="3708225"/>
            <a:ext cx="316835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 smtClean="0"/>
              <a:t>Výpočet</a:t>
            </a:r>
          </a:p>
          <a:p>
            <a:r>
              <a:rPr lang="cs-CZ" sz="3200" dirty="0" smtClean="0"/>
              <a:t>h =</a:t>
            </a:r>
            <a:r>
              <a:rPr lang="cs-CZ" sz="3200" dirty="0" smtClean="0"/>
              <a:t> </a:t>
            </a:r>
            <a:r>
              <a:rPr lang="cs-CZ" sz="3200" dirty="0" err="1" smtClean="0"/>
              <a:t>W</a:t>
            </a:r>
            <a:r>
              <a:rPr lang="cs-CZ" sz="2000" dirty="0" err="1" smtClean="0"/>
              <a:t>p</a:t>
            </a:r>
            <a:r>
              <a:rPr lang="cs-CZ" sz="2000" dirty="0" smtClean="0"/>
              <a:t> </a:t>
            </a:r>
            <a:r>
              <a:rPr lang="cs-CZ" sz="3200" dirty="0" smtClean="0"/>
              <a:t>/</a:t>
            </a:r>
            <a:r>
              <a:rPr lang="cs-CZ" sz="3200" dirty="0" err="1" smtClean="0"/>
              <a:t>m.g</a:t>
            </a:r>
            <a:endParaRPr lang="cs-CZ" sz="3200" dirty="0" smtClean="0"/>
          </a:p>
          <a:p>
            <a:r>
              <a:rPr lang="cs-CZ" sz="3200" dirty="0" smtClean="0"/>
              <a:t>h = 90/1,5.10</a:t>
            </a:r>
          </a:p>
          <a:p>
            <a:r>
              <a:rPr lang="cs-CZ" sz="3200" dirty="0" smtClean="0"/>
              <a:t>h = 6 m </a:t>
            </a:r>
            <a:endParaRPr lang="cs-CZ" sz="3200" dirty="0"/>
          </a:p>
          <a:p>
            <a:r>
              <a:rPr lang="cs-CZ" dirty="0" smtClean="0"/>
              <a:t> 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483768" y="6099691"/>
            <a:ext cx="6045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Jeník vyhodil 1,5 kg míč do výšky 6ti m.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9312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žebříku ve výšce 3 m stojí muž, který má polohovou energii 1500 J. Jakou hmotnost má muž?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u="sng" dirty="0" smtClean="0"/>
              <a:t>Zápis</a:t>
            </a:r>
          </a:p>
          <a:p>
            <a:pPr marL="0" indent="0">
              <a:buNone/>
            </a:pPr>
            <a:r>
              <a:rPr lang="cs-CZ" dirty="0" smtClean="0"/>
              <a:t>h = 3 m</a:t>
            </a:r>
          </a:p>
          <a:p>
            <a:pPr marL="0" indent="0">
              <a:buNone/>
            </a:pPr>
            <a:r>
              <a:rPr lang="cs-CZ" dirty="0" err="1" smtClean="0"/>
              <a:t>W</a:t>
            </a:r>
            <a:r>
              <a:rPr lang="cs-CZ" sz="2000" dirty="0" err="1" smtClean="0"/>
              <a:t>p</a:t>
            </a:r>
            <a:r>
              <a:rPr lang="cs-CZ" sz="2000" dirty="0" smtClean="0"/>
              <a:t> </a:t>
            </a:r>
            <a:r>
              <a:rPr lang="cs-CZ" dirty="0" smtClean="0"/>
              <a:t> = 1500 J</a:t>
            </a:r>
          </a:p>
          <a:p>
            <a:pPr marL="0" indent="0">
              <a:buNone/>
            </a:pPr>
            <a:r>
              <a:rPr lang="cs-CZ" dirty="0" smtClean="0"/>
              <a:t>m = ?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rgbClr val="92D050"/>
          </a:solidFill>
        </p:spPr>
        <p:txBody>
          <a:bodyPr/>
          <a:lstStyle/>
          <a:p>
            <a:r>
              <a:rPr lang="cs-CZ" dirty="0" smtClean="0"/>
              <a:t>Vzorový příklad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44008" y="3708225"/>
            <a:ext cx="316835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 smtClean="0"/>
              <a:t>Výpočet</a:t>
            </a:r>
          </a:p>
          <a:p>
            <a:r>
              <a:rPr lang="cs-CZ" sz="3200" dirty="0"/>
              <a:t>m</a:t>
            </a:r>
            <a:r>
              <a:rPr lang="cs-CZ" sz="3200" dirty="0" smtClean="0"/>
              <a:t> =</a:t>
            </a:r>
            <a:r>
              <a:rPr lang="cs-CZ" sz="3200" dirty="0" smtClean="0"/>
              <a:t> </a:t>
            </a:r>
            <a:r>
              <a:rPr lang="cs-CZ" sz="3200" dirty="0" err="1" smtClean="0"/>
              <a:t>W</a:t>
            </a:r>
            <a:r>
              <a:rPr lang="cs-CZ" sz="2000" dirty="0" err="1" smtClean="0"/>
              <a:t>p</a:t>
            </a:r>
            <a:r>
              <a:rPr lang="cs-CZ" sz="2000" dirty="0" smtClean="0"/>
              <a:t> </a:t>
            </a:r>
            <a:r>
              <a:rPr lang="cs-CZ" sz="3200" dirty="0" smtClean="0"/>
              <a:t>/</a:t>
            </a:r>
            <a:r>
              <a:rPr lang="cs-CZ" sz="3200" dirty="0" err="1" smtClean="0"/>
              <a:t>h.g</a:t>
            </a:r>
            <a:endParaRPr lang="cs-CZ" sz="3200" dirty="0" smtClean="0"/>
          </a:p>
          <a:p>
            <a:r>
              <a:rPr lang="cs-CZ" sz="3200" dirty="0" smtClean="0"/>
              <a:t>m = 1500/3.10</a:t>
            </a:r>
          </a:p>
          <a:p>
            <a:r>
              <a:rPr lang="cs-CZ" sz="3200" dirty="0" smtClean="0"/>
              <a:t>m = 50 kg 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3851920" y="6237311"/>
            <a:ext cx="56886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Hmotnost muže je 50 kg.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97187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http://www.techmania.cz/edutorium/data/fil_0702.gif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312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292</Words>
  <Application>Microsoft Office PowerPoint</Application>
  <PresentationFormat>Předvádění na obrazovce (4:3)</PresentationFormat>
  <Paragraphs>56</Paragraphs>
  <Slides>8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Polohová energie </vt:lpstr>
      <vt:lpstr>Polohová energie</vt:lpstr>
      <vt:lpstr>Polohová energie</vt:lpstr>
      <vt:lpstr>Polohová energie</vt:lpstr>
      <vt:lpstr>Vzorový příklad</vt:lpstr>
      <vt:lpstr>Vzorový příklad</vt:lpstr>
      <vt:lpstr>Vzorový příklad</vt:lpstr>
      <vt:lpstr>Zdroj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Polohová energie</dc:title>
  <dc:creator>Ucitel</dc:creator>
  <cp:lastModifiedBy>Ucitel</cp:lastModifiedBy>
  <cp:revision>9</cp:revision>
  <dcterms:created xsi:type="dcterms:W3CDTF">2012-07-16T08:03:29Z</dcterms:created>
  <dcterms:modified xsi:type="dcterms:W3CDTF">2012-07-16T10:11:48Z</dcterms:modified>
</cp:coreProperties>
</file>