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224" autoAdjust="0"/>
    <p:restoredTop sz="94660"/>
  </p:normalViewPr>
  <p:slideViewPr>
    <p:cSldViewPr>
      <p:cViewPr varScale="1">
        <p:scale>
          <a:sx n="70" d="100"/>
          <a:sy n="70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496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397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92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4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376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11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5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45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56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53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52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AE415-2176-45E6-84B2-A71BB203E5A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7121A-1BDB-4E4D-8B4C-EE26AAD94C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321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Práce, výkon, pohybová a polohová energie - test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611188" y="4725144"/>
            <a:ext cx="7921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Autorem materiálu a všech jeho částí, není-li uvedeno jinak, je</a:t>
            </a:r>
            <a:r>
              <a:rPr lang="cs-CZ" sz="12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Iva Stupková.</a:t>
            </a:r>
            <a:endParaRPr 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Dostupné z Metodického portálu www.rvp.cz, ISSN: 1802-4785, financovaného z ESF a státního rozpočtu ČR.</a:t>
            </a:r>
            <a:b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Provozováno Výzkumným ústavem pedagogickým v Praze</a:t>
            </a:r>
            <a:r>
              <a:rPr 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buFontTx/>
              <a:buNone/>
            </a:pPr>
            <a:endParaRPr lang="cs-CZ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88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1) Rozhodni, zda při popisovaných činnostech Marie konala, nebo nekonala práci.</a:t>
            </a:r>
            <a:endParaRPr lang="cs-CZ" sz="32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V 7:00 ráno Marie vstala z postele.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Po hodině tělocviku byla unavená tak, že sotva šla do schodů.</a:t>
            </a:r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Po snídani rychle sběhla schody.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lphaLcParenR"/>
            </a:pPr>
            <a:r>
              <a:rPr lang="cs-CZ" dirty="0" smtClean="0"/>
              <a:t>Nějakou dobu držela míč nad hlavou.</a:t>
            </a:r>
          </a:p>
          <a:p>
            <a:pPr marL="457200" indent="-457200">
              <a:buAutoNum type="alphaLcParenR"/>
            </a:pP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Na přechodu pro chodce měla červenou a nějakou dobu stála a přemýšlela, zda si doma nezapomněla DÚ.</a:t>
            </a:r>
          </a:p>
          <a:p>
            <a:pPr marL="457200" indent="-457200">
              <a:buAutoNum type="alphaLcParenR"/>
            </a:pPr>
            <a:endParaRPr lang="cs-CZ" dirty="0" smtClean="0"/>
          </a:p>
          <a:p>
            <a:pPr marL="457200" indent="-457200">
              <a:buAutoNum type="alphaLcParenR"/>
            </a:pPr>
            <a:r>
              <a:rPr lang="cs-CZ" dirty="0" smtClean="0"/>
              <a:t>Při tělocviku zvedla Marie těžký </a:t>
            </a:r>
            <a:r>
              <a:rPr lang="cs-CZ" dirty="0" err="1" smtClean="0"/>
              <a:t>medicinbál</a:t>
            </a:r>
            <a:r>
              <a:rPr lang="cs-CZ" dirty="0" smtClean="0"/>
              <a:t>. </a:t>
            </a:r>
            <a:endParaRPr lang="cs-CZ" dirty="0"/>
          </a:p>
          <a:p>
            <a:pPr marL="457200" indent="-457200"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64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2) Vypočítej příklad. Nezapomeň na zápis, výpočet a odpověď.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dirty="0" smtClean="0"/>
              <a:t>Martin táhl vozík stálou silou o velikosti 80 N ve stejném směru, ve kterém po přímé cestě ušel 25 m. Jakou práci přitom Martin vykonal? Práci vyjádři v </a:t>
            </a:r>
            <a:r>
              <a:rPr lang="cs-CZ" sz="2800" dirty="0" err="1" smtClean="0"/>
              <a:t>kJ</a:t>
            </a:r>
            <a:r>
              <a:rPr lang="cs-CZ" sz="2800" dirty="0" smtClean="0"/>
              <a:t>. </a:t>
            </a:r>
            <a:endParaRPr lang="cs-CZ" sz="2800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Jana táhla sáňky silou o velikosti 0,08 </a:t>
            </a:r>
            <a:r>
              <a:rPr lang="cs-CZ" sz="2800" dirty="0" err="1" smtClean="0"/>
              <a:t>kN</a:t>
            </a:r>
            <a:r>
              <a:rPr lang="cs-CZ" sz="2800" dirty="0" smtClean="0"/>
              <a:t> ve stejném směru, ve které po přímé vodorovné cestě ušla 50 m. Jakou práci při tom Jana vykonala? Vyjádři v </a:t>
            </a:r>
            <a:r>
              <a:rPr lang="cs-CZ" sz="2800" dirty="0" err="1" smtClean="0"/>
              <a:t>kJ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11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64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3) Z tabulky vypočítej: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Zástupný symbol pro obsah 10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00459808"/>
                  </p:ext>
                </p:extLst>
              </p:nvPr>
            </p:nvGraphicFramePr>
            <p:xfrm>
              <a:off x="457200" y="2174875"/>
              <a:ext cx="4040188" cy="26268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20094"/>
                    <a:gridCol w="2020094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Výkon 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𝑷</m:t>
                                    </m:r>
                                  </m:num>
                                  <m:den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𝒌𝑾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Člověk</a:t>
                          </a:r>
                          <a:r>
                            <a:rPr lang="cs-CZ" baseline="0" dirty="0" smtClean="0"/>
                            <a:t> při obvyklé práci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0,1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Motor osobního</a:t>
                          </a:r>
                          <a:r>
                            <a:rPr lang="cs-CZ" baseline="0" dirty="0" smtClean="0"/>
                            <a:t> automobilu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70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Motor</a:t>
                          </a:r>
                          <a:r>
                            <a:rPr lang="cs-CZ" baseline="0" dirty="0" smtClean="0"/>
                            <a:t> letadla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2 000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Jaderné elektrárny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1 000 000</a:t>
                          </a:r>
                          <a:endParaRPr lang="cs-CZ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Zástupný symbol pro obsah 10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00459808"/>
                  </p:ext>
                </p:extLst>
              </p:nvPr>
            </p:nvGraphicFramePr>
            <p:xfrm>
              <a:off x="457200" y="2174875"/>
              <a:ext cx="4040188" cy="26268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20094"/>
                    <a:gridCol w="2020094"/>
                  </a:tblGrid>
                  <a:tr h="6049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Výkon 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302" t="-5051" b="-350505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Člověk</a:t>
                          </a:r>
                          <a:r>
                            <a:rPr lang="cs-CZ" baseline="0" dirty="0" smtClean="0"/>
                            <a:t> při obvyklé práci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0,1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Motor osobního</a:t>
                          </a:r>
                          <a:r>
                            <a:rPr lang="cs-CZ" baseline="0" dirty="0" smtClean="0"/>
                            <a:t> automobilu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70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Motor</a:t>
                          </a:r>
                          <a:r>
                            <a:rPr lang="cs-CZ" baseline="0" dirty="0" smtClean="0"/>
                            <a:t> letadla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2 000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Jaderné elektrárny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1 000 000</a:t>
                          </a:r>
                          <a:endParaRPr lang="cs-CZ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Zástupný symbol pro obsah 11"/>
              <p:cNvGraphicFramePr>
                <a:graphicFrameLocks noGrp="1"/>
              </p:cNvGraphicFramePr>
              <p:nvPr>
                <p:ph sz="quarter" idx="4"/>
                <p:extLst>
                  <p:ext uri="{D42A27DB-BD31-4B8C-83A1-F6EECF244321}">
                    <p14:modId xmlns:p14="http://schemas.microsoft.com/office/powerpoint/2010/main" val="2372362635"/>
                  </p:ext>
                </p:extLst>
              </p:nvPr>
            </p:nvGraphicFramePr>
            <p:xfrm>
              <a:off x="4645025" y="2174875"/>
              <a:ext cx="4041776" cy="2626805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2020888"/>
                    <a:gridCol w="202088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Výkon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cs-CZ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𝑷</m:t>
                                    </m:r>
                                  </m:num>
                                  <m:den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𝒌𝑾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Kůň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0,7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Motor nákladního automobilu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150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Elektrická</a:t>
                          </a:r>
                          <a:r>
                            <a:rPr lang="cs-CZ" baseline="0" dirty="0" smtClean="0"/>
                            <a:t> lokomotiva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4 000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raketoplán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200 000</a:t>
                          </a:r>
                          <a:endParaRPr lang="cs-CZ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Zástupný symbol pro obsah 11"/>
              <p:cNvGraphicFramePr>
                <a:graphicFrameLocks noGrp="1"/>
              </p:cNvGraphicFramePr>
              <p:nvPr>
                <p:ph sz="quarter" idx="4"/>
                <p:extLst>
                  <p:ext uri="{D42A27DB-BD31-4B8C-83A1-F6EECF244321}">
                    <p14:modId xmlns:p14="http://schemas.microsoft.com/office/powerpoint/2010/main" val="2372362635"/>
                  </p:ext>
                </p:extLst>
              </p:nvPr>
            </p:nvGraphicFramePr>
            <p:xfrm>
              <a:off x="4645025" y="2174875"/>
              <a:ext cx="4041776" cy="2626805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2020888"/>
                    <a:gridCol w="2020888"/>
                  </a:tblGrid>
                  <a:tr h="6049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Výkon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0604" t="-5051" b="-35050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Kůň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0,7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Motor nákladního automobilu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150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Elektrická</a:t>
                          </a:r>
                          <a:r>
                            <a:rPr lang="cs-CZ" baseline="0" dirty="0" smtClean="0"/>
                            <a:t> lokomotiva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4 000</a:t>
                          </a:r>
                          <a:endParaRPr lang="cs-CZ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raketoplán</a:t>
                          </a:r>
                          <a:endParaRPr lang="cs-C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200 000</a:t>
                          </a:r>
                          <a:endParaRPr lang="cs-CZ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9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67544" y="5013176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cs-CZ" dirty="0" smtClean="0"/>
              <a:t>Jakou práci vykoná člověk za 1 min? Výsledek uveď v </a:t>
            </a:r>
            <a:r>
              <a:rPr lang="cs-CZ" dirty="0" err="1" smtClean="0"/>
              <a:t>kJ</a:t>
            </a:r>
            <a:r>
              <a:rPr lang="cs-CZ" dirty="0" smtClean="0"/>
              <a:t>.</a:t>
            </a:r>
          </a:p>
          <a:p>
            <a:pPr marL="342900" indent="-342900">
              <a:buAutoNum type="alphaLcParenR"/>
            </a:pPr>
            <a:r>
              <a:rPr lang="cs-CZ" dirty="0" smtClean="0"/>
              <a:t>Jakou práci vykonají za stejnou dobu motory letadla? Výsledek uveď v </a:t>
            </a:r>
            <a:r>
              <a:rPr lang="cs-CZ" dirty="0" err="1" smtClean="0"/>
              <a:t>kJ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644008" y="5013176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cs-CZ" dirty="0" smtClean="0"/>
              <a:t>Jakou práci vykoná kůň za 1 min? Výsledek uveď v kilowatthodinách.</a:t>
            </a:r>
          </a:p>
          <a:p>
            <a:pPr marL="342900" indent="-342900">
              <a:buAutoNum type="alphaLcParenR"/>
            </a:pPr>
            <a:r>
              <a:rPr lang="cs-CZ" dirty="0" smtClean="0"/>
              <a:t>Jakou práci vykonají za stejnou dobu motory elektrické lokomotivy? Výsledek uveď v kilowatthodinách.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64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4) Popiš, k jakým vzájemným přeměnám energie dochází v situacích znázorněných na obrázcích?</a:t>
            </a:r>
            <a:endParaRPr lang="cs-CZ" sz="3200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pic>
        <p:nvPicPr>
          <p:cNvPr id="1026" name="Picture 2" descr="http://bigsheepcommunications.files.wordpress.com/2011/02/rollercoa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24944"/>
            <a:ext cx="3427627" cy="262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oloringpages7.com/Images/sport-coloring-pages/skateboard-coloring-pages/skateboarding-bunny-coloring-pages-7-co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689018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4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Výsledky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AutoNum type="arabicParenR"/>
            </a:pPr>
            <a:r>
              <a:rPr lang="cs-CZ" dirty="0" smtClean="0"/>
              <a:t>a) konala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b) konala</a:t>
            </a:r>
          </a:p>
          <a:p>
            <a:pPr marL="0" indent="0">
              <a:buNone/>
            </a:pPr>
            <a:r>
              <a:rPr lang="cs-CZ" dirty="0" smtClean="0"/>
              <a:t>        c) konala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2) W = 2 </a:t>
            </a:r>
            <a:r>
              <a:rPr lang="cs-CZ" dirty="0" err="1" smtClean="0"/>
              <a:t>kJ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3)    a) W = 6 </a:t>
            </a:r>
            <a:r>
              <a:rPr lang="cs-CZ" dirty="0" err="1" smtClean="0"/>
              <a:t>kJ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b) W = 120 </a:t>
            </a:r>
            <a:r>
              <a:rPr lang="cs-CZ" dirty="0" err="1" smtClean="0"/>
              <a:t>kJ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rabicParenR" startAt="4"/>
            </a:pPr>
            <a:r>
              <a:rPr lang="cs-CZ" dirty="0" smtClean="0"/>
              <a:t>Při sjíždění vozíku na horské dráze se mění polohová energie na pohybovou energii. 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0" name="Zástupný symbol pro text 6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1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AutoNum type="arabicParenR"/>
            </a:pPr>
            <a:r>
              <a:rPr lang="cs-CZ" dirty="0" smtClean="0"/>
              <a:t>a) nekonala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b) nekonala</a:t>
            </a:r>
          </a:p>
          <a:p>
            <a:pPr marL="0" indent="0">
              <a:buNone/>
            </a:pPr>
            <a:r>
              <a:rPr lang="cs-CZ" dirty="0" smtClean="0"/>
              <a:t>        c) konala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2) W = 4 </a:t>
            </a:r>
            <a:r>
              <a:rPr lang="cs-CZ" dirty="0" err="1" smtClean="0"/>
              <a:t>kJ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3)    a) W = 0,012 kW . h</a:t>
            </a:r>
          </a:p>
          <a:p>
            <a:pPr marL="0" indent="0">
              <a:buNone/>
            </a:pPr>
            <a:r>
              <a:rPr lang="cs-CZ" dirty="0" smtClean="0"/>
              <a:t>       b) W = 67 kW . h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rabicParenR" startAt="4"/>
            </a:pPr>
            <a:r>
              <a:rPr lang="cs-CZ" dirty="0" smtClean="0"/>
              <a:t> Při sjíždění skateboardisty po dráze se mění polohová energie na pohybovou energii. 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564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http://bigsheepcommunications.files.wordpress.com/2011/02/rollercoaster.jpg</a:t>
            </a:r>
          </a:p>
          <a:p>
            <a:r>
              <a:rPr lang="cs-CZ" dirty="0" smtClean="0"/>
              <a:t>http://www.coloringpages7.com/Images/sport-coloring-pages/skateboard-coloring-pages/skateboarding-bunny-coloring-pages-7-com.jpg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JIŘÍ BOHUNĚK, Eva Hejnová a [ilustroval Martin MAŠEK]. </a:t>
            </a:r>
            <a:r>
              <a:rPr lang="cs-CZ" i="1" dirty="0"/>
              <a:t>Tematické prověrky z učiva fyziky základní školy 8</a:t>
            </a:r>
            <a:r>
              <a:rPr lang="cs-CZ" dirty="0"/>
              <a:t>. 1. vyd. Praha: Prometheus, 2005. ISBN 80-719-6301-1.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6536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428</Words>
  <Application>Microsoft Office PowerPoint</Application>
  <PresentationFormat>Předvádění na obrazovce (4:3)</PresentationFormat>
  <Paragraphs>83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Práce, výkon, pohybová a polohová energie - test</vt:lpstr>
      <vt:lpstr>1) Rozhodni, zda při popisovaných činnostech Marie konala, nebo nekonala práci.</vt:lpstr>
      <vt:lpstr>2) Vypočítej příklad. Nezapomeň na zápis, výpočet a odpověď.</vt:lpstr>
      <vt:lpstr>3) Z tabulky vypočítej: </vt:lpstr>
      <vt:lpstr>4) Popiš, k jakým vzájemným přeměnám energie dochází v situacích znázorněných na obrázcích?</vt:lpstr>
      <vt:lpstr>Výsledky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Práce, výkon, pohybová a polohová energie</dc:title>
  <dc:creator>Ucitel</dc:creator>
  <cp:lastModifiedBy>Peta</cp:lastModifiedBy>
  <cp:revision>12</cp:revision>
  <dcterms:created xsi:type="dcterms:W3CDTF">2012-08-18T07:39:33Z</dcterms:created>
  <dcterms:modified xsi:type="dcterms:W3CDTF">2012-08-31T16:48:39Z</dcterms:modified>
</cp:coreProperties>
</file>