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5" r:id="rId5"/>
    <p:sldId id="264" r:id="rId6"/>
    <p:sldId id="266" r:id="rId7"/>
    <p:sldId id="267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70" d="100"/>
          <a:sy n="70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381AB-E8C6-4E18-BE63-0DDE01B39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901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C193-938C-49C9-8774-E7877B942E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353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BB270-974D-4B53-B22F-9D4BE524A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29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77965-8CA9-4CAD-AA03-EE7E4EC095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26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0F5C5-8DC7-410B-9079-030653980A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68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CDEFB-5C15-4BE9-AA1D-9BB92F013D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49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DD7F2-A3AD-44F3-8CBD-86D70CF46C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3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61F3F-CA7C-44BA-9015-D20BF4B02D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27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B0FCD-B06C-44BD-8CCB-38CEAD451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75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76FB-00A2-48BC-9E1F-D8F50F102E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70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FF9A8-60B3-4CF6-A678-C4C2C35955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91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B0E02A5-5A6D-4A27-B61D-8A18AC4897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Sériové zapojení </a:t>
            </a:r>
            <a:r>
              <a:rPr lang="cs-CZ" b="1" dirty="0" smtClean="0"/>
              <a:t>rezistorů</a:t>
            </a:r>
            <a:br>
              <a:rPr lang="cs-CZ" b="1" dirty="0" smtClean="0"/>
            </a:br>
            <a:r>
              <a:rPr lang="cs-CZ" b="1" dirty="0" smtClean="0"/>
              <a:t>příklady</a:t>
            </a:r>
            <a:endParaRPr lang="cs-CZ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437063"/>
            <a:ext cx="64008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200" i="1" smtClean="0"/>
              <a:t>Autorem materiálu a všech jeho částí, není-li uvedeno jinak, je Mgr.Iva Stupková. </a:t>
            </a:r>
          </a:p>
          <a:p>
            <a:pPr eaLnBrk="1" hangingPunct="1">
              <a:lnSpc>
                <a:spcPct val="80000"/>
              </a:lnSpc>
            </a:pPr>
            <a:r>
              <a:rPr lang="cs-CZ" sz="1200" i="1" smtClean="0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064500" cy="863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sz="2800" dirty="0"/>
              <a:t>1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18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9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 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25 </a:t>
            </a:r>
            <a:r>
              <a:rPr lang="el-GR" sz="2800" dirty="0" smtClean="0"/>
              <a:t>Ω</a:t>
            </a:r>
            <a:endParaRPr lang="cs-CZ" sz="2800" dirty="0" smtClean="0"/>
          </a:p>
        </p:txBody>
      </p:sp>
      <p:sp>
        <p:nvSpPr>
          <p:cNvPr id="8196" name="Rectangle 35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7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9"/>
          <p:cNvSpPr>
            <a:spLocks noChangeArrowheads="1"/>
          </p:cNvSpPr>
          <p:nvPr/>
        </p:nvSpPr>
        <p:spPr bwMode="auto">
          <a:xfrm>
            <a:off x="0" y="1914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9" name="Rectangle 50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0" name="Rectangle 5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53"/>
          <p:cNvSpPr>
            <a:spLocks noChangeArrowheads="1"/>
          </p:cNvSpPr>
          <p:nvPr/>
        </p:nvSpPr>
        <p:spPr bwMode="auto">
          <a:xfrm>
            <a:off x="0" y="4943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Text Box 45"/>
          <p:cNvSpPr txBox="1">
            <a:spLocks noChangeArrowheads="1"/>
          </p:cNvSpPr>
          <p:nvPr/>
        </p:nvSpPr>
        <p:spPr bwMode="auto">
          <a:xfrm>
            <a:off x="4716463" y="2636838"/>
            <a:ext cx="2749471" cy="2390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800" dirty="0"/>
              <a:t>R = R</a:t>
            </a:r>
            <a:r>
              <a:rPr lang="cs-CZ" sz="2800" baseline="-25000" dirty="0"/>
              <a:t>1</a:t>
            </a:r>
            <a:r>
              <a:rPr lang="cs-CZ" sz="2800" dirty="0"/>
              <a:t> +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+ R</a:t>
            </a:r>
            <a:r>
              <a:rPr lang="cs-CZ" sz="2800" baseline="-25000" dirty="0" smtClean="0"/>
              <a:t>3</a:t>
            </a:r>
          </a:p>
          <a:p>
            <a:pPr eaLnBrk="1" hangingPunct="1"/>
            <a:endParaRPr lang="cs-CZ" sz="2800" baseline="-25000" dirty="0"/>
          </a:p>
          <a:p>
            <a:pPr eaLnBrk="1" hangingPunct="1"/>
            <a:endParaRPr lang="cs-CZ" sz="2800" b="1" baseline="-25000" dirty="0"/>
          </a:p>
          <a:p>
            <a:pPr eaLnBrk="1" hangingPunct="1"/>
            <a:r>
              <a:rPr lang="cs-CZ" sz="2800" dirty="0"/>
              <a:t>R = 18 + </a:t>
            </a:r>
            <a:r>
              <a:rPr lang="cs-CZ" sz="2800" dirty="0" smtClean="0"/>
              <a:t>9 + 25</a:t>
            </a:r>
            <a:endParaRPr lang="cs-CZ" sz="2800" dirty="0"/>
          </a:p>
          <a:p>
            <a:pPr eaLnBrk="1" hangingPunct="1"/>
            <a:endParaRPr lang="cs-CZ" sz="2800" dirty="0"/>
          </a:p>
          <a:p>
            <a:pPr eaLnBrk="1" hangingPunct="1"/>
            <a:r>
              <a:rPr lang="cs-CZ" sz="2800" b="1" dirty="0">
                <a:solidFill>
                  <a:schemeClr val="accent2"/>
                </a:solidFill>
              </a:rPr>
              <a:t>R = </a:t>
            </a:r>
            <a:r>
              <a:rPr lang="cs-CZ" sz="2800" b="1" dirty="0" smtClean="0">
                <a:solidFill>
                  <a:schemeClr val="accent2"/>
                </a:solidFill>
              </a:rPr>
              <a:t>52 </a:t>
            </a:r>
            <a:r>
              <a:rPr lang="el-GR" sz="2800" b="1" dirty="0">
                <a:solidFill>
                  <a:schemeClr val="accent2"/>
                </a:solidFill>
              </a:rPr>
              <a:t>Ω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395536" y="2776538"/>
            <a:ext cx="3202756" cy="2075482"/>
            <a:chOff x="865188" y="2776538"/>
            <a:chExt cx="3202756" cy="2075482"/>
          </a:xfrm>
        </p:grpSpPr>
        <p:sp>
          <p:nvSpPr>
            <p:cNvPr id="8204" name="Rectangle 46"/>
            <p:cNvSpPr>
              <a:spLocks noChangeArrowheads="1"/>
            </p:cNvSpPr>
            <p:nvPr/>
          </p:nvSpPr>
          <p:spPr bwMode="auto">
            <a:xfrm>
              <a:off x="1322388" y="4033838"/>
              <a:ext cx="57150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5" name="Rectangle 47"/>
            <p:cNvSpPr>
              <a:spLocks noChangeArrowheads="1"/>
            </p:cNvSpPr>
            <p:nvPr/>
          </p:nvSpPr>
          <p:spPr bwMode="auto">
            <a:xfrm>
              <a:off x="2122488" y="4033838"/>
              <a:ext cx="57150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6" name="Line 48"/>
            <p:cNvSpPr>
              <a:spLocks noChangeShapeType="1"/>
            </p:cNvSpPr>
            <p:nvPr/>
          </p:nvSpPr>
          <p:spPr bwMode="auto">
            <a:xfrm>
              <a:off x="2693988" y="4148138"/>
              <a:ext cx="298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07" name="Line 49"/>
            <p:cNvSpPr>
              <a:spLocks noChangeShapeType="1"/>
            </p:cNvSpPr>
            <p:nvPr/>
          </p:nvSpPr>
          <p:spPr bwMode="auto">
            <a:xfrm>
              <a:off x="865188" y="4148138"/>
              <a:ext cx="457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08" name="Line 50"/>
            <p:cNvSpPr>
              <a:spLocks noChangeShapeType="1"/>
            </p:cNvSpPr>
            <p:nvPr/>
          </p:nvSpPr>
          <p:spPr bwMode="auto">
            <a:xfrm>
              <a:off x="1893888" y="4148138"/>
              <a:ext cx="228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09" name="Line 51"/>
            <p:cNvSpPr>
              <a:spLocks noChangeShapeType="1"/>
            </p:cNvSpPr>
            <p:nvPr/>
          </p:nvSpPr>
          <p:spPr bwMode="auto">
            <a:xfrm>
              <a:off x="865188" y="3233738"/>
              <a:ext cx="0" cy="914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0" name="Line 52"/>
            <p:cNvSpPr>
              <a:spLocks noChangeShapeType="1"/>
            </p:cNvSpPr>
            <p:nvPr/>
          </p:nvSpPr>
          <p:spPr bwMode="auto">
            <a:xfrm>
              <a:off x="865188" y="3233738"/>
              <a:ext cx="1143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1" name="Line 53"/>
            <p:cNvSpPr>
              <a:spLocks noChangeShapeType="1"/>
            </p:cNvSpPr>
            <p:nvPr/>
          </p:nvSpPr>
          <p:spPr bwMode="auto">
            <a:xfrm flipV="1">
              <a:off x="3779912" y="3233738"/>
              <a:ext cx="0" cy="914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2" name="Line 54"/>
            <p:cNvSpPr>
              <a:spLocks noChangeShapeType="1"/>
            </p:cNvSpPr>
            <p:nvPr/>
          </p:nvSpPr>
          <p:spPr bwMode="auto">
            <a:xfrm flipH="1">
              <a:off x="2122488" y="3233738"/>
              <a:ext cx="1657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3" name="Line 55"/>
            <p:cNvSpPr>
              <a:spLocks noChangeShapeType="1"/>
            </p:cNvSpPr>
            <p:nvPr/>
          </p:nvSpPr>
          <p:spPr bwMode="auto">
            <a:xfrm>
              <a:off x="2008188" y="3119438"/>
              <a:ext cx="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4" name="Line 56"/>
            <p:cNvSpPr>
              <a:spLocks noChangeShapeType="1"/>
            </p:cNvSpPr>
            <p:nvPr/>
          </p:nvSpPr>
          <p:spPr bwMode="auto">
            <a:xfrm>
              <a:off x="2122488" y="3119438"/>
              <a:ext cx="0" cy="114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5" name="Line 57"/>
            <p:cNvSpPr>
              <a:spLocks noChangeShapeType="1"/>
            </p:cNvSpPr>
            <p:nvPr/>
          </p:nvSpPr>
          <p:spPr bwMode="auto">
            <a:xfrm>
              <a:off x="1322388" y="4491038"/>
              <a:ext cx="5715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6" name="Line 58"/>
            <p:cNvSpPr>
              <a:spLocks noChangeShapeType="1"/>
            </p:cNvSpPr>
            <p:nvPr/>
          </p:nvSpPr>
          <p:spPr bwMode="auto">
            <a:xfrm>
              <a:off x="2122488" y="4491038"/>
              <a:ext cx="5715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7" name="Line 59"/>
            <p:cNvSpPr>
              <a:spLocks noChangeShapeType="1"/>
            </p:cNvSpPr>
            <p:nvPr/>
          </p:nvSpPr>
          <p:spPr bwMode="auto">
            <a:xfrm flipV="1">
              <a:off x="3707904" y="3576638"/>
              <a:ext cx="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18" name="Text Box 60"/>
            <p:cNvSpPr txBox="1">
              <a:spLocks noChangeArrowheads="1"/>
            </p:cNvSpPr>
            <p:nvPr/>
          </p:nvSpPr>
          <p:spPr bwMode="auto">
            <a:xfrm>
              <a:off x="3839344" y="3576638"/>
              <a:ext cx="2286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 dirty="0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 dirty="0"/>
            </a:p>
          </p:txBody>
        </p:sp>
        <p:sp>
          <p:nvSpPr>
            <p:cNvPr id="8219" name="Text Box 61"/>
            <p:cNvSpPr txBox="1">
              <a:spLocks noChangeArrowheads="1"/>
            </p:cNvSpPr>
            <p:nvPr/>
          </p:nvSpPr>
          <p:spPr bwMode="auto">
            <a:xfrm>
              <a:off x="1436688" y="4491038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20" name="Text Box 62"/>
            <p:cNvSpPr txBox="1">
              <a:spLocks noChangeArrowheads="1"/>
            </p:cNvSpPr>
            <p:nvPr/>
          </p:nvSpPr>
          <p:spPr bwMode="auto">
            <a:xfrm>
              <a:off x="2236788" y="4491038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 dirty="0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 dirty="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 dirty="0"/>
            </a:p>
          </p:txBody>
        </p:sp>
        <p:sp>
          <p:nvSpPr>
            <p:cNvPr id="8221" name="Text Box 63"/>
            <p:cNvSpPr txBox="1">
              <a:spLocks noChangeArrowheads="1"/>
            </p:cNvSpPr>
            <p:nvPr/>
          </p:nvSpPr>
          <p:spPr bwMode="auto">
            <a:xfrm>
              <a:off x="2236788" y="4033838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 dirty="0">
                  <a:latin typeface="Times New Roman" pitchFamily="18" charset="0"/>
                </a:rPr>
                <a:t>R</a:t>
              </a:r>
              <a:r>
                <a:rPr lang="cs-CZ" sz="1200" b="1" baseline="-25000" dirty="0">
                  <a:latin typeface="Times New Roman" pitchFamily="18" charset="0"/>
                </a:rPr>
                <a:t>2</a:t>
              </a:r>
              <a:endParaRPr lang="cs-CZ" dirty="0"/>
            </a:p>
          </p:txBody>
        </p:sp>
        <p:sp>
          <p:nvSpPr>
            <p:cNvPr id="8222" name="Text Box 64"/>
            <p:cNvSpPr txBox="1">
              <a:spLocks noChangeArrowheads="1"/>
            </p:cNvSpPr>
            <p:nvPr/>
          </p:nvSpPr>
          <p:spPr bwMode="auto">
            <a:xfrm>
              <a:off x="1436688" y="4033838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23" name="Text Box 65"/>
            <p:cNvSpPr txBox="1">
              <a:spLocks noChangeArrowheads="1"/>
            </p:cNvSpPr>
            <p:nvPr/>
          </p:nvSpPr>
          <p:spPr bwMode="auto">
            <a:xfrm>
              <a:off x="1893888" y="2776538"/>
              <a:ext cx="3429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33" name="Line 48"/>
            <p:cNvSpPr>
              <a:spLocks noChangeShapeType="1"/>
            </p:cNvSpPr>
            <p:nvPr/>
          </p:nvSpPr>
          <p:spPr bwMode="auto">
            <a:xfrm flipV="1">
              <a:off x="3487316" y="4162574"/>
              <a:ext cx="2925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Rectangle 46"/>
            <p:cNvSpPr>
              <a:spLocks noChangeArrowheads="1"/>
            </p:cNvSpPr>
            <p:nvPr/>
          </p:nvSpPr>
          <p:spPr bwMode="auto">
            <a:xfrm>
              <a:off x="2992388" y="4051920"/>
              <a:ext cx="57150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Line 57"/>
            <p:cNvSpPr>
              <a:spLocks noChangeShapeType="1"/>
            </p:cNvSpPr>
            <p:nvPr/>
          </p:nvSpPr>
          <p:spPr bwMode="auto">
            <a:xfrm>
              <a:off x="2992388" y="4509120"/>
              <a:ext cx="5715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Text Box 64"/>
            <p:cNvSpPr txBox="1">
              <a:spLocks noChangeArrowheads="1"/>
            </p:cNvSpPr>
            <p:nvPr/>
          </p:nvSpPr>
          <p:spPr bwMode="auto">
            <a:xfrm>
              <a:off x="3106688" y="4051920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 dirty="0" smtClean="0">
                  <a:latin typeface="Times New Roman" pitchFamily="18" charset="0"/>
                </a:rPr>
                <a:t>R</a:t>
              </a:r>
              <a:r>
                <a:rPr lang="cs-CZ" sz="1200" b="1" baseline="-25000" dirty="0" smtClean="0">
                  <a:latin typeface="Times New Roman" pitchFamily="18" charset="0"/>
                </a:rPr>
                <a:t>3</a:t>
              </a:r>
              <a:endParaRPr lang="cs-CZ" dirty="0"/>
            </a:p>
          </p:txBody>
        </p:sp>
        <p:sp>
          <p:nvSpPr>
            <p:cNvPr id="38" name="Text Box 62"/>
            <p:cNvSpPr txBox="1">
              <a:spLocks noChangeArrowheads="1"/>
            </p:cNvSpPr>
            <p:nvPr/>
          </p:nvSpPr>
          <p:spPr bwMode="auto">
            <a:xfrm>
              <a:off x="3178696" y="4509120"/>
              <a:ext cx="4572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 dirty="0" smtClean="0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 dirty="0" smtClean="0">
                  <a:solidFill>
                    <a:srgbClr val="800000"/>
                  </a:solidFill>
                  <a:latin typeface="Times New Roman" pitchFamily="18" charset="0"/>
                </a:rPr>
                <a:t>3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3" grpId="0" build="p"/>
      <p:bldP spid="8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/>
              <a:t>2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U, U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U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30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45 </a:t>
            </a:r>
            <a:r>
              <a:rPr lang="el-GR" sz="2800" dirty="0" smtClean="0"/>
              <a:t>Ω</a:t>
            </a:r>
            <a:r>
              <a:rPr lang="cs-CZ" sz="2800" dirty="0" smtClean="0"/>
              <a:t>, I = </a:t>
            </a:r>
            <a:r>
              <a:rPr lang="cs-CZ" sz="2800" dirty="0" smtClean="0"/>
              <a:t>100 mA</a:t>
            </a:r>
            <a:endParaRPr lang="cs-CZ" sz="2800" dirty="0" smtClean="0"/>
          </a:p>
        </p:txBody>
      </p:sp>
      <p:sp>
        <p:nvSpPr>
          <p:cNvPr id="9220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635375" y="4251236"/>
            <a:ext cx="178286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0,1 </a:t>
            </a:r>
            <a:r>
              <a:rPr lang="cs-CZ" sz="2400" dirty="0"/>
              <a:t>. </a:t>
            </a:r>
            <a:r>
              <a:rPr lang="cs-CZ" sz="2400" dirty="0" smtClean="0"/>
              <a:t>75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7,5 </a:t>
            </a:r>
            <a:r>
              <a:rPr lang="cs-CZ" sz="2400" b="1" dirty="0"/>
              <a:t>V</a:t>
            </a:r>
          </a:p>
        </p:txBody>
      </p:sp>
      <p:sp>
        <p:nvSpPr>
          <p:cNvPr id="9223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5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6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7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8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9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3635375" y="2400300"/>
            <a:ext cx="177965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 = R</a:t>
            </a:r>
            <a:r>
              <a:rPr lang="cs-CZ" sz="2400" baseline="-25000" dirty="0"/>
              <a:t>1</a:t>
            </a:r>
            <a:r>
              <a:rPr lang="cs-CZ" sz="2400" dirty="0"/>
              <a:t> + R</a:t>
            </a:r>
            <a:r>
              <a:rPr lang="cs-CZ" sz="2400" baseline="-25000" dirty="0"/>
              <a:t>2</a:t>
            </a:r>
            <a:endParaRPr lang="cs-CZ" sz="2400" b="1" baseline="-25000" dirty="0"/>
          </a:p>
          <a:p>
            <a:pPr eaLnBrk="1" hangingPunct="1"/>
            <a:r>
              <a:rPr lang="cs-CZ" sz="2400" dirty="0"/>
              <a:t>R = </a:t>
            </a:r>
            <a:r>
              <a:rPr lang="cs-CZ" sz="2400" dirty="0" smtClean="0"/>
              <a:t>30 </a:t>
            </a:r>
            <a:r>
              <a:rPr lang="cs-CZ" sz="2400" dirty="0"/>
              <a:t>+ </a:t>
            </a:r>
            <a:r>
              <a:rPr lang="cs-CZ" sz="2400" dirty="0" smtClean="0"/>
              <a:t>45</a:t>
            </a:r>
            <a:endParaRPr lang="cs-CZ" sz="2400" dirty="0"/>
          </a:p>
          <a:p>
            <a:pPr eaLnBrk="1" hangingPunct="1"/>
            <a:r>
              <a:rPr lang="cs-CZ" sz="2400" b="1" dirty="0"/>
              <a:t>R = </a:t>
            </a:r>
            <a:r>
              <a:rPr lang="cs-CZ" sz="2400" b="1" dirty="0" smtClean="0"/>
              <a:t>75 </a:t>
            </a:r>
            <a:r>
              <a:rPr lang="el-GR" sz="2400" b="1" dirty="0"/>
              <a:t>Ω</a:t>
            </a: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288088" y="2451011"/>
            <a:ext cx="18966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1</a:t>
            </a:r>
            <a:r>
              <a:rPr lang="cs-CZ" sz="2400" dirty="0"/>
              <a:t> = I . R</a:t>
            </a:r>
            <a:r>
              <a:rPr lang="cs-CZ" sz="2400" baseline="-25000" dirty="0"/>
              <a:t>1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0,1 </a:t>
            </a:r>
            <a:r>
              <a:rPr lang="cs-CZ" sz="2400" dirty="0"/>
              <a:t>. </a:t>
            </a:r>
            <a:r>
              <a:rPr lang="cs-CZ" sz="2400" dirty="0" smtClean="0"/>
              <a:t>30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</a:t>
            </a:r>
            <a:r>
              <a:rPr lang="cs-CZ" sz="2400" b="1" dirty="0"/>
              <a:t>= 3 V</a:t>
            </a:r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300788" y="4214724"/>
            <a:ext cx="18966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2</a:t>
            </a:r>
            <a:r>
              <a:rPr lang="cs-CZ" sz="2400" dirty="0"/>
              <a:t> = I . R</a:t>
            </a:r>
            <a:r>
              <a:rPr lang="cs-CZ" sz="2400" baseline="-25000" dirty="0"/>
              <a:t>2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0,1 </a:t>
            </a:r>
            <a:r>
              <a:rPr lang="cs-CZ" sz="2400" dirty="0"/>
              <a:t>. </a:t>
            </a:r>
            <a:r>
              <a:rPr lang="cs-CZ" sz="2400" dirty="0" smtClean="0"/>
              <a:t>45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4,5 V</a:t>
            </a:r>
            <a:endParaRPr lang="cs-CZ" sz="2400" b="1" dirty="0"/>
          </a:p>
        </p:txBody>
      </p:sp>
      <p:grpSp>
        <p:nvGrpSpPr>
          <p:cNvPr id="9233" name="Group 45"/>
          <p:cNvGrpSpPr>
            <a:grpSpLocks/>
          </p:cNvGrpSpPr>
          <p:nvPr/>
        </p:nvGrpSpPr>
        <p:grpSpPr bwMode="auto">
          <a:xfrm>
            <a:off x="719138" y="2776538"/>
            <a:ext cx="2628900" cy="2057400"/>
            <a:chOff x="2317" y="2137"/>
            <a:chExt cx="4140" cy="3240"/>
          </a:xfrm>
        </p:grpSpPr>
        <p:sp>
          <p:nvSpPr>
            <p:cNvPr id="9234" name="Rectangle 46"/>
            <p:cNvSpPr>
              <a:spLocks noChangeArrowheads="1"/>
            </p:cNvSpPr>
            <p:nvPr/>
          </p:nvSpPr>
          <p:spPr bwMode="auto">
            <a:xfrm>
              <a:off x="303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5" name="Rectangle 47"/>
            <p:cNvSpPr>
              <a:spLocks noChangeArrowheads="1"/>
            </p:cNvSpPr>
            <p:nvPr/>
          </p:nvSpPr>
          <p:spPr bwMode="auto">
            <a:xfrm>
              <a:off x="429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519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231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8" name="Line 50"/>
            <p:cNvSpPr>
              <a:spLocks noChangeShapeType="1"/>
            </p:cNvSpPr>
            <p:nvPr/>
          </p:nvSpPr>
          <p:spPr bwMode="auto">
            <a:xfrm>
              <a:off x="3937" y="42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23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2317" y="285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 flipV="1">
              <a:off x="59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2" name="Line 54"/>
            <p:cNvSpPr>
              <a:spLocks noChangeShapeType="1"/>
            </p:cNvSpPr>
            <p:nvPr/>
          </p:nvSpPr>
          <p:spPr bwMode="auto">
            <a:xfrm flipH="1">
              <a:off x="4297" y="285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55"/>
            <p:cNvSpPr>
              <a:spLocks noChangeShapeType="1"/>
            </p:cNvSpPr>
            <p:nvPr/>
          </p:nvSpPr>
          <p:spPr bwMode="auto">
            <a:xfrm>
              <a:off x="4117" y="26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4" name="Line 56"/>
            <p:cNvSpPr>
              <a:spLocks noChangeShapeType="1"/>
            </p:cNvSpPr>
            <p:nvPr/>
          </p:nvSpPr>
          <p:spPr bwMode="auto">
            <a:xfrm>
              <a:off x="4297" y="267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57"/>
            <p:cNvSpPr>
              <a:spLocks noChangeShapeType="1"/>
            </p:cNvSpPr>
            <p:nvPr/>
          </p:nvSpPr>
          <p:spPr bwMode="auto">
            <a:xfrm>
              <a:off x="303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6" name="Line 58"/>
            <p:cNvSpPr>
              <a:spLocks noChangeShapeType="1"/>
            </p:cNvSpPr>
            <p:nvPr/>
          </p:nvSpPr>
          <p:spPr bwMode="auto">
            <a:xfrm>
              <a:off x="429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7" name="Line 59"/>
            <p:cNvSpPr>
              <a:spLocks noChangeShapeType="1"/>
            </p:cNvSpPr>
            <p:nvPr/>
          </p:nvSpPr>
          <p:spPr bwMode="auto">
            <a:xfrm flipV="1">
              <a:off x="5917" y="3397"/>
              <a:ext cx="0" cy="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8" name="Text Box 60"/>
            <p:cNvSpPr txBox="1">
              <a:spLocks noChangeArrowheads="1"/>
            </p:cNvSpPr>
            <p:nvPr/>
          </p:nvSpPr>
          <p:spPr bwMode="auto">
            <a:xfrm>
              <a:off x="6097" y="339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9249" name="Text Box 61"/>
            <p:cNvSpPr txBox="1">
              <a:spLocks noChangeArrowheads="1"/>
            </p:cNvSpPr>
            <p:nvPr/>
          </p:nvSpPr>
          <p:spPr bwMode="auto">
            <a:xfrm>
              <a:off x="321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0" name="Text Box 62"/>
            <p:cNvSpPr txBox="1">
              <a:spLocks noChangeArrowheads="1"/>
            </p:cNvSpPr>
            <p:nvPr/>
          </p:nvSpPr>
          <p:spPr bwMode="auto">
            <a:xfrm>
              <a:off x="447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1" name="Text Box 63"/>
            <p:cNvSpPr txBox="1">
              <a:spLocks noChangeArrowheads="1"/>
            </p:cNvSpPr>
            <p:nvPr/>
          </p:nvSpPr>
          <p:spPr bwMode="auto">
            <a:xfrm>
              <a:off x="447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2" name="Text Box 64"/>
            <p:cNvSpPr txBox="1">
              <a:spLocks noChangeArrowheads="1"/>
            </p:cNvSpPr>
            <p:nvPr/>
          </p:nvSpPr>
          <p:spPr bwMode="auto">
            <a:xfrm>
              <a:off x="321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3" name="Text Box 65"/>
            <p:cNvSpPr txBox="1">
              <a:spLocks noChangeArrowheads="1"/>
            </p:cNvSpPr>
            <p:nvPr/>
          </p:nvSpPr>
          <p:spPr bwMode="auto">
            <a:xfrm>
              <a:off x="3937" y="213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  <p:bldP spid="9230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3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</a:t>
            </a:r>
            <a:r>
              <a:rPr lang="cs-CZ" sz="2800" dirty="0" smtClean="0"/>
              <a:t>I, </a:t>
            </a:r>
            <a:r>
              <a:rPr lang="cs-CZ" sz="2800" dirty="0" smtClean="0"/>
              <a:t>U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U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10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40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U </a:t>
            </a:r>
            <a:r>
              <a:rPr lang="cs-CZ" sz="2800" dirty="0" smtClean="0"/>
              <a:t>= </a:t>
            </a:r>
            <a:r>
              <a:rPr lang="cs-CZ" sz="2800" dirty="0" smtClean="0"/>
              <a:t>100 V</a:t>
            </a:r>
            <a:endParaRPr lang="cs-CZ" sz="2800" dirty="0" smtClean="0"/>
          </a:p>
        </p:txBody>
      </p:sp>
      <p:sp>
        <p:nvSpPr>
          <p:cNvPr id="9220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635375" y="4251236"/>
            <a:ext cx="17315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 smtClean="0"/>
              <a:t>I </a:t>
            </a:r>
            <a:r>
              <a:rPr lang="cs-CZ" sz="2400" dirty="0"/>
              <a:t>= </a:t>
            </a:r>
            <a:r>
              <a:rPr lang="cs-CZ" sz="2400" dirty="0" smtClean="0"/>
              <a:t>U : </a:t>
            </a:r>
            <a:r>
              <a:rPr lang="cs-CZ" sz="2400" dirty="0"/>
              <a:t>R</a:t>
            </a:r>
          </a:p>
          <a:p>
            <a:r>
              <a:rPr lang="cs-CZ" sz="2400" dirty="0" smtClean="0"/>
              <a:t>I </a:t>
            </a:r>
            <a:r>
              <a:rPr lang="cs-CZ" sz="2400" dirty="0"/>
              <a:t>= </a:t>
            </a:r>
            <a:r>
              <a:rPr lang="cs-CZ" sz="2400" dirty="0" smtClean="0"/>
              <a:t>100 : 50</a:t>
            </a:r>
            <a:endParaRPr lang="cs-CZ" sz="2400" dirty="0"/>
          </a:p>
          <a:p>
            <a:r>
              <a:rPr lang="cs-CZ" sz="2400" b="1" dirty="0" smtClean="0"/>
              <a:t>I </a:t>
            </a:r>
            <a:r>
              <a:rPr lang="cs-CZ" sz="2400" b="1" dirty="0"/>
              <a:t>= </a:t>
            </a:r>
            <a:r>
              <a:rPr lang="cs-CZ" sz="2400" b="1" dirty="0" smtClean="0"/>
              <a:t>2 A</a:t>
            </a:r>
            <a:endParaRPr lang="cs-CZ" sz="2400" b="1" dirty="0"/>
          </a:p>
        </p:txBody>
      </p:sp>
      <p:sp>
        <p:nvSpPr>
          <p:cNvPr id="9223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5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6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7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8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9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3635375" y="2400300"/>
            <a:ext cx="177965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 = R</a:t>
            </a:r>
            <a:r>
              <a:rPr lang="cs-CZ" sz="2400" baseline="-25000" dirty="0"/>
              <a:t>1</a:t>
            </a:r>
            <a:r>
              <a:rPr lang="cs-CZ" sz="2400" dirty="0"/>
              <a:t> + R</a:t>
            </a:r>
            <a:r>
              <a:rPr lang="cs-CZ" sz="2400" baseline="-25000" dirty="0"/>
              <a:t>2</a:t>
            </a:r>
            <a:endParaRPr lang="cs-CZ" sz="2400" b="1" baseline="-25000" dirty="0"/>
          </a:p>
          <a:p>
            <a:pPr eaLnBrk="1" hangingPunct="1"/>
            <a:r>
              <a:rPr lang="cs-CZ" sz="2400" dirty="0"/>
              <a:t>R = 1</a:t>
            </a:r>
            <a:r>
              <a:rPr lang="cs-CZ" sz="2400" dirty="0" smtClean="0"/>
              <a:t>0 </a:t>
            </a:r>
            <a:r>
              <a:rPr lang="cs-CZ" sz="2400" dirty="0"/>
              <a:t>+ </a:t>
            </a:r>
            <a:r>
              <a:rPr lang="cs-CZ" sz="2400" dirty="0" smtClean="0"/>
              <a:t>40</a:t>
            </a:r>
            <a:endParaRPr lang="cs-CZ" sz="2400" dirty="0"/>
          </a:p>
          <a:p>
            <a:pPr eaLnBrk="1" hangingPunct="1"/>
            <a:r>
              <a:rPr lang="cs-CZ" sz="2400" b="1" dirty="0"/>
              <a:t>R = </a:t>
            </a:r>
            <a:r>
              <a:rPr lang="cs-CZ" sz="2400" b="1" dirty="0" smtClean="0"/>
              <a:t>50 </a:t>
            </a:r>
            <a:r>
              <a:rPr lang="el-GR" sz="2400" b="1" dirty="0"/>
              <a:t>Ω</a:t>
            </a: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288088" y="2451011"/>
            <a:ext cx="164019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1</a:t>
            </a:r>
            <a:r>
              <a:rPr lang="cs-CZ" sz="2400" dirty="0"/>
              <a:t> = I . R</a:t>
            </a:r>
            <a:r>
              <a:rPr lang="cs-CZ" sz="2400" baseline="-25000" dirty="0"/>
              <a:t>1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2 </a:t>
            </a:r>
            <a:r>
              <a:rPr lang="cs-CZ" sz="2400" dirty="0"/>
              <a:t>. 1</a:t>
            </a:r>
            <a:r>
              <a:rPr lang="cs-CZ" sz="2400" dirty="0" smtClean="0"/>
              <a:t>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20 </a:t>
            </a:r>
            <a:r>
              <a:rPr lang="cs-CZ" sz="2400" b="1" dirty="0"/>
              <a:t>V</a:t>
            </a:r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300788" y="4214724"/>
            <a:ext cx="164019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2</a:t>
            </a:r>
            <a:r>
              <a:rPr lang="cs-CZ" sz="2400" dirty="0"/>
              <a:t> = I . R</a:t>
            </a:r>
            <a:r>
              <a:rPr lang="cs-CZ" sz="2400" baseline="-25000" dirty="0"/>
              <a:t>2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2</a:t>
            </a:r>
            <a:r>
              <a:rPr lang="cs-CZ" sz="2400" dirty="0" smtClean="0"/>
              <a:t> </a:t>
            </a:r>
            <a:r>
              <a:rPr lang="cs-CZ" sz="2400" dirty="0"/>
              <a:t>. </a:t>
            </a:r>
            <a:r>
              <a:rPr lang="cs-CZ" sz="2400" dirty="0" smtClean="0"/>
              <a:t>40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80 V</a:t>
            </a:r>
            <a:endParaRPr lang="cs-CZ" sz="2400" b="1" dirty="0"/>
          </a:p>
        </p:txBody>
      </p:sp>
      <p:grpSp>
        <p:nvGrpSpPr>
          <p:cNvPr id="9233" name="Group 45"/>
          <p:cNvGrpSpPr>
            <a:grpSpLocks/>
          </p:cNvGrpSpPr>
          <p:nvPr/>
        </p:nvGrpSpPr>
        <p:grpSpPr bwMode="auto">
          <a:xfrm>
            <a:off x="719138" y="2776538"/>
            <a:ext cx="2628900" cy="2057400"/>
            <a:chOff x="2317" y="2137"/>
            <a:chExt cx="4140" cy="3240"/>
          </a:xfrm>
        </p:grpSpPr>
        <p:sp>
          <p:nvSpPr>
            <p:cNvPr id="9234" name="Rectangle 46"/>
            <p:cNvSpPr>
              <a:spLocks noChangeArrowheads="1"/>
            </p:cNvSpPr>
            <p:nvPr/>
          </p:nvSpPr>
          <p:spPr bwMode="auto">
            <a:xfrm>
              <a:off x="303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5" name="Rectangle 47"/>
            <p:cNvSpPr>
              <a:spLocks noChangeArrowheads="1"/>
            </p:cNvSpPr>
            <p:nvPr/>
          </p:nvSpPr>
          <p:spPr bwMode="auto">
            <a:xfrm>
              <a:off x="429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519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231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8" name="Line 50"/>
            <p:cNvSpPr>
              <a:spLocks noChangeShapeType="1"/>
            </p:cNvSpPr>
            <p:nvPr/>
          </p:nvSpPr>
          <p:spPr bwMode="auto">
            <a:xfrm>
              <a:off x="3937" y="42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23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2317" y="285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 flipV="1">
              <a:off x="59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2" name="Line 54"/>
            <p:cNvSpPr>
              <a:spLocks noChangeShapeType="1"/>
            </p:cNvSpPr>
            <p:nvPr/>
          </p:nvSpPr>
          <p:spPr bwMode="auto">
            <a:xfrm flipH="1">
              <a:off x="4297" y="285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55"/>
            <p:cNvSpPr>
              <a:spLocks noChangeShapeType="1"/>
            </p:cNvSpPr>
            <p:nvPr/>
          </p:nvSpPr>
          <p:spPr bwMode="auto">
            <a:xfrm>
              <a:off x="4117" y="26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4" name="Line 56"/>
            <p:cNvSpPr>
              <a:spLocks noChangeShapeType="1"/>
            </p:cNvSpPr>
            <p:nvPr/>
          </p:nvSpPr>
          <p:spPr bwMode="auto">
            <a:xfrm>
              <a:off x="4297" y="267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57"/>
            <p:cNvSpPr>
              <a:spLocks noChangeShapeType="1"/>
            </p:cNvSpPr>
            <p:nvPr/>
          </p:nvSpPr>
          <p:spPr bwMode="auto">
            <a:xfrm>
              <a:off x="303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6" name="Line 58"/>
            <p:cNvSpPr>
              <a:spLocks noChangeShapeType="1"/>
            </p:cNvSpPr>
            <p:nvPr/>
          </p:nvSpPr>
          <p:spPr bwMode="auto">
            <a:xfrm>
              <a:off x="429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7" name="Line 59"/>
            <p:cNvSpPr>
              <a:spLocks noChangeShapeType="1"/>
            </p:cNvSpPr>
            <p:nvPr/>
          </p:nvSpPr>
          <p:spPr bwMode="auto">
            <a:xfrm flipV="1">
              <a:off x="5917" y="3397"/>
              <a:ext cx="0" cy="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8" name="Text Box 60"/>
            <p:cNvSpPr txBox="1">
              <a:spLocks noChangeArrowheads="1"/>
            </p:cNvSpPr>
            <p:nvPr/>
          </p:nvSpPr>
          <p:spPr bwMode="auto">
            <a:xfrm>
              <a:off x="6097" y="339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9249" name="Text Box 61"/>
            <p:cNvSpPr txBox="1">
              <a:spLocks noChangeArrowheads="1"/>
            </p:cNvSpPr>
            <p:nvPr/>
          </p:nvSpPr>
          <p:spPr bwMode="auto">
            <a:xfrm>
              <a:off x="321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0" name="Text Box 62"/>
            <p:cNvSpPr txBox="1">
              <a:spLocks noChangeArrowheads="1"/>
            </p:cNvSpPr>
            <p:nvPr/>
          </p:nvSpPr>
          <p:spPr bwMode="auto">
            <a:xfrm>
              <a:off x="447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1" name="Text Box 63"/>
            <p:cNvSpPr txBox="1">
              <a:spLocks noChangeArrowheads="1"/>
            </p:cNvSpPr>
            <p:nvPr/>
          </p:nvSpPr>
          <p:spPr bwMode="auto">
            <a:xfrm>
              <a:off x="447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2" name="Text Box 64"/>
            <p:cNvSpPr txBox="1">
              <a:spLocks noChangeArrowheads="1"/>
            </p:cNvSpPr>
            <p:nvPr/>
          </p:nvSpPr>
          <p:spPr bwMode="auto">
            <a:xfrm>
              <a:off x="321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3" name="Text Box 65"/>
            <p:cNvSpPr txBox="1">
              <a:spLocks noChangeArrowheads="1"/>
            </p:cNvSpPr>
            <p:nvPr/>
          </p:nvSpPr>
          <p:spPr bwMode="auto">
            <a:xfrm>
              <a:off x="3937" y="213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13327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  <p:bldP spid="9230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/>
              <a:t>4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U, U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U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120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100 </a:t>
            </a:r>
            <a:r>
              <a:rPr lang="el-GR" sz="2800" dirty="0" smtClean="0"/>
              <a:t>Ω</a:t>
            </a:r>
            <a:r>
              <a:rPr lang="cs-CZ" sz="2800" dirty="0" smtClean="0"/>
              <a:t>, I = </a:t>
            </a:r>
            <a:r>
              <a:rPr lang="cs-CZ" sz="2800" dirty="0"/>
              <a:t>4</a:t>
            </a:r>
            <a:r>
              <a:rPr lang="cs-CZ" sz="2800" dirty="0" smtClean="0"/>
              <a:t>00 mA</a:t>
            </a:r>
            <a:endParaRPr lang="cs-CZ" sz="2800" dirty="0" smtClean="0"/>
          </a:p>
        </p:txBody>
      </p:sp>
      <p:sp>
        <p:nvSpPr>
          <p:cNvPr id="9220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635375" y="4251236"/>
            <a:ext cx="195438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0,4 </a:t>
            </a:r>
            <a:r>
              <a:rPr lang="cs-CZ" sz="2400" dirty="0"/>
              <a:t>. </a:t>
            </a:r>
            <a:r>
              <a:rPr lang="cs-CZ" sz="2400" dirty="0" smtClean="0"/>
              <a:t>220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88 </a:t>
            </a:r>
            <a:r>
              <a:rPr lang="cs-CZ" sz="2400" b="1" dirty="0"/>
              <a:t>V</a:t>
            </a:r>
          </a:p>
        </p:txBody>
      </p:sp>
      <p:sp>
        <p:nvSpPr>
          <p:cNvPr id="9223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5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6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7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8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9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3635375" y="2400300"/>
            <a:ext cx="21355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 = R</a:t>
            </a:r>
            <a:r>
              <a:rPr lang="cs-CZ" sz="2400" baseline="-25000" dirty="0"/>
              <a:t>1</a:t>
            </a:r>
            <a:r>
              <a:rPr lang="cs-CZ" sz="2400" dirty="0"/>
              <a:t> + R</a:t>
            </a:r>
            <a:r>
              <a:rPr lang="cs-CZ" sz="2400" baseline="-25000" dirty="0"/>
              <a:t>2</a:t>
            </a:r>
            <a:endParaRPr lang="cs-CZ" sz="2400" b="1" baseline="-25000" dirty="0"/>
          </a:p>
          <a:p>
            <a:pPr eaLnBrk="1" hangingPunct="1"/>
            <a:r>
              <a:rPr lang="cs-CZ" sz="2400" dirty="0"/>
              <a:t>R = </a:t>
            </a:r>
            <a:r>
              <a:rPr lang="cs-CZ" sz="2400" dirty="0" smtClean="0"/>
              <a:t>120 </a:t>
            </a:r>
            <a:r>
              <a:rPr lang="cs-CZ" sz="2400" dirty="0"/>
              <a:t>+ </a:t>
            </a:r>
            <a:r>
              <a:rPr lang="cs-CZ" sz="2400" dirty="0" smtClean="0"/>
              <a:t>100</a:t>
            </a:r>
            <a:endParaRPr lang="cs-CZ" sz="2400" dirty="0"/>
          </a:p>
          <a:p>
            <a:pPr eaLnBrk="1" hangingPunct="1"/>
            <a:r>
              <a:rPr lang="cs-CZ" sz="2400" b="1" dirty="0"/>
              <a:t>R = </a:t>
            </a:r>
            <a:r>
              <a:rPr lang="cs-CZ" sz="2400" b="1" dirty="0" smtClean="0"/>
              <a:t>220 </a:t>
            </a:r>
            <a:r>
              <a:rPr lang="el-GR" sz="2400" b="1" dirty="0"/>
              <a:t>Ω</a:t>
            </a: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288088" y="2451011"/>
            <a:ext cx="20681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1</a:t>
            </a:r>
            <a:r>
              <a:rPr lang="cs-CZ" sz="2400" dirty="0"/>
              <a:t> = I . R</a:t>
            </a:r>
            <a:r>
              <a:rPr lang="cs-CZ" sz="2400" baseline="-25000" dirty="0"/>
              <a:t>1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0,4 </a:t>
            </a:r>
            <a:r>
              <a:rPr lang="cs-CZ" sz="2400" dirty="0"/>
              <a:t>. </a:t>
            </a:r>
            <a:r>
              <a:rPr lang="cs-CZ" sz="2400" dirty="0" smtClean="0"/>
              <a:t>120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48 </a:t>
            </a:r>
            <a:r>
              <a:rPr lang="cs-CZ" sz="2400" b="1" dirty="0"/>
              <a:t>V</a:t>
            </a:r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300788" y="4214724"/>
            <a:ext cx="20681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2</a:t>
            </a:r>
            <a:r>
              <a:rPr lang="cs-CZ" sz="2400" dirty="0"/>
              <a:t> = I . R</a:t>
            </a:r>
            <a:r>
              <a:rPr lang="cs-CZ" sz="2400" baseline="-25000" dirty="0"/>
              <a:t>2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0,4 </a:t>
            </a:r>
            <a:r>
              <a:rPr lang="cs-CZ" sz="2400" dirty="0"/>
              <a:t>. </a:t>
            </a:r>
            <a:r>
              <a:rPr lang="cs-CZ" sz="2400" dirty="0" smtClean="0"/>
              <a:t>100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40 V</a:t>
            </a:r>
            <a:endParaRPr lang="cs-CZ" sz="2400" b="1" dirty="0"/>
          </a:p>
        </p:txBody>
      </p:sp>
      <p:grpSp>
        <p:nvGrpSpPr>
          <p:cNvPr id="9233" name="Group 45"/>
          <p:cNvGrpSpPr>
            <a:grpSpLocks/>
          </p:cNvGrpSpPr>
          <p:nvPr/>
        </p:nvGrpSpPr>
        <p:grpSpPr bwMode="auto">
          <a:xfrm>
            <a:off x="719138" y="2776538"/>
            <a:ext cx="2628900" cy="2057400"/>
            <a:chOff x="2317" y="2137"/>
            <a:chExt cx="4140" cy="3240"/>
          </a:xfrm>
        </p:grpSpPr>
        <p:sp>
          <p:nvSpPr>
            <p:cNvPr id="9234" name="Rectangle 46"/>
            <p:cNvSpPr>
              <a:spLocks noChangeArrowheads="1"/>
            </p:cNvSpPr>
            <p:nvPr/>
          </p:nvSpPr>
          <p:spPr bwMode="auto">
            <a:xfrm>
              <a:off x="303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5" name="Rectangle 47"/>
            <p:cNvSpPr>
              <a:spLocks noChangeArrowheads="1"/>
            </p:cNvSpPr>
            <p:nvPr/>
          </p:nvSpPr>
          <p:spPr bwMode="auto">
            <a:xfrm>
              <a:off x="429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519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231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8" name="Line 50"/>
            <p:cNvSpPr>
              <a:spLocks noChangeShapeType="1"/>
            </p:cNvSpPr>
            <p:nvPr/>
          </p:nvSpPr>
          <p:spPr bwMode="auto">
            <a:xfrm>
              <a:off x="3937" y="42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23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2317" y="285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 flipV="1">
              <a:off x="59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2" name="Line 54"/>
            <p:cNvSpPr>
              <a:spLocks noChangeShapeType="1"/>
            </p:cNvSpPr>
            <p:nvPr/>
          </p:nvSpPr>
          <p:spPr bwMode="auto">
            <a:xfrm flipH="1">
              <a:off x="4297" y="285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55"/>
            <p:cNvSpPr>
              <a:spLocks noChangeShapeType="1"/>
            </p:cNvSpPr>
            <p:nvPr/>
          </p:nvSpPr>
          <p:spPr bwMode="auto">
            <a:xfrm>
              <a:off x="4117" y="26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4" name="Line 56"/>
            <p:cNvSpPr>
              <a:spLocks noChangeShapeType="1"/>
            </p:cNvSpPr>
            <p:nvPr/>
          </p:nvSpPr>
          <p:spPr bwMode="auto">
            <a:xfrm>
              <a:off x="4297" y="267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57"/>
            <p:cNvSpPr>
              <a:spLocks noChangeShapeType="1"/>
            </p:cNvSpPr>
            <p:nvPr/>
          </p:nvSpPr>
          <p:spPr bwMode="auto">
            <a:xfrm>
              <a:off x="303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6" name="Line 58"/>
            <p:cNvSpPr>
              <a:spLocks noChangeShapeType="1"/>
            </p:cNvSpPr>
            <p:nvPr/>
          </p:nvSpPr>
          <p:spPr bwMode="auto">
            <a:xfrm>
              <a:off x="429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7" name="Line 59"/>
            <p:cNvSpPr>
              <a:spLocks noChangeShapeType="1"/>
            </p:cNvSpPr>
            <p:nvPr/>
          </p:nvSpPr>
          <p:spPr bwMode="auto">
            <a:xfrm flipV="1">
              <a:off x="5917" y="3397"/>
              <a:ext cx="0" cy="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8" name="Text Box 60"/>
            <p:cNvSpPr txBox="1">
              <a:spLocks noChangeArrowheads="1"/>
            </p:cNvSpPr>
            <p:nvPr/>
          </p:nvSpPr>
          <p:spPr bwMode="auto">
            <a:xfrm>
              <a:off x="6097" y="339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9249" name="Text Box 61"/>
            <p:cNvSpPr txBox="1">
              <a:spLocks noChangeArrowheads="1"/>
            </p:cNvSpPr>
            <p:nvPr/>
          </p:nvSpPr>
          <p:spPr bwMode="auto">
            <a:xfrm>
              <a:off x="321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0" name="Text Box 62"/>
            <p:cNvSpPr txBox="1">
              <a:spLocks noChangeArrowheads="1"/>
            </p:cNvSpPr>
            <p:nvPr/>
          </p:nvSpPr>
          <p:spPr bwMode="auto">
            <a:xfrm>
              <a:off x="447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1" name="Text Box 63"/>
            <p:cNvSpPr txBox="1">
              <a:spLocks noChangeArrowheads="1"/>
            </p:cNvSpPr>
            <p:nvPr/>
          </p:nvSpPr>
          <p:spPr bwMode="auto">
            <a:xfrm>
              <a:off x="447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2" name="Text Box 64"/>
            <p:cNvSpPr txBox="1">
              <a:spLocks noChangeArrowheads="1"/>
            </p:cNvSpPr>
            <p:nvPr/>
          </p:nvSpPr>
          <p:spPr bwMode="auto">
            <a:xfrm>
              <a:off x="321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3" name="Text Box 65"/>
            <p:cNvSpPr txBox="1">
              <a:spLocks noChangeArrowheads="1"/>
            </p:cNvSpPr>
            <p:nvPr/>
          </p:nvSpPr>
          <p:spPr bwMode="auto">
            <a:xfrm>
              <a:off x="3937" y="213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49887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  <p:bldP spid="9230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5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</a:t>
            </a:r>
            <a:r>
              <a:rPr lang="cs-CZ" sz="2800" dirty="0" smtClean="0"/>
              <a:t>I, </a:t>
            </a:r>
            <a:r>
              <a:rPr lang="cs-CZ" sz="2800" dirty="0" smtClean="0"/>
              <a:t>U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U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200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300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U </a:t>
            </a:r>
            <a:r>
              <a:rPr lang="cs-CZ" sz="2800" dirty="0" smtClean="0"/>
              <a:t>= </a:t>
            </a:r>
            <a:r>
              <a:rPr lang="cs-CZ" sz="2800" dirty="0" smtClean="0"/>
              <a:t>80 V</a:t>
            </a:r>
            <a:endParaRPr lang="cs-CZ" sz="2800" dirty="0" smtClean="0"/>
          </a:p>
        </p:txBody>
      </p:sp>
      <p:sp>
        <p:nvSpPr>
          <p:cNvPr id="9220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635375" y="4251236"/>
            <a:ext cx="17315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 smtClean="0"/>
              <a:t>I </a:t>
            </a:r>
            <a:r>
              <a:rPr lang="cs-CZ" sz="2400" dirty="0"/>
              <a:t>= </a:t>
            </a:r>
            <a:r>
              <a:rPr lang="cs-CZ" sz="2400" dirty="0" smtClean="0"/>
              <a:t>U : </a:t>
            </a:r>
            <a:r>
              <a:rPr lang="cs-CZ" sz="2400" dirty="0"/>
              <a:t>R</a:t>
            </a:r>
          </a:p>
          <a:p>
            <a:r>
              <a:rPr lang="cs-CZ" sz="2400" dirty="0" smtClean="0"/>
              <a:t>I </a:t>
            </a:r>
            <a:r>
              <a:rPr lang="cs-CZ" sz="2400" dirty="0"/>
              <a:t>= </a:t>
            </a:r>
            <a:r>
              <a:rPr lang="cs-CZ" sz="2400" dirty="0" smtClean="0"/>
              <a:t>80 : 500</a:t>
            </a:r>
            <a:endParaRPr lang="cs-CZ" sz="2400" dirty="0"/>
          </a:p>
          <a:p>
            <a:r>
              <a:rPr lang="cs-CZ" sz="2400" b="1" dirty="0" smtClean="0"/>
              <a:t>I </a:t>
            </a:r>
            <a:r>
              <a:rPr lang="cs-CZ" sz="2400" b="1" dirty="0"/>
              <a:t>= </a:t>
            </a:r>
            <a:r>
              <a:rPr lang="cs-CZ" sz="2400" b="1" dirty="0" smtClean="0"/>
              <a:t>0,16 A</a:t>
            </a:r>
            <a:endParaRPr lang="cs-CZ" sz="2400" b="1" dirty="0"/>
          </a:p>
        </p:txBody>
      </p:sp>
      <p:sp>
        <p:nvSpPr>
          <p:cNvPr id="9223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5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6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7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8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9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3635375" y="2400300"/>
            <a:ext cx="21355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 = R</a:t>
            </a:r>
            <a:r>
              <a:rPr lang="cs-CZ" sz="2400" baseline="-25000" dirty="0"/>
              <a:t>1</a:t>
            </a:r>
            <a:r>
              <a:rPr lang="cs-CZ" sz="2400" dirty="0"/>
              <a:t> + R</a:t>
            </a:r>
            <a:r>
              <a:rPr lang="cs-CZ" sz="2400" baseline="-25000" dirty="0"/>
              <a:t>2</a:t>
            </a:r>
            <a:endParaRPr lang="cs-CZ" sz="2400" b="1" baseline="-25000" dirty="0"/>
          </a:p>
          <a:p>
            <a:pPr eaLnBrk="1" hangingPunct="1"/>
            <a:r>
              <a:rPr lang="cs-CZ" sz="2400" dirty="0"/>
              <a:t>R = </a:t>
            </a:r>
            <a:r>
              <a:rPr lang="cs-CZ" sz="2400" dirty="0" smtClean="0"/>
              <a:t>200 </a:t>
            </a:r>
            <a:r>
              <a:rPr lang="cs-CZ" sz="2400" dirty="0"/>
              <a:t>+ </a:t>
            </a:r>
            <a:r>
              <a:rPr lang="cs-CZ" sz="2400" dirty="0" smtClean="0"/>
              <a:t>300</a:t>
            </a:r>
            <a:endParaRPr lang="cs-CZ" sz="2400" dirty="0"/>
          </a:p>
          <a:p>
            <a:pPr eaLnBrk="1" hangingPunct="1"/>
            <a:r>
              <a:rPr lang="cs-CZ" sz="2400" b="1" dirty="0"/>
              <a:t>R = </a:t>
            </a:r>
            <a:r>
              <a:rPr lang="cs-CZ" sz="2400" b="1" dirty="0" smtClean="0"/>
              <a:t>500 </a:t>
            </a:r>
            <a:r>
              <a:rPr lang="el-GR" sz="2400" b="1" dirty="0"/>
              <a:t>Ω</a:t>
            </a: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288088" y="2451011"/>
            <a:ext cx="22397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1</a:t>
            </a:r>
            <a:r>
              <a:rPr lang="cs-CZ" sz="2400" dirty="0"/>
              <a:t> = I . R</a:t>
            </a:r>
            <a:r>
              <a:rPr lang="cs-CZ" sz="2400" baseline="-25000" dirty="0"/>
              <a:t>1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0,16 </a:t>
            </a:r>
            <a:r>
              <a:rPr lang="cs-CZ" sz="2400" dirty="0"/>
              <a:t>. </a:t>
            </a:r>
            <a:r>
              <a:rPr lang="cs-CZ" sz="2400" dirty="0" smtClean="0"/>
              <a:t>200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32 </a:t>
            </a:r>
            <a:r>
              <a:rPr lang="cs-CZ" sz="2400" b="1" dirty="0"/>
              <a:t>V</a:t>
            </a:r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300788" y="4214724"/>
            <a:ext cx="22397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2</a:t>
            </a:r>
            <a:r>
              <a:rPr lang="cs-CZ" sz="2400" dirty="0"/>
              <a:t> = I . R</a:t>
            </a:r>
            <a:r>
              <a:rPr lang="cs-CZ" sz="2400" baseline="-25000" dirty="0"/>
              <a:t>2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0,16 </a:t>
            </a:r>
            <a:r>
              <a:rPr lang="cs-CZ" sz="2400" dirty="0"/>
              <a:t>. 3</a:t>
            </a:r>
            <a:r>
              <a:rPr lang="cs-CZ" sz="2400" dirty="0" smtClean="0"/>
              <a:t>00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48 V</a:t>
            </a:r>
            <a:endParaRPr lang="cs-CZ" sz="2400" b="1" dirty="0"/>
          </a:p>
        </p:txBody>
      </p:sp>
      <p:grpSp>
        <p:nvGrpSpPr>
          <p:cNvPr id="9233" name="Group 45"/>
          <p:cNvGrpSpPr>
            <a:grpSpLocks/>
          </p:cNvGrpSpPr>
          <p:nvPr/>
        </p:nvGrpSpPr>
        <p:grpSpPr bwMode="auto">
          <a:xfrm>
            <a:off x="719138" y="2776538"/>
            <a:ext cx="2628900" cy="2057400"/>
            <a:chOff x="2317" y="2137"/>
            <a:chExt cx="4140" cy="3240"/>
          </a:xfrm>
        </p:grpSpPr>
        <p:sp>
          <p:nvSpPr>
            <p:cNvPr id="9234" name="Rectangle 46"/>
            <p:cNvSpPr>
              <a:spLocks noChangeArrowheads="1"/>
            </p:cNvSpPr>
            <p:nvPr/>
          </p:nvSpPr>
          <p:spPr bwMode="auto">
            <a:xfrm>
              <a:off x="303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5" name="Rectangle 47"/>
            <p:cNvSpPr>
              <a:spLocks noChangeArrowheads="1"/>
            </p:cNvSpPr>
            <p:nvPr/>
          </p:nvSpPr>
          <p:spPr bwMode="auto">
            <a:xfrm>
              <a:off x="429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519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231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8" name="Line 50"/>
            <p:cNvSpPr>
              <a:spLocks noChangeShapeType="1"/>
            </p:cNvSpPr>
            <p:nvPr/>
          </p:nvSpPr>
          <p:spPr bwMode="auto">
            <a:xfrm>
              <a:off x="3937" y="42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23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2317" y="285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 flipV="1">
              <a:off x="59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2" name="Line 54"/>
            <p:cNvSpPr>
              <a:spLocks noChangeShapeType="1"/>
            </p:cNvSpPr>
            <p:nvPr/>
          </p:nvSpPr>
          <p:spPr bwMode="auto">
            <a:xfrm flipH="1">
              <a:off x="4297" y="285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55"/>
            <p:cNvSpPr>
              <a:spLocks noChangeShapeType="1"/>
            </p:cNvSpPr>
            <p:nvPr/>
          </p:nvSpPr>
          <p:spPr bwMode="auto">
            <a:xfrm>
              <a:off x="4117" y="26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4" name="Line 56"/>
            <p:cNvSpPr>
              <a:spLocks noChangeShapeType="1"/>
            </p:cNvSpPr>
            <p:nvPr/>
          </p:nvSpPr>
          <p:spPr bwMode="auto">
            <a:xfrm>
              <a:off x="4297" y="267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57"/>
            <p:cNvSpPr>
              <a:spLocks noChangeShapeType="1"/>
            </p:cNvSpPr>
            <p:nvPr/>
          </p:nvSpPr>
          <p:spPr bwMode="auto">
            <a:xfrm>
              <a:off x="303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6" name="Line 58"/>
            <p:cNvSpPr>
              <a:spLocks noChangeShapeType="1"/>
            </p:cNvSpPr>
            <p:nvPr/>
          </p:nvSpPr>
          <p:spPr bwMode="auto">
            <a:xfrm>
              <a:off x="429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7" name="Line 59"/>
            <p:cNvSpPr>
              <a:spLocks noChangeShapeType="1"/>
            </p:cNvSpPr>
            <p:nvPr/>
          </p:nvSpPr>
          <p:spPr bwMode="auto">
            <a:xfrm flipV="1">
              <a:off x="5917" y="3397"/>
              <a:ext cx="0" cy="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8" name="Text Box 60"/>
            <p:cNvSpPr txBox="1">
              <a:spLocks noChangeArrowheads="1"/>
            </p:cNvSpPr>
            <p:nvPr/>
          </p:nvSpPr>
          <p:spPr bwMode="auto">
            <a:xfrm>
              <a:off x="6097" y="339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9249" name="Text Box 61"/>
            <p:cNvSpPr txBox="1">
              <a:spLocks noChangeArrowheads="1"/>
            </p:cNvSpPr>
            <p:nvPr/>
          </p:nvSpPr>
          <p:spPr bwMode="auto">
            <a:xfrm>
              <a:off x="321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0" name="Text Box 62"/>
            <p:cNvSpPr txBox="1">
              <a:spLocks noChangeArrowheads="1"/>
            </p:cNvSpPr>
            <p:nvPr/>
          </p:nvSpPr>
          <p:spPr bwMode="auto">
            <a:xfrm>
              <a:off x="447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1" name="Text Box 63"/>
            <p:cNvSpPr txBox="1">
              <a:spLocks noChangeArrowheads="1"/>
            </p:cNvSpPr>
            <p:nvPr/>
          </p:nvSpPr>
          <p:spPr bwMode="auto">
            <a:xfrm>
              <a:off x="447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2" name="Text Box 64"/>
            <p:cNvSpPr txBox="1">
              <a:spLocks noChangeArrowheads="1"/>
            </p:cNvSpPr>
            <p:nvPr/>
          </p:nvSpPr>
          <p:spPr bwMode="auto">
            <a:xfrm>
              <a:off x="321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3" name="Text Box 65"/>
            <p:cNvSpPr txBox="1">
              <a:spLocks noChangeArrowheads="1"/>
            </p:cNvSpPr>
            <p:nvPr/>
          </p:nvSpPr>
          <p:spPr bwMode="auto">
            <a:xfrm>
              <a:off x="3937" y="213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15033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  <p:bldP spid="9230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6</a:t>
            </a:r>
            <a:r>
              <a:rPr lang="cs-CZ" sz="2800" dirty="0" smtClean="0"/>
              <a:t>.  </a:t>
            </a:r>
            <a:r>
              <a:rPr lang="cs-CZ" sz="2800" dirty="0" smtClean="0"/>
              <a:t>Urči výsledný odpor R, U, U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U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40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60 </a:t>
            </a:r>
            <a:r>
              <a:rPr lang="el-GR" sz="2800" dirty="0" smtClean="0"/>
              <a:t>Ω</a:t>
            </a:r>
            <a:r>
              <a:rPr lang="cs-CZ" sz="2800" dirty="0" smtClean="0"/>
              <a:t>, I = </a:t>
            </a:r>
            <a:r>
              <a:rPr lang="cs-CZ" sz="2800" dirty="0" smtClean="0"/>
              <a:t>800 mA</a:t>
            </a:r>
            <a:endParaRPr lang="cs-CZ" sz="2800" dirty="0" smtClean="0"/>
          </a:p>
        </p:txBody>
      </p:sp>
      <p:sp>
        <p:nvSpPr>
          <p:cNvPr id="9220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635375" y="4251236"/>
            <a:ext cx="195438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0,8 </a:t>
            </a:r>
            <a:r>
              <a:rPr lang="cs-CZ" sz="2400" dirty="0"/>
              <a:t>. </a:t>
            </a:r>
            <a:r>
              <a:rPr lang="cs-CZ" sz="2400" dirty="0" smtClean="0"/>
              <a:t>100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80 </a:t>
            </a:r>
            <a:r>
              <a:rPr lang="cs-CZ" sz="2400" b="1" dirty="0"/>
              <a:t>V</a:t>
            </a:r>
          </a:p>
        </p:txBody>
      </p:sp>
      <p:sp>
        <p:nvSpPr>
          <p:cNvPr id="9223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5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6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7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8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9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3635375" y="2400300"/>
            <a:ext cx="179247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 = R</a:t>
            </a:r>
            <a:r>
              <a:rPr lang="cs-CZ" sz="2400" baseline="-25000" dirty="0"/>
              <a:t>1</a:t>
            </a:r>
            <a:r>
              <a:rPr lang="cs-CZ" sz="2400" dirty="0"/>
              <a:t> + R</a:t>
            </a:r>
            <a:r>
              <a:rPr lang="cs-CZ" sz="2400" baseline="-25000" dirty="0"/>
              <a:t>2</a:t>
            </a:r>
            <a:endParaRPr lang="cs-CZ" sz="2400" b="1" baseline="-25000" dirty="0"/>
          </a:p>
          <a:p>
            <a:pPr eaLnBrk="1" hangingPunct="1"/>
            <a:r>
              <a:rPr lang="cs-CZ" sz="2400" dirty="0"/>
              <a:t>R = </a:t>
            </a:r>
            <a:r>
              <a:rPr lang="cs-CZ" sz="2400" dirty="0" smtClean="0"/>
              <a:t>40 </a:t>
            </a:r>
            <a:r>
              <a:rPr lang="cs-CZ" sz="2400" dirty="0"/>
              <a:t>+ </a:t>
            </a:r>
            <a:r>
              <a:rPr lang="cs-CZ" sz="2400" dirty="0" smtClean="0"/>
              <a:t>60</a:t>
            </a:r>
            <a:endParaRPr lang="cs-CZ" sz="2400" dirty="0"/>
          </a:p>
          <a:p>
            <a:pPr eaLnBrk="1" hangingPunct="1"/>
            <a:r>
              <a:rPr lang="cs-CZ" sz="2400" b="1" dirty="0"/>
              <a:t>R = </a:t>
            </a:r>
            <a:r>
              <a:rPr lang="cs-CZ" sz="2400" b="1" dirty="0" smtClean="0"/>
              <a:t>100 </a:t>
            </a:r>
            <a:r>
              <a:rPr lang="el-GR" sz="2400" b="1" dirty="0"/>
              <a:t>Ω</a:t>
            </a: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288088" y="2451011"/>
            <a:ext cx="18966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1</a:t>
            </a:r>
            <a:r>
              <a:rPr lang="cs-CZ" sz="2400" dirty="0"/>
              <a:t> = I . R</a:t>
            </a:r>
            <a:r>
              <a:rPr lang="cs-CZ" sz="2400" baseline="-25000" dirty="0"/>
              <a:t>1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0,8 </a:t>
            </a:r>
            <a:r>
              <a:rPr lang="cs-CZ" sz="2400" dirty="0"/>
              <a:t>. </a:t>
            </a:r>
            <a:r>
              <a:rPr lang="cs-CZ" sz="2400" dirty="0" smtClean="0"/>
              <a:t>40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</a:t>
            </a:r>
            <a:r>
              <a:rPr lang="cs-CZ" sz="2400" b="1" dirty="0"/>
              <a:t>= </a:t>
            </a:r>
            <a:r>
              <a:rPr lang="cs-CZ" sz="2400" b="1" dirty="0" smtClean="0"/>
              <a:t>32 V</a:t>
            </a:r>
            <a:endParaRPr lang="cs-CZ" sz="2400" b="1" dirty="0"/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300788" y="4214724"/>
            <a:ext cx="18966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</a:t>
            </a:r>
            <a:r>
              <a:rPr lang="cs-CZ" sz="2400" baseline="-25000" dirty="0"/>
              <a:t>2</a:t>
            </a:r>
            <a:r>
              <a:rPr lang="cs-CZ" sz="2400" dirty="0"/>
              <a:t> = I . R</a:t>
            </a:r>
            <a:r>
              <a:rPr lang="cs-CZ" sz="2400" baseline="-25000" dirty="0"/>
              <a:t>2</a:t>
            </a:r>
          </a:p>
          <a:p>
            <a:r>
              <a:rPr lang="cs-CZ" sz="2400" dirty="0" smtClean="0"/>
              <a:t>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0,8 </a:t>
            </a:r>
            <a:r>
              <a:rPr lang="cs-CZ" sz="2400" dirty="0"/>
              <a:t>. </a:t>
            </a:r>
            <a:r>
              <a:rPr lang="cs-CZ" sz="2400" dirty="0" smtClean="0"/>
              <a:t>60</a:t>
            </a:r>
            <a:endParaRPr lang="cs-CZ" sz="2400" dirty="0"/>
          </a:p>
          <a:p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</a:t>
            </a:r>
            <a:r>
              <a:rPr lang="cs-CZ" sz="2400" b="1"/>
              <a:t>= </a:t>
            </a:r>
            <a:r>
              <a:rPr lang="cs-CZ" sz="2400" b="1" smtClean="0"/>
              <a:t>48 </a:t>
            </a:r>
            <a:r>
              <a:rPr lang="cs-CZ" sz="2400" b="1" dirty="0" smtClean="0"/>
              <a:t>V</a:t>
            </a:r>
            <a:endParaRPr lang="cs-CZ" sz="2400" b="1" dirty="0"/>
          </a:p>
        </p:txBody>
      </p:sp>
      <p:grpSp>
        <p:nvGrpSpPr>
          <p:cNvPr id="9233" name="Group 45"/>
          <p:cNvGrpSpPr>
            <a:grpSpLocks/>
          </p:cNvGrpSpPr>
          <p:nvPr/>
        </p:nvGrpSpPr>
        <p:grpSpPr bwMode="auto">
          <a:xfrm>
            <a:off x="719138" y="2776538"/>
            <a:ext cx="2628900" cy="2057400"/>
            <a:chOff x="2317" y="2137"/>
            <a:chExt cx="4140" cy="3240"/>
          </a:xfrm>
        </p:grpSpPr>
        <p:sp>
          <p:nvSpPr>
            <p:cNvPr id="9234" name="Rectangle 46"/>
            <p:cNvSpPr>
              <a:spLocks noChangeArrowheads="1"/>
            </p:cNvSpPr>
            <p:nvPr/>
          </p:nvSpPr>
          <p:spPr bwMode="auto">
            <a:xfrm>
              <a:off x="303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5" name="Rectangle 47"/>
            <p:cNvSpPr>
              <a:spLocks noChangeArrowheads="1"/>
            </p:cNvSpPr>
            <p:nvPr/>
          </p:nvSpPr>
          <p:spPr bwMode="auto">
            <a:xfrm>
              <a:off x="4297" y="411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519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2317" y="42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8" name="Line 50"/>
            <p:cNvSpPr>
              <a:spLocks noChangeShapeType="1"/>
            </p:cNvSpPr>
            <p:nvPr/>
          </p:nvSpPr>
          <p:spPr bwMode="auto">
            <a:xfrm>
              <a:off x="3937" y="42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23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2317" y="285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 flipV="1">
              <a:off x="5917" y="285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2" name="Line 54"/>
            <p:cNvSpPr>
              <a:spLocks noChangeShapeType="1"/>
            </p:cNvSpPr>
            <p:nvPr/>
          </p:nvSpPr>
          <p:spPr bwMode="auto">
            <a:xfrm flipH="1">
              <a:off x="4297" y="285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55"/>
            <p:cNvSpPr>
              <a:spLocks noChangeShapeType="1"/>
            </p:cNvSpPr>
            <p:nvPr/>
          </p:nvSpPr>
          <p:spPr bwMode="auto">
            <a:xfrm>
              <a:off x="4117" y="26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4" name="Line 56"/>
            <p:cNvSpPr>
              <a:spLocks noChangeShapeType="1"/>
            </p:cNvSpPr>
            <p:nvPr/>
          </p:nvSpPr>
          <p:spPr bwMode="auto">
            <a:xfrm>
              <a:off x="4297" y="267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57"/>
            <p:cNvSpPr>
              <a:spLocks noChangeShapeType="1"/>
            </p:cNvSpPr>
            <p:nvPr/>
          </p:nvSpPr>
          <p:spPr bwMode="auto">
            <a:xfrm>
              <a:off x="303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6" name="Line 58"/>
            <p:cNvSpPr>
              <a:spLocks noChangeShapeType="1"/>
            </p:cNvSpPr>
            <p:nvPr/>
          </p:nvSpPr>
          <p:spPr bwMode="auto">
            <a:xfrm>
              <a:off x="4297" y="4837"/>
              <a:ext cx="900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7" name="Line 59"/>
            <p:cNvSpPr>
              <a:spLocks noChangeShapeType="1"/>
            </p:cNvSpPr>
            <p:nvPr/>
          </p:nvSpPr>
          <p:spPr bwMode="auto">
            <a:xfrm flipV="1">
              <a:off x="5917" y="3397"/>
              <a:ext cx="0" cy="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8" name="Text Box 60"/>
            <p:cNvSpPr txBox="1">
              <a:spLocks noChangeArrowheads="1"/>
            </p:cNvSpPr>
            <p:nvPr/>
          </p:nvSpPr>
          <p:spPr bwMode="auto">
            <a:xfrm>
              <a:off x="6097" y="339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0000FF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9249" name="Text Box 61"/>
            <p:cNvSpPr txBox="1">
              <a:spLocks noChangeArrowheads="1"/>
            </p:cNvSpPr>
            <p:nvPr/>
          </p:nvSpPr>
          <p:spPr bwMode="auto">
            <a:xfrm>
              <a:off x="321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0" name="Text Box 62"/>
            <p:cNvSpPr txBox="1">
              <a:spLocks noChangeArrowheads="1"/>
            </p:cNvSpPr>
            <p:nvPr/>
          </p:nvSpPr>
          <p:spPr bwMode="auto">
            <a:xfrm>
              <a:off x="4477" y="48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r>
                <a:rPr lang="cs-CZ" sz="1200" b="1" baseline="-25000">
                  <a:solidFill>
                    <a:srgbClr val="80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1" name="Text Box 63"/>
            <p:cNvSpPr txBox="1">
              <a:spLocks noChangeArrowheads="1"/>
            </p:cNvSpPr>
            <p:nvPr/>
          </p:nvSpPr>
          <p:spPr bwMode="auto">
            <a:xfrm>
              <a:off x="447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9252" name="Text Box 64"/>
            <p:cNvSpPr txBox="1">
              <a:spLocks noChangeArrowheads="1"/>
            </p:cNvSpPr>
            <p:nvPr/>
          </p:nvSpPr>
          <p:spPr bwMode="auto">
            <a:xfrm>
              <a:off x="3217" y="41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latin typeface="Times New Roman" pitchFamily="18" charset="0"/>
                </a:rPr>
                <a:t>R</a:t>
              </a:r>
              <a:r>
                <a:rPr lang="cs-CZ" sz="1200" b="1" baseline="-25000"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9253" name="Text Box 65"/>
            <p:cNvSpPr txBox="1">
              <a:spLocks noChangeArrowheads="1"/>
            </p:cNvSpPr>
            <p:nvPr/>
          </p:nvSpPr>
          <p:spPr bwMode="auto">
            <a:xfrm>
              <a:off x="3937" y="213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1200" b="1">
                  <a:solidFill>
                    <a:srgbClr val="80000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0045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  <p:bldP spid="9230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541</Words>
  <Application>Microsoft Office PowerPoint</Application>
  <PresentationFormat>Předvádění na obrazovce (4:3)</PresentationFormat>
  <Paragraphs>124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Výchozí návrh</vt:lpstr>
      <vt:lpstr>Sériové zapojení rezistorů příklady</vt:lpstr>
      <vt:lpstr>Příklady</vt:lpstr>
      <vt:lpstr>Příklady</vt:lpstr>
      <vt:lpstr>Příklady</vt:lpstr>
      <vt:lpstr>Příklady</vt:lpstr>
      <vt:lpstr>Příklady</vt:lpstr>
      <vt:lpstr>Příklady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Paralelní zapojení rezistorů</dc:title>
  <dc:creator>Ucitel;Mgr. Iva Stupková</dc:creator>
  <cp:lastModifiedBy>Ucitel</cp:lastModifiedBy>
  <cp:revision>17</cp:revision>
  <dcterms:created xsi:type="dcterms:W3CDTF">2011-11-29T18:34:18Z</dcterms:created>
  <dcterms:modified xsi:type="dcterms:W3CDTF">2012-10-02T19:41:56Z</dcterms:modified>
</cp:coreProperties>
</file>