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 autoAdjust="0"/>
    <p:restoredTop sz="94660"/>
  </p:normalViewPr>
  <p:slideViewPr>
    <p:cSldViewPr>
      <p:cViewPr varScale="1">
        <p:scale>
          <a:sx n="70" d="100"/>
          <a:sy n="70" d="100"/>
        </p:scale>
        <p:origin x="-135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88660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84165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36058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5147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0970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8070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575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41037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2453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3266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77663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E00F-C96E-4C16-B006-B539D2D093B0}" type="datetimeFigureOut">
              <a:rPr lang="cs-CZ" smtClean="0"/>
              <a:t>31.8.2012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E7CB58-9368-482D-9805-F2E46EA9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75067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Změny skupenství látek - test</a:t>
            </a:r>
            <a:endParaRPr lang="cs-CZ" dirty="0"/>
          </a:p>
        </p:txBody>
      </p:sp>
      <p:sp>
        <p:nvSpPr>
          <p:cNvPr id="4" name="Rectangle 2"/>
          <p:cNvSpPr>
            <a:spLocks noGrp="1" noChangeArrowheads="1"/>
          </p:cNvSpPr>
          <p:nvPr/>
        </p:nvSpPr>
        <p:spPr bwMode="auto">
          <a:xfrm>
            <a:off x="611188" y="4222031"/>
            <a:ext cx="7921625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Autorem materiálu a všech jeho částí, není-li uvedeno jinak, je</a:t>
            </a:r>
            <a:r>
              <a:rPr lang="cs-CZ" sz="1200" b="1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 </a:t>
            </a: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Mgr. Iva Stupková.</a:t>
            </a:r>
            <a:endParaRPr lang="cs-CZ" sz="1200" dirty="0" smtClean="0">
              <a:solidFill>
                <a:schemeClr val="tx2"/>
              </a:solidFill>
              <a:latin typeface="Arial" charset="0"/>
              <a:cs typeface="Arial" charset="0"/>
            </a:endParaRPr>
          </a:p>
          <a:p>
            <a:pPr>
              <a:buFontTx/>
              <a:buNone/>
            </a:pP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Dostupné z Metodického portálu www.rvp.cz, ISSN: 1802-4785, financovaného z ESF a státního rozpočtu ČR.</a:t>
            </a:r>
            <a:b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</a:br>
            <a:r>
              <a:rPr lang="cs-CZ" sz="1200" i="1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Provozováno Výzkumným ústavem pedagogickým v Praze</a:t>
            </a:r>
            <a:r>
              <a:rPr lang="cs-CZ" sz="1200" dirty="0" smtClean="0">
                <a:solidFill>
                  <a:schemeClr val="tx2"/>
                </a:solidFill>
                <a:latin typeface="Arial" charset="0"/>
                <a:cs typeface="Arial" charset="0"/>
              </a:rPr>
              <a:t>.</a:t>
            </a:r>
          </a:p>
          <a:p>
            <a:pPr>
              <a:buFontTx/>
              <a:buNone/>
            </a:pPr>
            <a:endParaRPr lang="cs-CZ" sz="1200" dirty="0" smtClean="0">
              <a:solidFill>
                <a:schemeClr val="tx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984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 smtClean="0"/>
              <a:t>1) V rámečcích jsou schematicky nakresleny modely různých skupenství látek</a:t>
            </a:r>
            <a:endParaRPr lang="cs-CZ" sz="320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467544" y="4221088"/>
            <a:ext cx="4040188" cy="2028458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lphaLcParenR"/>
            </a:pPr>
            <a:r>
              <a:rPr lang="cs-CZ" sz="8000" dirty="0" smtClean="0"/>
              <a:t>Napiš, která skupenství jednotlivé obrázky představují (X, Y, Z)</a:t>
            </a:r>
          </a:p>
          <a:p>
            <a:pPr marL="457200" indent="-457200">
              <a:buAutoNum type="alphaLcParenR"/>
            </a:pPr>
            <a:r>
              <a:rPr lang="cs-CZ" sz="8000" dirty="0" smtClean="0"/>
              <a:t>Jak se nazývají změny skupenství, které naznačují šipky A, B, C?</a:t>
            </a:r>
          </a:p>
          <a:p>
            <a:pPr marL="457200" indent="-457200">
              <a:buAutoNum type="alphaLcParenR"/>
            </a:pPr>
            <a:r>
              <a:rPr lang="cs-CZ" sz="8000" dirty="0" smtClean="0"/>
              <a:t>Při které změně skupenství  dochází k uvolňování tepla?</a:t>
            </a:r>
          </a:p>
          <a:p>
            <a:pPr marL="457200" indent="-457200">
              <a:buAutoNum type="alphaLcParenR"/>
            </a:pPr>
            <a:endParaRPr lang="cs-CZ" dirty="0" smtClean="0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204864"/>
            <a:ext cx="2425202" cy="189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2204864"/>
            <a:ext cx="2395260" cy="189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Zástupný symbol pro obsah 4"/>
          <p:cNvSpPr>
            <a:spLocks noGrp="1"/>
          </p:cNvSpPr>
          <p:nvPr>
            <p:ph sz="half" idx="2"/>
          </p:nvPr>
        </p:nvSpPr>
        <p:spPr>
          <a:xfrm>
            <a:off x="4716016" y="4221088"/>
            <a:ext cx="4040188" cy="2028458"/>
          </a:xfrm>
        </p:spPr>
        <p:txBody>
          <a:bodyPr>
            <a:normAutofit fontScale="25000" lnSpcReduction="20000"/>
          </a:bodyPr>
          <a:lstStyle/>
          <a:p>
            <a:pPr marL="457200" indent="-457200">
              <a:buAutoNum type="alphaLcParenR"/>
            </a:pPr>
            <a:r>
              <a:rPr lang="cs-CZ" sz="8000" dirty="0" smtClean="0"/>
              <a:t>Napiš, která skupenství jednotlivé obrázky představují (X, Y, Z)</a:t>
            </a:r>
          </a:p>
          <a:p>
            <a:pPr marL="457200" indent="-457200">
              <a:buAutoNum type="alphaLcParenR"/>
            </a:pPr>
            <a:r>
              <a:rPr lang="cs-CZ" sz="8000" dirty="0" smtClean="0"/>
              <a:t>Jak se nazývají změny skupenství, které naznačují šipky A, B, C?</a:t>
            </a:r>
          </a:p>
          <a:p>
            <a:pPr marL="457200" indent="-457200">
              <a:buAutoNum type="alphaLcParenR"/>
            </a:pPr>
            <a:r>
              <a:rPr lang="cs-CZ" sz="8000" dirty="0" smtClean="0"/>
              <a:t>Při které změně skupenství  dochází k uvolňování tepla?</a:t>
            </a:r>
          </a:p>
          <a:p>
            <a:pPr marL="457200" indent="-457200">
              <a:buAutoNum type="alphaLcParenR"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348567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dirty="0" smtClean="0"/>
              <a:t>2) Vysvětli.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Vysvětli, proč se orosí studené sklo brýlí, když na ně dýchneš? 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Kterou změnu skupenství představuje orosení brýlí? </a:t>
            </a:r>
            <a:endParaRPr lang="cs-CZ" sz="28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Vysvětli, proč sněhu v zimě ubývá, i když teplota je pod nulou a sníh netaje.</a:t>
            </a:r>
          </a:p>
          <a:p>
            <a:pPr marL="0" indent="0">
              <a:buNone/>
            </a:pPr>
            <a:endParaRPr lang="cs-CZ" sz="2800" dirty="0"/>
          </a:p>
          <a:p>
            <a:pPr marL="0" indent="0">
              <a:buNone/>
            </a:pPr>
            <a:r>
              <a:rPr lang="cs-CZ" sz="2800" dirty="0" smtClean="0"/>
              <a:t>Kterou změnu skupenství představuje ubývání sněhu? </a:t>
            </a:r>
            <a:endParaRPr lang="cs-CZ" sz="2800" dirty="0"/>
          </a:p>
        </p:txBody>
      </p:sp>
      <p:sp>
        <p:nvSpPr>
          <p:cNvPr id="8" name="Zástupný symbol pro text 3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9" name="Zástupný symbol pro text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623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dirty="0" smtClean="0"/>
              <a:t>3) Vypočítej. 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Jak velké teplo musíme dodat 0,5 kg ledu o teplotě 0°C, aby se změnil ve vodu téže teploty?</a:t>
            </a:r>
            <a:endParaRPr lang="cs-CZ" sz="2800" dirty="0"/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dirty="0" smtClean="0"/>
              <a:t>Jak velké teplo musíme dodat 0,5 kg vody o teplotě 100°C, aby se změnila v páru téže teploty?</a:t>
            </a:r>
            <a:endParaRPr lang="cs-CZ" sz="2800" dirty="0"/>
          </a:p>
        </p:txBody>
      </p:sp>
      <p:sp>
        <p:nvSpPr>
          <p:cNvPr id="8" name="Zástupný symbol pro text 3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9" name="Zástupný symbol pro text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17623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</p:spPr>
        <p:txBody>
          <a:bodyPr/>
          <a:lstStyle/>
          <a:p>
            <a:r>
              <a:rPr lang="cs-CZ" dirty="0" smtClean="0"/>
              <a:t>Výsledky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cs-CZ" sz="1600" dirty="0" smtClean="0"/>
              <a:t>a) X – pevné </a:t>
            </a:r>
            <a:r>
              <a:rPr lang="cs-CZ" sz="1600" dirty="0" err="1" smtClean="0"/>
              <a:t>sk</a:t>
            </a:r>
            <a:r>
              <a:rPr lang="cs-CZ" sz="1600" dirty="0" smtClean="0"/>
              <a:t>., Y – plynné </a:t>
            </a:r>
            <a:r>
              <a:rPr lang="cs-CZ" sz="1600" dirty="0" err="1" smtClean="0"/>
              <a:t>sk</a:t>
            </a:r>
            <a:r>
              <a:rPr lang="cs-CZ" sz="1600" dirty="0" smtClean="0"/>
              <a:t>.,                       Z – kapalné </a:t>
            </a:r>
            <a:r>
              <a:rPr lang="cs-CZ" sz="1600" dirty="0" err="1" smtClean="0"/>
              <a:t>sk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    b) A – sublimace,</a:t>
            </a:r>
          </a:p>
          <a:p>
            <a:pPr marL="0" indent="0">
              <a:buNone/>
            </a:pPr>
            <a:r>
              <a:rPr lang="cs-CZ" sz="1600" dirty="0" smtClean="0"/>
              <a:t>              B –  kapalnění(kondenzace)</a:t>
            </a:r>
          </a:p>
          <a:p>
            <a:pPr marL="0" indent="0">
              <a:buNone/>
            </a:pPr>
            <a:r>
              <a:rPr lang="cs-CZ" sz="1600" dirty="0" smtClean="0"/>
              <a:t>              C - tání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    c) kapalnění </a:t>
            </a:r>
          </a:p>
          <a:p>
            <a:pPr marL="0" indent="0">
              <a:buNone/>
            </a:pPr>
            <a:r>
              <a:rPr lang="cs-CZ" sz="1600" dirty="0" smtClean="0"/>
              <a:t> </a:t>
            </a: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2) Vodní páry obsažené ve vzduchu, který vydechujeme, zkapalní (kondenzují) na studeném povrchu skla brýlí, na kterém vzniknou malé kapky vody.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Kapalnění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3) 167 </a:t>
            </a:r>
            <a:r>
              <a:rPr lang="cs-CZ" sz="1600" dirty="0" err="1" smtClean="0"/>
              <a:t>kJ</a:t>
            </a:r>
            <a:endParaRPr lang="cs-CZ" sz="1600" dirty="0"/>
          </a:p>
        </p:txBody>
      </p:sp>
      <p:sp>
        <p:nvSpPr>
          <p:cNvPr id="8" name="Zástupný symbol pro text 3"/>
          <p:cNvSpPr>
            <a:spLocks noGrp="1"/>
          </p:cNvSpPr>
          <p:nvPr>
            <p:ph type="body" idx="1"/>
          </p:nvPr>
        </p:nvSpPr>
        <p:spPr>
          <a:solidFill>
            <a:schemeClr val="tx2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A</a:t>
            </a:r>
            <a:endParaRPr lang="cs-CZ" dirty="0"/>
          </a:p>
        </p:txBody>
      </p:sp>
      <p:sp>
        <p:nvSpPr>
          <p:cNvPr id="9" name="Zástupný symbol pro text 5"/>
          <p:cNvSpPr>
            <a:spLocks noGrp="1"/>
          </p:cNvSpPr>
          <p:nvPr>
            <p:ph type="body" sz="quarter" idx="3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cs-CZ" dirty="0" smtClean="0"/>
              <a:t>B</a:t>
            </a:r>
            <a:endParaRPr lang="cs-CZ" dirty="0"/>
          </a:p>
        </p:txBody>
      </p:sp>
      <p:sp>
        <p:nvSpPr>
          <p:cNvPr id="10" name="Zástupný symbol pro obsah 4"/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arenR"/>
            </a:pPr>
            <a:r>
              <a:rPr lang="cs-CZ" sz="1600" dirty="0" smtClean="0"/>
              <a:t>a) X – plynné </a:t>
            </a:r>
            <a:r>
              <a:rPr lang="cs-CZ" sz="1600" dirty="0" err="1" smtClean="0"/>
              <a:t>sk</a:t>
            </a:r>
            <a:r>
              <a:rPr lang="cs-CZ" sz="1600" dirty="0" smtClean="0"/>
              <a:t>, Y – kapalné </a:t>
            </a:r>
            <a:r>
              <a:rPr lang="cs-CZ" sz="1600" dirty="0" err="1" smtClean="0"/>
              <a:t>sk</a:t>
            </a:r>
            <a:r>
              <a:rPr lang="cs-CZ" sz="1600" dirty="0" smtClean="0"/>
              <a:t>., Z – pevné </a:t>
            </a:r>
            <a:r>
              <a:rPr lang="cs-CZ" sz="1600" dirty="0" err="1" smtClean="0"/>
              <a:t>sk</a:t>
            </a:r>
            <a:r>
              <a:rPr lang="cs-CZ" sz="1600" dirty="0" smtClean="0"/>
              <a:t>.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    b) A – vypařování, var; </a:t>
            </a:r>
          </a:p>
          <a:p>
            <a:pPr marL="0" indent="0">
              <a:buNone/>
            </a:pPr>
            <a:r>
              <a:rPr lang="cs-CZ" sz="1600" dirty="0" smtClean="0"/>
              <a:t>              B – sublimace;  </a:t>
            </a:r>
          </a:p>
          <a:p>
            <a:pPr marL="0" indent="0">
              <a:buNone/>
            </a:pPr>
            <a:r>
              <a:rPr lang="cs-CZ" sz="1600" dirty="0" smtClean="0"/>
              <a:t>              C –  tuhnutí </a:t>
            </a:r>
          </a:p>
          <a:p>
            <a:pPr marL="0" indent="0">
              <a:buNone/>
            </a:pPr>
            <a:r>
              <a:rPr lang="cs-CZ" sz="1600" dirty="0"/>
              <a:t> </a:t>
            </a:r>
            <a:r>
              <a:rPr lang="cs-CZ" sz="1600" dirty="0" smtClean="0"/>
              <a:t>         c) tuhnutí 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2) Sníh se mění přímo ve vodní páry (sublimuje)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sublimace</a:t>
            </a:r>
          </a:p>
          <a:p>
            <a:pPr marL="0" indent="0">
              <a:buNone/>
            </a:pPr>
            <a:endParaRPr lang="cs-CZ" sz="1600" dirty="0"/>
          </a:p>
          <a:p>
            <a:pPr marL="0" indent="0">
              <a:buNone/>
            </a:pPr>
            <a:r>
              <a:rPr lang="cs-CZ" sz="1600" dirty="0" smtClean="0"/>
              <a:t>3) 1 130 </a:t>
            </a:r>
            <a:r>
              <a:rPr lang="cs-CZ" sz="1600" dirty="0" err="1" smtClean="0"/>
              <a:t>kJ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3017623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cs-CZ" dirty="0" smtClean="0"/>
              <a:t>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JIŘÍ BOHUNĚK, Eva Hejnová a [ilustroval Martin MAŠEK]. </a:t>
            </a:r>
            <a:r>
              <a:rPr lang="cs-CZ" i="1" dirty="0"/>
              <a:t>Tematické prověrky z učiva fyziky základní školy 8</a:t>
            </a:r>
            <a:r>
              <a:rPr lang="cs-CZ" dirty="0"/>
              <a:t>. 1. vyd. Praha: Prometheus, 2005. ISBN 80-719-6301-1.</a:t>
            </a:r>
          </a:p>
        </p:txBody>
      </p:sp>
    </p:spTree>
    <p:extLst>
      <p:ext uri="{BB962C8B-B14F-4D97-AF65-F5344CB8AC3E}">
        <p14:creationId xmlns:p14="http://schemas.microsoft.com/office/powerpoint/2010/main" val="301762353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354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Změny skupenství látek - test</vt:lpstr>
      <vt:lpstr>1) V rámečcích jsou schematicky nakresleny modely různých skupenství látek</vt:lpstr>
      <vt:lpstr>2) Vysvětli. </vt:lpstr>
      <vt:lpstr>3) Vypočítej. </vt:lpstr>
      <vt:lpstr>Výsledky</vt:lpstr>
      <vt:lpstr>Zdroje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Změny skupenství látek</dc:title>
  <dc:creator>Ucitel</dc:creator>
  <cp:lastModifiedBy>Peta</cp:lastModifiedBy>
  <cp:revision>7</cp:revision>
  <dcterms:created xsi:type="dcterms:W3CDTF">2012-08-20T08:04:10Z</dcterms:created>
  <dcterms:modified xsi:type="dcterms:W3CDTF">2012-08-31T16:49:03Z</dcterms:modified>
</cp:coreProperties>
</file>