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7" r:id="rId4"/>
    <p:sldId id="268" r:id="rId5"/>
    <p:sldId id="269" r:id="rId6"/>
    <p:sldId id="266" r:id="rId7"/>
    <p:sldId id="270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4CC4D-F24A-4989-916B-BAEB83EB9C5B}" type="datetimeFigureOut">
              <a:rPr lang="cs-CZ" smtClean="0"/>
              <a:t>2.10.2012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28651-E8B9-48A9-B443-5E8979F0EF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1884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28651-E8B9-48A9-B443-5E8979F0EF2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86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28651-E8B9-48A9-B443-5E8979F0EF2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86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28651-E8B9-48A9-B443-5E8979F0EF2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86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A8CD7-D54C-424C-9DF6-AF8299FDA2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352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25DCF-2B48-4CC0-AB19-FBCDCDA16A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17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A0ECA-EABB-4A89-8E8A-A43BB107AA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381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1F61B-EDD9-4DC9-8EE3-EFDF30A6EB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83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85239-5667-4952-BF4B-8693BFDED8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47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79B85-1134-4E60-BEF6-13C2DC1F09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12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29C6C-1581-4BED-A4EC-138FA167D1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105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78338-EED7-4A4D-8B8E-8E62AB80F1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19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715C9-3AB7-4BB0-BB97-767C331A74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607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3B7F5-540C-4063-8534-F24CD9201F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18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7030A-584F-423A-96A0-277363693E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97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24AD00F-D6F6-489E-8AE0-0192C7A32A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3.png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21.png"/><Relationship Id="rId5" Type="http://schemas.openxmlformats.org/officeDocument/2006/relationships/image" Target="../media/image24.png"/><Relationship Id="rId10" Type="http://schemas.openxmlformats.org/officeDocument/2006/relationships/image" Target="../media/image27.png"/><Relationship Id="rId4" Type="http://schemas.openxmlformats.org/officeDocument/2006/relationships/image" Target="../media/image23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9.png"/><Relationship Id="rId7" Type="http://schemas.openxmlformats.org/officeDocument/2006/relationships/image" Target="../media/image4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44.png"/><Relationship Id="rId5" Type="http://schemas.openxmlformats.org/officeDocument/2006/relationships/image" Target="../media/image41.png"/><Relationship Id="rId10" Type="http://schemas.openxmlformats.org/officeDocument/2006/relationships/image" Target="../media/image37.png"/><Relationship Id="rId4" Type="http://schemas.openxmlformats.org/officeDocument/2006/relationships/image" Target="../media/image40.png"/><Relationship Id="rId9" Type="http://schemas.openxmlformats.org/officeDocument/2006/relationships/image" Target="../media/image4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Paralelní zapojení rezistorů</a:t>
            </a:r>
            <a:br>
              <a:rPr lang="cs-CZ" b="1" dirty="0" smtClean="0"/>
            </a:br>
            <a:r>
              <a:rPr lang="cs-CZ" b="1" dirty="0" smtClean="0"/>
              <a:t>příklady 2</a:t>
            </a:r>
            <a:endParaRPr lang="cs-CZ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437063"/>
            <a:ext cx="6400800" cy="83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200" i="1" smtClean="0"/>
              <a:t>Autorem materiálu a všech jeho částí, není-li uvedeno jinak, je Mgr.Iva Stupková. </a:t>
            </a:r>
          </a:p>
          <a:p>
            <a:pPr eaLnBrk="1" hangingPunct="1">
              <a:lnSpc>
                <a:spcPct val="80000"/>
              </a:lnSpc>
            </a:pPr>
            <a:r>
              <a:rPr lang="cs-CZ" sz="1200" i="1" smtClean="0"/>
              <a:t>Dostupné z Metodického portálu www.rvp.cz, ISSN: 1802-4785, financovaného z ESF a státního rozpočtu ČR. 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/>
              <a:t>1</a:t>
            </a:r>
            <a:r>
              <a:rPr lang="cs-CZ" sz="2800" dirty="0" smtClean="0"/>
              <a:t>.  Urči výsledný odpor R, U, I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, I</a:t>
            </a:r>
            <a:r>
              <a:rPr lang="cs-CZ" sz="2800" baseline="-25000" dirty="0" smtClean="0"/>
              <a:t>2</a:t>
            </a:r>
            <a:endParaRPr lang="cs-CZ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    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20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5 </a:t>
            </a:r>
            <a:r>
              <a:rPr lang="el-GR" sz="2800" dirty="0" smtClean="0"/>
              <a:t>Ω</a:t>
            </a:r>
            <a:r>
              <a:rPr lang="cs-CZ" sz="2800" dirty="0" smtClean="0"/>
              <a:t>, I = 400 mA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611188" y="2276475"/>
            <a:ext cx="2376487" cy="2592388"/>
            <a:chOff x="3577" y="2497"/>
            <a:chExt cx="3600" cy="4140"/>
          </a:xfrm>
        </p:grpSpPr>
        <p:sp>
          <p:nvSpPr>
            <p:cNvPr id="8224" name="Rectangle 5"/>
            <p:cNvSpPr>
              <a:spLocks noChangeArrowheads="1"/>
            </p:cNvSpPr>
            <p:nvPr/>
          </p:nvSpPr>
          <p:spPr bwMode="auto">
            <a:xfrm>
              <a:off x="4657" y="537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5" name="Rectangle 6"/>
            <p:cNvSpPr>
              <a:spLocks noChangeArrowheads="1"/>
            </p:cNvSpPr>
            <p:nvPr/>
          </p:nvSpPr>
          <p:spPr bwMode="auto">
            <a:xfrm>
              <a:off x="4657" y="429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6" name="Line 7"/>
            <p:cNvSpPr>
              <a:spLocks noChangeShapeType="1"/>
            </p:cNvSpPr>
            <p:nvPr/>
          </p:nvSpPr>
          <p:spPr bwMode="auto">
            <a:xfrm>
              <a:off x="4117" y="4477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7" name="Line 8"/>
            <p:cNvSpPr>
              <a:spLocks noChangeShapeType="1"/>
            </p:cNvSpPr>
            <p:nvPr/>
          </p:nvSpPr>
          <p:spPr bwMode="auto">
            <a:xfrm>
              <a:off x="4117" y="447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8" name="Line 9"/>
            <p:cNvSpPr>
              <a:spLocks noChangeShapeType="1"/>
            </p:cNvSpPr>
            <p:nvPr/>
          </p:nvSpPr>
          <p:spPr bwMode="auto">
            <a:xfrm>
              <a:off x="4117" y="555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9" name="Line 10"/>
            <p:cNvSpPr>
              <a:spLocks noChangeShapeType="1"/>
            </p:cNvSpPr>
            <p:nvPr/>
          </p:nvSpPr>
          <p:spPr bwMode="auto">
            <a:xfrm>
              <a:off x="5557" y="447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0" name="Line 11"/>
            <p:cNvSpPr>
              <a:spLocks noChangeShapeType="1"/>
            </p:cNvSpPr>
            <p:nvPr/>
          </p:nvSpPr>
          <p:spPr bwMode="auto">
            <a:xfrm>
              <a:off x="5557" y="555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1" name="Line 12"/>
            <p:cNvSpPr>
              <a:spLocks noChangeShapeType="1"/>
            </p:cNvSpPr>
            <p:nvPr/>
          </p:nvSpPr>
          <p:spPr bwMode="auto">
            <a:xfrm>
              <a:off x="6097" y="4477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2" name="Line 13"/>
            <p:cNvSpPr>
              <a:spLocks noChangeShapeType="1"/>
            </p:cNvSpPr>
            <p:nvPr/>
          </p:nvSpPr>
          <p:spPr bwMode="auto">
            <a:xfrm flipH="1">
              <a:off x="3577" y="501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3" name="Line 14"/>
            <p:cNvSpPr>
              <a:spLocks noChangeShapeType="1"/>
            </p:cNvSpPr>
            <p:nvPr/>
          </p:nvSpPr>
          <p:spPr bwMode="auto">
            <a:xfrm flipH="1">
              <a:off x="6097" y="501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4" name="Line 15"/>
            <p:cNvSpPr>
              <a:spLocks noChangeShapeType="1"/>
            </p:cNvSpPr>
            <p:nvPr/>
          </p:nvSpPr>
          <p:spPr bwMode="auto">
            <a:xfrm flipV="1">
              <a:off x="3577" y="3037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5" name="Line 16"/>
            <p:cNvSpPr>
              <a:spLocks noChangeShapeType="1"/>
            </p:cNvSpPr>
            <p:nvPr/>
          </p:nvSpPr>
          <p:spPr bwMode="auto">
            <a:xfrm flipV="1">
              <a:off x="6637" y="3037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6" name="Line 17"/>
            <p:cNvSpPr>
              <a:spLocks noChangeShapeType="1"/>
            </p:cNvSpPr>
            <p:nvPr/>
          </p:nvSpPr>
          <p:spPr bwMode="auto">
            <a:xfrm>
              <a:off x="3577" y="3037"/>
              <a:ext cx="19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7" name="Line 18"/>
            <p:cNvSpPr>
              <a:spLocks noChangeShapeType="1"/>
            </p:cNvSpPr>
            <p:nvPr/>
          </p:nvSpPr>
          <p:spPr bwMode="auto">
            <a:xfrm>
              <a:off x="5557" y="285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8" name="Line 19"/>
            <p:cNvSpPr>
              <a:spLocks noChangeShapeType="1"/>
            </p:cNvSpPr>
            <p:nvPr/>
          </p:nvSpPr>
          <p:spPr bwMode="auto">
            <a:xfrm>
              <a:off x="5737" y="2677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9" name="Line 20"/>
            <p:cNvSpPr>
              <a:spLocks noChangeShapeType="1"/>
            </p:cNvSpPr>
            <p:nvPr/>
          </p:nvSpPr>
          <p:spPr bwMode="auto">
            <a:xfrm>
              <a:off x="5737" y="3037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0" name="Line 21"/>
            <p:cNvSpPr>
              <a:spLocks noChangeShapeType="1"/>
            </p:cNvSpPr>
            <p:nvPr/>
          </p:nvSpPr>
          <p:spPr bwMode="auto">
            <a:xfrm>
              <a:off x="6637" y="3781"/>
              <a:ext cx="0" cy="6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1" name="Line 22"/>
            <p:cNvSpPr>
              <a:spLocks noChangeShapeType="1"/>
            </p:cNvSpPr>
            <p:nvPr/>
          </p:nvSpPr>
          <p:spPr bwMode="auto">
            <a:xfrm>
              <a:off x="6097" y="5041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2" name="Line 23"/>
            <p:cNvSpPr>
              <a:spLocks noChangeShapeType="1"/>
            </p:cNvSpPr>
            <p:nvPr/>
          </p:nvSpPr>
          <p:spPr bwMode="auto">
            <a:xfrm flipV="1">
              <a:off x="6097" y="4681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3" name="Line 24"/>
            <p:cNvSpPr>
              <a:spLocks noChangeShapeType="1"/>
            </p:cNvSpPr>
            <p:nvPr/>
          </p:nvSpPr>
          <p:spPr bwMode="auto">
            <a:xfrm>
              <a:off x="4117" y="6097"/>
              <a:ext cx="1980" cy="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4" name="Text Box 25"/>
            <p:cNvSpPr txBox="1">
              <a:spLocks noChangeArrowheads="1"/>
            </p:cNvSpPr>
            <p:nvPr/>
          </p:nvSpPr>
          <p:spPr bwMode="auto">
            <a:xfrm>
              <a:off x="4657" y="60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8245" name="Text Box 26"/>
            <p:cNvSpPr txBox="1">
              <a:spLocks noChangeArrowheads="1"/>
            </p:cNvSpPr>
            <p:nvPr/>
          </p:nvSpPr>
          <p:spPr bwMode="auto">
            <a:xfrm>
              <a:off x="6457" y="375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8246" name="Text Box 27"/>
            <p:cNvSpPr txBox="1">
              <a:spLocks noChangeArrowheads="1"/>
            </p:cNvSpPr>
            <p:nvPr/>
          </p:nvSpPr>
          <p:spPr bwMode="auto">
            <a:xfrm>
              <a:off x="5917" y="44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47" name="Text Box 28"/>
            <p:cNvSpPr txBox="1">
              <a:spLocks noChangeArrowheads="1"/>
            </p:cNvSpPr>
            <p:nvPr/>
          </p:nvSpPr>
          <p:spPr bwMode="auto">
            <a:xfrm>
              <a:off x="5917" y="50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8248" name="Text Box 29"/>
            <p:cNvSpPr txBox="1">
              <a:spLocks noChangeArrowheads="1"/>
            </p:cNvSpPr>
            <p:nvPr/>
          </p:nvSpPr>
          <p:spPr bwMode="auto">
            <a:xfrm>
              <a:off x="4837" y="42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49" name="Text Box 30"/>
            <p:cNvSpPr txBox="1">
              <a:spLocks noChangeArrowheads="1"/>
            </p:cNvSpPr>
            <p:nvPr/>
          </p:nvSpPr>
          <p:spPr bwMode="auto">
            <a:xfrm>
              <a:off x="4837" y="53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8250" name="Text Box 31"/>
            <p:cNvSpPr txBox="1">
              <a:spLocks noChangeArrowheads="1"/>
            </p:cNvSpPr>
            <p:nvPr/>
          </p:nvSpPr>
          <p:spPr bwMode="auto">
            <a:xfrm>
              <a:off x="5557" y="24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</p:grpSp>
      <p:sp>
        <p:nvSpPr>
          <p:cNvPr id="8197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8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5795963" y="2271624"/>
            <a:ext cx="161133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 = I . R</a:t>
            </a:r>
          </a:p>
          <a:p>
            <a:r>
              <a:rPr lang="cs-CZ" sz="2400" dirty="0"/>
              <a:t>U = </a:t>
            </a:r>
            <a:r>
              <a:rPr lang="cs-CZ" sz="2400" dirty="0" smtClean="0"/>
              <a:t>0,4 </a:t>
            </a:r>
            <a:r>
              <a:rPr lang="cs-CZ" sz="2400" dirty="0"/>
              <a:t>. </a:t>
            </a:r>
            <a:r>
              <a:rPr lang="cs-CZ" sz="2400" dirty="0" smtClean="0"/>
              <a:t>4</a:t>
            </a:r>
            <a:endParaRPr lang="cs-CZ" sz="2400" dirty="0"/>
          </a:p>
          <a:p>
            <a:r>
              <a:rPr lang="cs-CZ" sz="2400" b="1" dirty="0"/>
              <a:t>U = </a:t>
            </a:r>
            <a:r>
              <a:rPr lang="cs-CZ" sz="2400" b="1" dirty="0" smtClean="0"/>
              <a:t>1,6 </a:t>
            </a:r>
            <a:r>
              <a:rPr lang="cs-CZ" sz="2400" b="1" dirty="0"/>
              <a:t>V</a:t>
            </a:r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1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2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3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4" name="Rectangle 57"/>
          <p:cNvSpPr>
            <a:spLocks noChangeArrowheads="1"/>
          </p:cNvSpPr>
          <p:nvPr/>
        </p:nvSpPr>
        <p:spPr bwMode="auto">
          <a:xfrm>
            <a:off x="0" y="4167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5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6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7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8" name="Rectangle 68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7" name="Skupina 6"/>
          <p:cNvGrpSpPr/>
          <p:nvPr/>
        </p:nvGrpSpPr>
        <p:grpSpPr>
          <a:xfrm>
            <a:off x="3126202" y="2204864"/>
            <a:ext cx="1861658" cy="3502388"/>
            <a:chOff x="3126202" y="2204864"/>
            <a:chExt cx="1861658" cy="3502388"/>
          </a:xfrm>
        </p:grpSpPr>
        <p:sp>
          <p:nvSpPr>
            <p:cNvPr id="8219" name="Rectangle 40"/>
            <p:cNvSpPr>
              <a:spLocks noChangeArrowheads="1"/>
            </p:cNvSpPr>
            <p:nvPr/>
          </p:nvSpPr>
          <p:spPr bwMode="auto">
            <a:xfrm>
              <a:off x="3126202" y="5245587"/>
              <a:ext cx="17331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>
                  <a:sym typeface="Symbol" pitchFamily="18" charset="2"/>
                </a:rPr>
                <a:t>R = </a:t>
              </a:r>
              <a:r>
                <a:rPr lang="cs-CZ" sz="2400" b="1" dirty="0" smtClean="0">
                  <a:sym typeface="Symbol" pitchFamily="18" charset="2"/>
                </a:rPr>
                <a:t>4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ovéPole 5"/>
                <p:cNvSpPr txBox="1"/>
                <p:nvPr/>
              </p:nvSpPr>
              <p:spPr>
                <a:xfrm>
                  <a:off x="3261169" y="2204864"/>
                  <a:ext cx="1726691" cy="7007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" name="TextovéPole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1169" y="2204864"/>
                  <a:ext cx="1726691" cy="70070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ovéPole 63"/>
                <p:cNvSpPr txBox="1"/>
                <p:nvPr/>
              </p:nvSpPr>
              <p:spPr>
                <a:xfrm>
                  <a:off x="3275856" y="2944319"/>
                  <a:ext cx="1638525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4" name="TextovéPole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5856" y="2944319"/>
                  <a:ext cx="1638525" cy="70339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ovéPole 66"/>
                <p:cNvSpPr txBox="1"/>
                <p:nvPr/>
              </p:nvSpPr>
              <p:spPr>
                <a:xfrm>
                  <a:off x="3347864" y="3661706"/>
                  <a:ext cx="1268232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1+4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7" name="TextovéPole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3661706"/>
                  <a:ext cx="1268232" cy="70339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ovéPole 67"/>
                <p:cNvSpPr txBox="1"/>
                <p:nvPr/>
              </p:nvSpPr>
              <p:spPr>
                <a:xfrm>
                  <a:off x="3347864" y="4381786"/>
                  <a:ext cx="1077474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8" name="TextovéPole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4381786"/>
                  <a:ext cx="1077474" cy="71045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Skupina 7"/>
          <p:cNvGrpSpPr/>
          <p:nvPr/>
        </p:nvGrpSpPr>
        <p:grpSpPr>
          <a:xfrm>
            <a:off x="5198694" y="3645024"/>
            <a:ext cx="1713739" cy="2520832"/>
            <a:chOff x="5198694" y="3645024"/>
            <a:chExt cx="1713739" cy="2520832"/>
          </a:xfrm>
        </p:grpSpPr>
        <p:sp>
          <p:nvSpPr>
            <p:cNvPr id="8216" name="Rectangle 63"/>
            <p:cNvSpPr>
              <a:spLocks noChangeArrowheads="1"/>
            </p:cNvSpPr>
            <p:nvPr/>
          </p:nvSpPr>
          <p:spPr bwMode="auto">
            <a:xfrm>
              <a:off x="5198694" y="5704191"/>
              <a:ext cx="171373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>
                  <a:sym typeface="Symbol" pitchFamily="18" charset="2"/>
                </a:rPr>
                <a:t>I</a:t>
              </a:r>
              <a:r>
                <a:rPr lang="cs-CZ" sz="2400" b="1" baseline="-25000" dirty="0">
                  <a:sym typeface="Symbol" pitchFamily="18" charset="2"/>
                </a:rPr>
                <a:t>1</a:t>
              </a:r>
              <a:r>
                <a:rPr lang="cs-CZ" sz="2400" b="1" dirty="0">
                  <a:sym typeface="Symbol" pitchFamily="18" charset="2"/>
                </a:rPr>
                <a:t> = </a:t>
              </a:r>
              <a:r>
                <a:rPr lang="cs-CZ" sz="2400" b="1" dirty="0" smtClean="0">
                  <a:sym typeface="Symbol" pitchFamily="18" charset="2"/>
                </a:rPr>
                <a:t>0,08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ovéPole 68"/>
                <p:cNvSpPr txBox="1"/>
                <p:nvPr/>
              </p:nvSpPr>
              <p:spPr>
                <a:xfrm>
                  <a:off x="5222718" y="3645024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9" name="TextovéPole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2718" y="3645024"/>
                  <a:ext cx="1026243" cy="7105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ovéPole 69"/>
                <p:cNvSpPr txBox="1"/>
                <p:nvPr/>
              </p:nvSpPr>
              <p:spPr>
                <a:xfrm>
                  <a:off x="5251507" y="4524905"/>
                  <a:ext cx="1103187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1,6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0" name="TextovéPole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1507" y="4524905"/>
                  <a:ext cx="1103187" cy="70429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Skupina 8"/>
          <p:cNvGrpSpPr/>
          <p:nvPr/>
        </p:nvGrpSpPr>
        <p:grpSpPr>
          <a:xfrm>
            <a:off x="7002141" y="3629025"/>
            <a:ext cx="1934395" cy="2536831"/>
            <a:chOff x="7002141" y="3629025"/>
            <a:chExt cx="1934395" cy="2536831"/>
          </a:xfrm>
        </p:grpSpPr>
        <p:sp>
          <p:nvSpPr>
            <p:cNvPr id="8213" name="Rectangle 63"/>
            <p:cNvSpPr>
              <a:spLocks noChangeArrowheads="1"/>
            </p:cNvSpPr>
            <p:nvPr/>
          </p:nvSpPr>
          <p:spPr bwMode="auto">
            <a:xfrm>
              <a:off x="7222797" y="5704191"/>
              <a:ext cx="171373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</a:t>
              </a:r>
              <a:r>
                <a:rPr lang="cs-CZ" sz="2400" b="1" baseline="-25000" dirty="0" smtClean="0">
                  <a:sym typeface="Symbol" pitchFamily="18" charset="2"/>
                </a:rPr>
                <a:t>2</a:t>
              </a:r>
              <a:r>
                <a:rPr lang="cs-CZ" sz="2400" b="1" dirty="0" smtClean="0">
                  <a:sym typeface="Symbol" pitchFamily="18" charset="2"/>
                </a:rPr>
                <a:t>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0,32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ovéPole 70"/>
                <p:cNvSpPr txBox="1"/>
                <p:nvPr/>
              </p:nvSpPr>
              <p:spPr>
                <a:xfrm>
                  <a:off x="7002141" y="3629025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1" name="TextovéPole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02141" y="3629025"/>
                  <a:ext cx="1026243" cy="710579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ovéPole 71"/>
                <p:cNvSpPr txBox="1"/>
                <p:nvPr/>
              </p:nvSpPr>
              <p:spPr>
                <a:xfrm>
                  <a:off x="7020272" y="4524905"/>
                  <a:ext cx="1103187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1,6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2" name="TextovéPole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272" y="4524905"/>
                  <a:ext cx="1103187" cy="70429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2.  Urči výsledný odpor R, U, I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, I</a:t>
            </a:r>
            <a:r>
              <a:rPr lang="cs-CZ" sz="2800" baseline="-25000" dirty="0" smtClean="0"/>
              <a:t>2</a:t>
            </a:r>
            <a:endParaRPr lang="cs-CZ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    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10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30 </a:t>
            </a:r>
            <a:r>
              <a:rPr lang="el-GR" sz="2800" dirty="0" smtClean="0"/>
              <a:t>Ω</a:t>
            </a:r>
            <a:r>
              <a:rPr lang="cs-CZ" sz="2800" dirty="0" smtClean="0"/>
              <a:t>, I = 2 A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611188" y="2276475"/>
            <a:ext cx="2376487" cy="2592388"/>
            <a:chOff x="3577" y="2497"/>
            <a:chExt cx="3600" cy="4140"/>
          </a:xfrm>
        </p:grpSpPr>
        <p:sp>
          <p:nvSpPr>
            <p:cNvPr id="8224" name="Rectangle 5"/>
            <p:cNvSpPr>
              <a:spLocks noChangeArrowheads="1"/>
            </p:cNvSpPr>
            <p:nvPr/>
          </p:nvSpPr>
          <p:spPr bwMode="auto">
            <a:xfrm>
              <a:off x="4657" y="537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5" name="Rectangle 6"/>
            <p:cNvSpPr>
              <a:spLocks noChangeArrowheads="1"/>
            </p:cNvSpPr>
            <p:nvPr/>
          </p:nvSpPr>
          <p:spPr bwMode="auto">
            <a:xfrm>
              <a:off x="4657" y="429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6" name="Line 7"/>
            <p:cNvSpPr>
              <a:spLocks noChangeShapeType="1"/>
            </p:cNvSpPr>
            <p:nvPr/>
          </p:nvSpPr>
          <p:spPr bwMode="auto">
            <a:xfrm>
              <a:off x="4117" y="4477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7" name="Line 8"/>
            <p:cNvSpPr>
              <a:spLocks noChangeShapeType="1"/>
            </p:cNvSpPr>
            <p:nvPr/>
          </p:nvSpPr>
          <p:spPr bwMode="auto">
            <a:xfrm>
              <a:off x="4117" y="447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8" name="Line 9"/>
            <p:cNvSpPr>
              <a:spLocks noChangeShapeType="1"/>
            </p:cNvSpPr>
            <p:nvPr/>
          </p:nvSpPr>
          <p:spPr bwMode="auto">
            <a:xfrm>
              <a:off x="4117" y="555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9" name="Line 10"/>
            <p:cNvSpPr>
              <a:spLocks noChangeShapeType="1"/>
            </p:cNvSpPr>
            <p:nvPr/>
          </p:nvSpPr>
          <p:spPr bwMode="auto">
            <a:xfrm>
              <a:off x="5557" y="447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0" name="Line 11"/>
            <p:cNvSpPr>
              <a:spLocks noChangeShapeType="1"/>
            </p:cNvSpPr>
            <p:nvPr/>
          </p:nvSpPr>
          <p:spPr bwMode="auto">
            <a:xfrm>
              <a:off x="5557" y="555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1" name="Line 12"/>
            <p:cNvSpPr>
              <a:spLocks noChangeShapeType="1"/>
            </p:cNvSpPr>
            <p:nvPr/>
          </p:nvSpPr>
          <p:spPr bwMode="auto">
            <a:xfrm>
              <a:off x="6097" y="4477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2" name="Line 13"/>
            <p:cNvSpPr>
              <a:spLocks noChangeShapeType="1"/>
            </p:cNvSpPr>
            <p:nvPr/>
          </p:nvSpPr>
          <p:spPr bwMode="auto">
            <a:xfrm flipH="1">
              <a:off x="3577" y="501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3" name="Line 14"/>
            <p:cNvSpPr>
              <a:spLocks noChangeShapeType="1"/>
            </p:cNvSpPr>
            <p:nvPr/>
          </p:nvSpPr>
          <p:spPr bwMode="auto">
            <a:xfrm flipH="1">
              <a:off x="6097" y="501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4" name="Line 15"/>
            <p:cNvSpPr>
              <a:spLocks noChangeShapeType="1"/>
            </p:cNvSpPr>
            <p:nvPr/>
          </p:nvSpPr>
          <p:spPr bwMode="auto">
            <a:xfrm flipV="1">
              <a:off x="3577" y="3037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5" name="Line 16"/>
            <p:cNvSpPr>
              <a:spLocks noChangeShapeType="1"/>
            </p:cNvSpPr>
            <p:nvPr/>
          </p:nvSpPr>
          <p:spPr bwMode="auto">
            <a:xfrm flipV="1">
              <a:off x="6637" y="3037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6" name="Line 17"/>
            <p:cNvSpPr>
              <a:spLocks noChangeShapeType="1"/>
            </p:cNvSpPr>
            <p:nvPr/>
          </p:nvSpPr>
          <p:spPr bwMode="auto">
            <a:xfrm>
              <a:off x="3577" y="3037"/>
              <a:ext cx="19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7" name="Line 18"/>
            <p:cNvSpPr>
              <a:spLocks noChangeShapeType="1"/>
            </p:cNvSpPr>
            <p:nvPr/>
          </p:nvSpPr>
          <p:spPr bwMode="auto">
            <a:xfrm>
              <a:off x="5557" y="285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8" name="Line 19"/>
            <p:cNvSpPr>
              <a:spLocks noChangeShapeType="1"/>
            </p:cNvSpPr>
            <p:nvPr/>
          </p:nvSpPr>
          <p:spPr bwMode="auto">
            <a:xfrm>
              <a:off x="5737" y="2677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9" name="Line 20"/>
            <p:cNvSpPr>
              <a:spLocks noChangeShapeType="1"/>
            </p:cNvSpPr>
            <p:nvPr/>
          </p:nvSpPr>
          <p:spPr bwMode="auto">
            <a:xfrm>
              <a:off x="5737" y="3037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0" name="Line 21"/>
            <p:cNvSpPr>
              <a:spLocks noChangeShapeType="1"/>
            </p:cNvSpPr>
            <p:nvPr/>
          </p:nvSpPr>
          <p:spPr bwMode="auto">
            <a:xfrm>
              <a:off x="6637" y="3781"/>
              <a:ext cx="0" cy="6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1" name="Line 22"/>
            <p:cNvSpPr>
              <a:spLocks noChangeShapeType="1"/>
            </p:cNvSpPr>
            <p:nvPr/>
          </p:nvSpPr>
          <p:spPr bwMode="auto">
            <a:xfrm>
              <a:off x="6097" y="5041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2" name="Line 23"/>
            <p:cNvSpPr>
              <a:spLocks noChangeShapeType="1"/>
            </p:cNvSpPr>
            <p:nvPr/>
          </p:nvSpPr>
          <p:spPr bwMode="auto">
            <a:xfrm flipV="1">
              <a:off x="6097" y="4681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3" name="Line 24"/>
            <p:cNvSpPr>
              <a:spLocks noChangeShapeType="1"/>
            </p:cNvSpPr>
            <p:nvPr/>
          </p:nvSpPr>
          <p:spPr bwMode="auto">
            <a:xfrm>
              <a:off x="4117" y="6097"/>
              <a:ext cx="1980" cy="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4" name="Text Box 25"/>
            <p:cNvSpPr txBox="1">
              <a:spLocks noChangeArrowheads="1"/>
            </p:cNvSpPr>
            <p:nvPr/>
          </p:nvSpPr>
          <p:spPr bwMode="auto">
            <a:xfrm>
              <a:off x="4657" y="60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8245" name="Text Box 26"/>
            <p:cNvSpPr txBox="1">
              <a:spLocks noChangeArrowheads="1"/>
            </p:cNvSpPr>
            <p:nvPr/>
          </p:nvSpPr>
          <p:spPr bwMode="auto">
            <a:xfrm>
              <a:off x="6457" y="375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8246" name="Text Box 27"/>
            <p:cNvSpPr txBox="1">
              <a:spLocks noChangeArrowheads="1"/>
            </p:cNvSpPr>
            <p:nvPr/>
          </p:nvSpPr>
          <p:spPr bwMode="auto">
            <a:xfrm>
              <a:off x="5917" y="44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47" name="Text Box 28"/>
            <p:cNvSpPr txBox="1">
              <a:spLocks noChangeArrowheads="1"/>
            </p:cNvSpPr>
            <p:nvPr/>
          </p:nvSpPr>
          <p:spPr bwMode="auto">
            <a:xfrm>
              <a:off x="5917" y="50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8248" name="Text Box 29"/>
            <p:cNvSpPr txBox="1">
              <a:spLocks noChangeArrowheads="1"/>
            </p:cNvSpPr>
            <p:nvPr/>
          </p:nvSpPr>
          <p:spPr bwMode="auto">
            <a:xfrm>
              <a:off x="4837" y="42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49" name="Text Box 30"/>
            <p:cNvSpPr txBox="1">
              <a:spLocks noChangeArrowheads="1"/>
            </p:cNvSpPr>
            <p:nvPr/>
          </p:nvSpPr>
          <p:spPr bwMode="auto">
            <a:xfrm>
              <a:off x="4837" y="53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8250" name="Text Box 31"/>
            <p:cNvSpPr txBox="1">
              <a:spLocks noChangeArrowheads="1"/>
            </p:cNvSpPr>
            <p:nvPr/>
          </p:nvSpPr>
          <p:spPr bwMode="auto">
            <a:xfrm>
              <a:off x="5557" y="24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</p:grpSp>
      <p:sp>
        <p:nvSpPr>
          <p:cNvPr id="8197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8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5795963" y="2271624"/>
            <a:ext cx="161133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 = I . R</a:t>
            </a:r>
          </a:p>
          <a:p>
            <a:r>
              <a:rPr lang="cs-CZ" sz="2400" dirty="0"/>
              <a:t>U = </a:t>
            </a:r>
            <a:r>
              <a:rPr lang="cs-CZ" sz="2400" dirty="0" smtClean="0"/>
              <a:t>2 </a:t>
            </a:r>
            <a:r>
              <a:rPr lang="cs-CZ" sz="2400" dirty="0"/>
              <a:t>. </a:t>
            </a:r>
            <a:r>
              <a:rPr lang="cs-CZ" sz="2400" dirty="0" smtClean="0"/>
              <a:t>7,5</a:t>
            </a:r>
            <a:endParaRPr lang="cs-CZ" sz="2400" dirty="0"/>
          </a:p>
          <a:p>
            <a:r>
              <a:rPr lang="cs-CZ" sz="2400" b="1" dirty="0"/>
              <a:t>U = </a:t>
            </a:r>
            <a:r>
              <a:rPr lang="cs-CZ" sz="2400" b="1" dirty="0" smtClean="0"/>
              <a:t>15 </a:t>
            </a:r>
            <a:r>
              <a:rPr lang="cs-CZ" sz="2400" b="1" dirty="0"/>
              <a:t>V</a:t>
            </a:r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1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2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3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4" name="Rectangle 57"/>
          <p:cNvSpPr>
            <a:spLocks noChangeArrowheads="1"/>
          </p:cNvSpPr>
          <p:nvPr/>
        </p:nvSpPr>
        <p:spPr bwMode="auto">
          <a:xfrm>
            <a:off x="0" y="4167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5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6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7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8" name="Rectangle 68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3126202" y="2204864"/>
            <a:ext cx="1989647" cy="3502388"/>
            <a:chOff x="3126202" y="2204864"/>
            <a:chExt cx="1989647" cy="3502388"/>
          </a:xfrm>
        </p:grpSpPr>
        <p:sp>
          <p:nvSpPr>
            <p:cNvPr id="8219" name="Rectangle 40"/>
            <p:cNvSpPr>
              <a:spLocks noChangeArrowheads="1"/>
            </p:cNvSpPr>
            <p:nvPr/>
          </p:nvSpPr>
          <p:spPr bwMode="auto">
            <a:xfrm>
              <a:off x="3126202" y="5245587"/>
              <a:ext cx="198964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>
                  <a:sym typeface="Symbol" pitchFamily="18" charset="2"/>
                </a:rPr>
                <a:t>R = </a:t>
              </a:r>
              <a:r>
                <a:rPr lang="cs-CZ" sz="2400" b="1" dirty="0" smtClean="0">
                  <a:sym typeface="Symbol" pitchFamily="18" charset="2"/>
                </a:rPr>
                <a:t>7,5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ovéPole 5"/>
                <p:cNvSpPr txBox="1"/>
                <p:nvPr/>
              </p:nvSpPr>
              <p:spPr>
                <a:xfrm>
                  <a:off x="3261169" y="2204864"/>
                  <a:ext cx="1726691" cy="7007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" name="TextovéPole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1169" y="2204864"/>
                  <a:ext cx="1726691" cy="70070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ovéPole 63"/>
                <p:cNvSpPr txBox="1"/>
                <p:nvPr/>
              </p:nvSpPr>
              <p:spPr>
                <a:xfrm>
                  <a:off x="3275856" y="2944319"/>
                  <a:ext cx="1790811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4" name="TextovéPole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5856" y="2944319"/>
                  <a:ext cx="1790811" cy="70339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ovéPole 66"/>
                <p:cNvSpPr txBox="1"/>
                <p:nvPr/>
              </p:nvSpPr>
              <p:spPr>
                <a:xfrm>
                  <a:off x="3347864" y="3661706"/>
                  <a:ext cx="1268232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3+1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7" name="TextovéPole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3661706"/>
                  <a:ext cx="1268232" cy="70429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ovéPole 67"/>
                <p:cNvSpPr txBox="1"/>
                <p:nvPr/>
              </p:nvSpPr>
              <p:spPr>
                <a:xfrm>
                  <a:off x="3347864" y="4381786"/>
                  <a:ext cx="1077474" cy="7025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8" name="TextovéPole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4381786"/>
                  <a:ext cx="1077474" cy="7025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869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Skupina 2"/>
          <p:cNvGrpSpPr/>
          <p:nvPr/>
        </p:nvGrpSpPr>
        <p:grpSpPr>
          <a:xfrm>
            <a:off x="5198694" y="3645024"/>
            <a:ext cx="1542217" cy="2520832"/>
            <a:chOff x="5198694" y="3645024"/>
            <a:chExt cx="1542217" cy="2520832"/>
          </a:xfrm>
        </p:grpSpPr>
        <p:sp>
          <p:nvSpPr>
            <p:cNvPr id="8216" name="Rectangle 63"/>
            <p:cNvSpPr>
              <a:spLocks noChangeArrowheads="1"/>
            </p:cNvSpPr>
            <p:nvPr/>
          </p:nvSpPr>
          <p:spPr bwMode="auto">
            <a:xfrm>
              <a:off x="5198694" y="5704191"/>
              <a:ext cx="154221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>
                  <a:sym typeface="Symbol" pitchFamily="18" charset="2"/>
                </a:rPr>
                <a:t>I</a:t>
              </a:r>
              <a:r>
                <a:rPr lang="cs-CZ" sz="2400" b="1" baseline="-25000" dirty="0">
                  <a:sym typeface="Symbol" pitchFamily="18" charset="2"/>
                </a:rPr>
                <a:t>1</a:t>
              </a:r>
              <a:r>
                <a:rPr lang="cs-CZ" sz="2400" b="1" dirty="0">
                  <a:sym typeface="Symbol" pitchFamily="18" charset="2"/>
                </a:rPr>
                <a:t> = </a:t>
              </a:r>
              <a:r>
                <a:rPr lang="cs-CZ" sz="2400" b="1" dirty="0" smtClean="0">
                  <a:sym typeface="Symbol" pitchFamily="18" charset="2"/>
                </a:rPr>
                <a:t>1,5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ovéPole 68"/>
                <p:cNvSpPr txBox="1"/>
                <p:nvPr/>
              </p:nvSpPr>
              <p:spPr>
                <a:xfrm>
                  <a:off x="5222718" y="3645024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9" name="TextovéPole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2718" y="3645024"/>
                  <a:ext cx="1026243" cy="71057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ovéPole 69"/>
                <p:cNvSpPr txBox="1"/>
                <p:nvPr/>
              </p:nvSpPr>
              <p:spPr>
                <a:xfrm>
                  <a:off x="5251507" y="4524905"/>
                  <a:ext cx="1048685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0" name="TextovéPole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1507" y="4524905"/>
                  <a:ext cx="1048685" cy="710451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Skupina 3"/>
          <p:cNvGrpSpPr/>
          <p:nvPr/>
        </p:nvGrpSpPr>
        <p:grpSpPr>
          <a:xfrm>
            <a:off x="7002141" y="3629025"/>
            <a:ext cx="1762873" cy="2536831"/>
            <a:chOff x="7002141" y="3629025"/>
            <a:chExt cx="1762873" cy="2536831"/>
          </a:xfrm>
        </p:grpSpPr>
        <p:sp>
          <p:nvSpPr>
            <p:cNvPr id="8213" name="Rectangle 63"/>
            <p:cNvSpPr>
              <a:spLocks noChangeArrowheads="1"/>
            </p:cNvSpPr>
            <p:nvPr/>
          </p:nvSpPr>
          <p:spPr bwMode="auto">
            <a:xfrm>
              <a:off x="7222797" y="5704191"/>
              <a:ext cx="154221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</a:t>
              </a:r>
              <a:r>
                <a:rPr lang="cs-CZ" sz="2400" b="1" baseline="-25000" dirty="0" smtClean="0">
                  <a:sym typeface="Symbol" pitchFamily="18" charset="2"/>
                </a:rPr>
                <a:t>2</a:t>
              </a:r>
              <a:r>
                <a:rPr lang="cs-CZ" sz="2400" b="1" dirty="0" smtClean="0">
                  <a:sym typeface="Symbol" pitchFamily="18" charset="2"/>
                </a:rPr>
                <a:t>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0,5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ovéPole 70"/>
                <p:cNvSpPr txBox="1"/>
                <p:nvPr/>
              </p:nvSpPr>
              <p:spPr>
                <a:xfrm>
                  <a:off x="7002141" y="3629025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1" name="TextovéPole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02141" y="3629025"/>
                  <a:ext cx="1026243" cy="710579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ovéPole 71"/>
                <p:cNvSpPr txBox="1"/>
                <p:nvPr/>
              </p:nvSpPr>
              <p:spPr>
                <a:xfrm>
                  <a:off x="7020272" y="4524905"/>
                  <a:ext cx="1048685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2" name="TextovéPole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272" y="4524905"/>
                  <a:ext cx="1048685" cy="710451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74355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3.  Urči výsledný odpor R, I, I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, I</a:t>
            </a:r>
            <a:r>
              <a:rPr lang="cs-CZ" sz="2800" baseline="-25000" dirty="0" smtClean="0"/>
              <a:t>2</a:t>
            </a:r>
            <a:endParaRPr lang="cs-CZ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    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30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15 </a:t>
            </a:r>
            <a:r>
              <a:rPr lang="el-GR" sz="2800" dirty="0" smtClean="0"/>
              <a:t>Ω</a:t>
            </a:r>
            <a:r>
              <a:rPr lang="cs-CZ" sz="2800" dirty="0" smtClean="0"/>
              <a:t>, U = 60 V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611188" y="2276475"/>
            <a:ext cx="2376487" cy="2592388"/>
            <a:chOff x="3577" y="2497"/>
            <a:chExt cx="3600" cy="4140"/>
          </a:xfrm>
        </p:grpSpPr>
        <p:sp>
          <p:nvSpPr>
            <p:cNvPr id="8224" name="Rectangle 5"/>
            <p:cNvSpPr>
              <a:spLocks noChangeArrowheads="1"/>
            </p:cNvSpPr>
            <p:nvPr/>
          </p:nvSpPr>
          <p:spPr bwMode="auto">
            <a:xfrm>
              <a:off x="4657" y="537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5" name="Rectangle 6"/>
            <p:cNvSpPr>
              <a:spLocks noChangeArrowheads="1"/>
            </p:cNvSpPr>
            <p:nvPr/>
          </p:nvSpPr>
          <p:spPr bwMode="auto">
            <a:xfrm>
              <a:off x="4657" y="429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6" name="Line 7"/>
            <p:cNvSpPr>
              <a:spLocks noChangeShapeType="1"/>
            </p:cNvSpPr>
            <p:nvPr/>
          </p:nvSpPr>
          <p:spPr bwMode="auto">
            <a:xfrm>
              <a:off x="4117" y="4477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7" name="Line 8"/>
            <p:cNvSpPr>
              <a:spLocks noChangeShapeType="1"/>
            </p:cNvSpPr>
            <p:nvPr/>
          </p:nvSpPr>
          <p:spPr bwMode="auto">
            <a:xfrm>
              <a:off x="4117" y="447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8" name="Line 9"/>
            <p:cNvSpPr>
              <a:spLocks noChangeShapeType="1"/>
            </p:cNvSpPr>
            <p:nvPr/>
          </p:nvSpPr>
          <p:spPr bwMode="auto">
            <a:xfrm>
              <a:off x="4117" y="555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9" name="Line 10"/>
            <p:cNvSpPr>
              <a:spLocks noChangeShapeType="1"/>
            </p:cNvSpPr>
            <p:nvPr/>
          </p:nvSpPr>
          <p:spPr bwMode="auto">
            <a:xfrm>
              <a:off x="5557" y="447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0" name="Line 11"/>
            <p:cNvSpPr>
              <a:spLocks noChangeShapeType="1"/>
            </p:cNvSpPr>
            <p:nvPr/>
          </p:nvSpPr>
          <p:spPr bwMode="auto">
            <a:xfrm>
              <a:off x="5557" y="555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1" name="Line 12"/>
            <p:cNvSpPr>
              <a:spLocks noChangeShapeType="1"/>
            </p:cNvSpPr>
            <p:nvPr/>
          </p:nvSpPr>
          <p:spPr bwMode="auto">
            <a:xfrm>
              <a:off x="6097" y="4477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2" name="Line 13"/>
            <p:cNvSpPr>
              <a:spLocks noChangeShapeType="1"/>
            </p:cNvSpPr>
            <p:nvPr/>
          </p:nvSpPr>
          <p:spPr bwMode="auto">
            <a:xfrm flipH="1">
              <a:off x="3577" y="501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3" name="Line 14"/>
            <p:cNvSpPr>
              <a:spLocks noChangeShapeType="1"/>
            </p:cNvSpPr>
            <p:nvPr/>
          </p:nvSpPr>
          <p:spPr bwMode="auto">
            <a:xfrm flipH="1">
              <a:off x="6097" y="501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4" name="Line 15"/>
            <p:cNvSpPr>
              <a:spLocks noChangeShapeType="1"/>
            </p:cNvSpPr>
            <p:nvPr/>
          </p:nvSpPr>
          <p:spPr bwMode="auto">
            <a:xfrm flipV="1">
              <a:off x="3577" y="3037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5" name="Line 16"/>
            <p:cNvSpPr>
              <a:spLocks noChangeShapeType="1"/>
            </p:cNvSpPr>
            <p:nvPr/>
          </p:nvSpPr>
          <p:spPr bwMode="auto">
            <a:xfrm flipV="1">
              <a:off x="6637" y="3037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6" name="Line 17"/>
            <p:cNvSpPr>
              <a:spLocks noChangeShapeType="1"/>
            </p:cNvSpPr>
            <p:nvPr/>
          </p:nvSpPr>
          <p:spPr bwMode="auto">
            <a:xfrm>
              <a:off x="3577" y="3037"/>
              <a:ext cx="19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7" name="Line 18"/>
            <p:cNvSpPr>
              <a:spLocks noChangeShapeType="1"/>
            </p:cNvSpPr>
            <p:nvPr/>
          </p:nvSpPr>
          <p:spPr bwMode="auto">
            <a:xfrm>
              <a:off x="5557" y="285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8" name="Line 19"/>
            <p:cNvSpPr>
              <a:spLocks noChangeShapeType="1"/>
            </p:cNvSpPr>
            <p:nvPr/>
          </p:nvSpPr>
          <p:spPr bwMode="auto">
            <a:xfrm>
              <a:off x="5737" y="2677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9" name="Line 20"/>
            <p:cNvSpPr>
              <a:spLocks noChangeShapeType="1"/>
            </p:cNvSpPr>
            <p:nvPr/>
          </p:nvSpPr>
          <p:spPr bwMode="auto">
            <a:xfrm>
              <a:off x="5737" y="3037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0" name="Line 21"/>
            <p:cNvSpPr>
              <a:spLocks noChangeShapeType="1"/>
            </p:cNvSpPr>
            <p:nvPr/>
          </p:nvSpPr>
          <p:spPr bwMode="auto">
            <a:xfrm>
              <a:off x="6637" y="3781"/>
              <a:ext cx="0" cy="6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1" name="Line 22"/>
            <p:cNvSpPr>
              <a:spLocks noChangeShapeType="1"/>
            </p:cNvSpPr>
            <p:nvPr/>
          </p:nvSpPr>
          <p:spPr bwMode="auto">
            <a:xfrm>
              <a:off x="6097" y="5041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2" name="Line 23"/>
            <p:cNvSpPr>
              <a:spLocks noChangeShapeType="1"/>
            </p:cNvSpPr>
            <p:nvPr/>
          </p:nvSpPr>
          <p:spPr bwMode="auto">
            <a:xfrm flipV="1">
              <a:off x="6097" y="4681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3" name="Line 24"/>
            <p:cNvSpPr>
              <a:spLocks noChangeShapeType="1"/>
            </p:cNvSpPr>
            <p:nvPr/>
          </p:nvSpPr>
          <p:spPr bwMode="auto">
            <a:xfrm>
              <a:off x="4117" y="6097"/>
              <a:ext cx="1980" cy="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4" name="Text Box 25"/>
            <p:cNvSpPr txBox="1">
              <a:spLocks noChangeArrowheads="1"/>
            </p:cNvSpPr>
            <p:nvPr/>
          </p:nvSpPr>
          <p:spPr bwMode="auto">
            <a:xfrm>
              <a:off x="4657" y="60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8245" name="Text Box 26"/>
            <p:cNvSpPr txBox="1">
              <a:spLocks noChangeArrowheads="1"/>
            </p:cNvSpPr>
            <p:nvPr/>
          </p:nvSpPr>
          <p:spPr bwMode="auto">
            <a:xfrm>
              <a:off x="6457" y="375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8246" name="Text Box 27"/>
            <p:cNvSpPr txBox="1">
              <a:spLocks noChangeArrowheads="1"/>
            </p:cNvSpPr>
            <p:nvPr/>
          </p:nvSpPr>
          <p:spPr bwMode="auto">
            <a:xfrm>
              <a:off x="5917" y="44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47" name="Text Box 28"/>
            <p:cNvSpPr txBox="1">
              <a:spLocks noChangeArrowheads="1"/>
            </p:cNvSpPr>
            <p:nvPr/>
          </p:nvSpPr>
          <p:spPr bwMode="auto">
            <a:xfrm>
              <a:off x="5917" y="50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8248" name="Text Box 29"/>
            <p:cNvSpPr txBox="1">
              <a:spLocks noChangeArrowheads="1"/>
            </p:cNvSpPr>
            <p:nvPr/>
          </p:nvSpPr>
          <p:spPr bwMode="auto">
            <a:xfrm>
              <a:off x="4837" y="42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49" name="Text Box 30"/>
            <p:cNvSpPr txBox="1">
              <a:spLocks noChangeArrowheads="1"/>
            </p:cNvSpPr>
            <p:nvPr/>
          </p:nvSpPr>
          <p:spPr bwMode="auto">
            <a:xfrm>
              <a:off x="4837" y="53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8250" name="Text Box 31"/>
            <p:cNvSpPr txBox="1">
              <a:spLocks noChangeArrowheads="1"/>
            </p:cNvSpPr>
            <p:nvPr/>
          </p:nvSpPr>
          <p:spPr bwMode="auto">
            <a:xfrm>
              <a:off x="5557" y="24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</p:grpSp>
      <p:sp>
        <p:nvSpPr>
          <p:cNvPr id="8197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8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1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2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3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4" name="Rectangle 57"/>
          <p:cNvSpPr>
            <a:spLocks noChangeArrowheads="1"/>
          </p:cNvSpPr>
          <p:nvPr/>
        </p:nvSpPr>
        <p:spPr bwMode="auto">
          <a:xfrm>
            <a:off x="0" y="4167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5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6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7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8" name="Rectangle 68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3126202" y="2204864"/>
            <a:ext cx="1940465" cy="3502388"/>
            <a:chOff x="3126202" y="2204864"/>
            <a:chExt cx="1940465" cy="3502388"/>
          </a:xfrm>
        </p:grpSpPr>
        <p:sp>
          <p:nvSpPr>
            <p:cNvPr id="8219" name="Rectangle 40"/>
            <p:cNvSpPr>
              <a:spLocks noChangeArrowheads="1"/>
            </p:cNvSpPr>
            <p:nvPr/>
          </p:nvSpPr>
          <p:spPr bwMode="auto">
            <a:xfrm>
              <a:off x="3126202" y="5245587"/>
              <a:ext cx="190468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>
                  <a:sym typeface="Symbol" pitchFamily="18" charset="2"/>
                </a:rPr>
                <a:t>R = </a:t>
              </a:r>
              <a:r>
                <a:rPr lang="cs-CZ" sz="2400" b="1" dirty="0" smtClean="0">
                  <a:sym typeface="Symbol" pitchFamily="18" charset="2"/>
                </a:rPr>
                <a:t>10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ovéPole 5"/>
                <p:cNvSpPr txBox="1"/>
                <p:nvPr/>
              </p:nvSpPr>
              <p:spPr>
                <a:xfrm>
                  <a:off x="3261169" y="2204864"/>
                  <a:ext cx="1726691" cy="7007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" name="TextovéPole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1169" y="2204864"/>
                  <a:ext cx="1726691" cy="70070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ovéPole 63"/>
                <p:cNvSpPr txBox="1"/>
                <p:nvPr/>
              </p:nvSpPr>
              <p:spPr>
                <a:xfrm>
                  <a:off x="3275856" y="2944319"/>
                  <a:ext cx="1790811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15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4" name="TextovéPole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5856" y="2944319"/>
                  <a:ext cx="1790811" cy="70339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ovéPole 66"/>
                <p:cNvSpPr txBox="1"/>
                <p:nvPr/>
              </p:nvSpPr>
              <p:spPr>
                <a:xfrm>
                  <a:off x="3347864" y="3661706"/>
                  <a:ext cx="1268232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1+2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7" name="TextovéPole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3661706"/>
                  <a:ext cx="1268232" cy="70429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ovéPole 67"/>
                <p:cNvSpPr txBox="1"/>
                <p:nvPr/>
              </p:nvSpPr>
              <p:spPr>
                <a:xfrm>
                  <a:off x="3347864" y="4381786"/>
                  <a:ext cx="1077474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8" name="TextovéPole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4381786"/>
                  <a:ext cx="1077474" cy="70429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Skupina 3"/>
          <p:cNvGrpSpPr/>
          <p:nvPr/>
        </p:nvGrpSpPr>
        <p:grpSpPr>
          <a:xfrm>
            <a:off x="5470176" y="3805039"/>
            <a:ext cx="1542217" cy="2334425"/>
            <a:chOff x="5470176" y="3805039"/>
            <a:chExt cx="1542217" cy="2334425"/>
          </a:xfrm>
        </p:grpSpPr>
        <p:sp>
          <p:nvSpPr>
            <p:cNvPr id="8216" name="Rectangle 63"/>
            <p:cNvSpPr>
              <a:spLocks noChangeArrowheads="1"/>
            </p:cNvSpPr>
            <p:nvPr/>
          </p:nvSpPr>
          <p:spPr bwMode="auto">
            <a:xfrm>
              <a:off x="5470176" y="5677799"/>
              <a:ext cx="154221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>
                  <a:sym typeface="Symbol" pitchFamily="18" charset="2"/>
                </a:rPr>
                <a:t>I</a:t>
              </a:r>
              <a:r>
                <a:rPr lang="cs-CZ" sz="2400" b="1" baseline="-25000" dirty="0">
                  <a:sym typeface="Symbol" pitchFamily="18" charset="2"/>
                </a:rPr>
                <a:t>1</a:t>
              </a:r>
              <a:r>
                <a:rPr lang="cs-CZ" sz="2400" b="1" dirty="0">
                  <a:sym typeface="Symbol" pitchFamily="18" charset="2"/>
                </a:rPr>
                <a:t> = </a:t>
              </a:r>
              <a:r>
                <a:rPr lang="cs-CZ" sz="2400" b="1" dirty="0" smtClean="0">
                  <a:sym typeface="Symbol" pitchFamily="18" charset="2"/>
                </a:rPr>
                <a:t>1,5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ovéPole 68"/>
                <p:cNvSpPr txBox="1"/>
                <p:nvPr/>
              </p:nvSpPr>
              <p:spPr>
                <a:xfrm>
                  <a:off x="5494200" y="3805039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9" name="TextovéPole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4200" y="3805039"/>
                  <a:ext cx="1026243" cy="71057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ovéPole 69"/>
                <p:cNvSpPr txBox="1"/>
                <p:nvPr/>
              </p:nvSpPr>
              <p:spPr>
                <a:xfrm>
                  <a:off x="5522989" y="4684920"/>
                  <a:ext cx="1048685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0" name="TextovéPole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22989" y="4684920"/>
                  <a:ext cx="1048685" cy="710451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Skupina 4"/>
          <p:cNvGrpSpPr/>
          <p:nvPr/>
        </p:nvGrpSpPr>
        <p:grpSpPr>
          <a:xfrm>
            <a:off x="7273623" y="3789040"/>
            <a:ext cx="1762873" cy="2350424"/>
            <a:chOff x="7273623" y="3789040"/>
            <a:chExt cx="1762873" cy="2350424"/>
          </a:xfrm>
        </p:grpSpPr>
        <p:sp>
          <p:nvSpPr>
            <p:cNvPr id="8213" name="Rectangle 63"/>
            <p:cNvSpPr>
              <a:spLocks noChangeArrowheads="1"/>
            </p:cNvSpPr>
            <p:nvPr/>
          </p:nvSpPr>
          <p:spPr bwMode="auto">
            <a:xfrm>
              <a:off x="7494279" y="5677799"/>
              <a:ext cx="154221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</a:t>
              </a:r>
              <a:r>
                <a:rPr lang="cs-CZ" sz="2400" b="1" baseline="-25000" dirty="0" smtClean="0">
                  <a:sym typeface="Symbol" pitchFamily="18" charset="2"/>
                </a:rPr>
                <a:t>2</a:t>
              </a:r>
              <a:r>
                <a:rPr lang="cs-CZ" sz="2400" b="1" dirty="0" smtClean="0">
                  <a:sym typeface="Symbol" pitchFamily="18" charset="2"/>
                </a:rPr>
                <a:t>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0,5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ovéPole 70"/>
                <p:cNvSpPr txBox="1"/>
                <p:nvPr/>
              </p:nvSpPr>
              <p:spPr>
                <a:xfrm>
                  <a:off x="7273623" y="3789040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1" name="TextovéPole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3623" y="3789040"/>
                  <a:ext cx="1026243" cy="710579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ovéPole 71"/>
                <p:cNvSpPr txBox="1"/>
                <p:nvPr/>
              </p:nvSpPr>
              <p:spPr>
                <a:xfrm>
                  <a:off x="7291754" y="4684920"/>
                  <a:ext cx="1048685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2" name="TextovéPole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1754" y="4684920"/>
                  <a:ext cx="1048685" cy="710451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Skupina 2"/>
          <p:cNvGrpSpPr/>
          <p:nvPr/>
        </p:nvGrpSpPr>
        <p:grpSpPr>
          <a:xfrm>
            <a:off x="5642385" y="1916832"/>
            <a:ext cx="2375746" cy="1433876"/>
            <a:chOff x="5642385" y="1916832"/>
            <a:chExt cx="2375746" cy="14338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ovéPole 55"/>
                <p:cNvSpPr txBox="1"/>
                <p:nvPr/>
              </p:nvSpPr>
              <p:spPr>
                <a:xfrm>
                  <a:off x="5642385" y="1916832"/>
                  <a:ext cx="901209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56" name="TextovéPole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2385" y="1916832"/>
                  <a:ext cx="901209" cy="710579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ovéPole 56"/>
                <p:cNvSpPr txBox="1"/>
                <p:nvPr/>
              </p:nvSpPr>
              <p:spPr>
                <a:xfrm>
                  <a:off x="5642385" y="2646413"/>
                  <a:ext cx="994183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  <m:r>
                        <a:rPr lang="cs-CZ" sz="2800" b="0" i="0" smtClean="0">
                          <a:latin typeface="Cambria Math"/>
                        </a:rPr>
                        <m:t> </m:t>
                      </m:r>
                    </m:oMath>
                  </a14:m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60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57" name="TextovéPole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2385" y="2646413"/>
                  <a:ext cx="994183" cy="70429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8" name="Rectangle 63"/>
            <p:cNvSpPr>
              <a:spLocks noChangeArrowheads="1"/>
            </p:cNvSpPr>
            <p:nvPr/>
          </p:nvSpPr>
          <p:spPr bwMode="auto">
            <a:xfrm>
              <a:off x="6846207" y="2751311"/>
              <a:ext cx="117192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6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840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4.  Urči výsledný odpor R, I, I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, I</a:t>
            </a:r>
            <a:r>
              <a:rPr lang="cs-CZ" sz="2800" baseline="-25000" dirty="0" smtClean="0"/>
              <a:t>2</a:t>
            </a:r>
            <a:endParaRPr lang="cs-CZ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    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120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30 </a:t>
            </a:r>
            <a:r>
              <a:rPr lang="el-GR" sz="2800" dirty="0" smtClean="0"/>
              <a:t>Ω</a:t>
            </a:r>
            <a:r>
              <a:rPr lang="cs-CZ" sz="2800" dirty="0" smtClean="0"/>
              <a:t>, U = 72 V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611188" y="2276475"/>
            <a:ext cx="2376487" cy="2592388"/>
            <a:chOff x="3577" y="2497"/>
            <a:chExt cx="3600" cy="4140"/>
          </a:xfrm>
        </p:grpSpPr>
        <p:sp>
          <p:nvSpPr>
            <p:cNvPr id="8224" name="Rectangle 5"/>
            <p:cNvSpPr>
              <a:spLocks noChangeArrowheads="1"/>
            </p:cNvSpPr>
            <p:nvPr/>
          </p:nvSpPr>
          <p:spPr bwMode="auto">
            <a:xfrm>
              <a:off x="4657" y="537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5" name="Rectangle 6"/>
            <p:cNvSpPr>
              <a:spLocks noChangeArrowheads="1"/>
            </p:cNvSpPr>
            <p:nvPr/>
          </p:nvSpPr>
          <p:spPr bwMode="auto">
            <a:xfrm>
              <a:off x="4657" y="4297"/>
              <a:ext cx="90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6" name="Line 7"/>
            <p:cNvSpPr>
              <a:spLocks noChangeShapeType="1"/>
            </p:cNvSpPr>
            <p:nvPr/>
          </p:nvSpPr>
          <p:spPr bwMode="auto">
            <a:xfrm>
              <a:off x="4117" y="4477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7" name="Line 8"/>
            <p:cNvSpPr>
              <a:spLocks noChangeShapeType="1"/>
            </p:cNvSpPr>
            <p:nvPr/>
          </p:nvSpPr>
          <p:spPr bwMode="auto">
            <a:xfrm>
              <a:off x="4117" y="447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8" name="Line 9"/>
            <p:cNvSpPr>
              <a:spLocks noChangeShapeType="1"/>
            </p:cNvSpPr>
            <p:nvPr/>
          </p:nvSpPr>
          <p:spPr bwMode="auto">
            <a:xfrm>
              <a:off x="4117" y="555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9" name="Line 10"/>
            <p:cNvSpPr>
              <a:spLocks noChangeShapeType="1"/>
            </p:cNvSpPr>
            <p:nvPr/>
          </p:nvSpPr>
          <p:spPr bwMode="auto">
            <a:xfrm>
              <a:off x="5557" y="447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0" name="Line 11"/>
            <p:cNvSpPr>
              <a:spLocks noChangeShapeType="1"/>
            </p:cNvSpPr>
            <p:nvPr/>
          </p:nvSpPr>
          <p:spPr bwMode="auto">
            <a:xfrm>
              <a:off x="5557" y="555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1" name="Line 12"/>
            <p:cNvSpPr>
              <a:spLocks noChangeShapeType="1"/>
            </p:cNvSpPr>
            <p:nvPr/>
          </p:nvSpPr>
          <p:spPr bwMode="auto">
            <a:xfrm>
              <a:off x="6097" y="4477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2" name="Line 13"/>
            <p:cNvSpPr>
              <a:spLocks noChangeShapeType="1"/>
            </p:cNvSpPr>
            <p:nvPr/>
          </p:nvSpPr>
          <p:spPr bwMode="auto">
            <a:xfrm flipH="1">
              <a:off x="3577" y="501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3" name="Line 14"/>
            <p:cNvSpPr>
              <a:spLocks noChangeShapeType="1"/>
            </p:cNvSpPr>
            <p:nvPr/>
          </p:nvSpPr>
          <p:spPr bwMode="auto">
            <a:xfrm flipH="1">
              <a:off x="6097" y="501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4" name="Line 15"/>
            <p:cNvSpPr>
              <a:spLocks noChangeShapeType="1"/>
            </p:cNvSpPr>
            <p:nvPr/>
          </p:nvSpPr>
          <p:spPr bwMode="auto">
            <a:xfrm flipV="1">
              <a:off x="3577" y="3037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5" name="Line 16"/>
            <p:cNvSpPr>
              <a:spLocks noChangeShapeType="1"/>
            </p:cNvSpPr>
            <p:nvPr/>
          </p:nvSpPr>
          <p:spPr bwMode="auto">
            <a:xfrm flipV="1">
              <a:off x="6637" y="3037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6" name="Line 17"/>
            <p:cNvSpPr>
              <a:spLocks noChangeShapeType="1"/>
            </p:cNvSpPr>
            <p:nvPr/>
          </p:nvSpPr>
          <p:spPr bwMode="auto">
            <a:xfrm>
              <a:off x="3577" y="3037"/>
              <a:ext cx="19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7" name="Line 18"/>
            <p:cNvSpPr>
              <a:spLocks noChangeShapeType="1"/>
            </p:cNvSpPr>
            <p:nvPr/>
          </p:nvSpPr>
          <p:spPr bwMode="auto">
            <a:xfrm>
              <a:off x="5557" y="285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8" name="Line 19"/>
            <p:cNvSpPr>
              <a:spLocks noChangeShapeType="1"/>
            </p:cNvSpPr>
            <p:nvPr/>
          </p:nvSpPr>
          <p:spPr bwMode="auto">
            <a:xfrm>
              <a:off x="5737" y="2677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9" name="Line 20"/>
            <p:cNvSpPr>
              <a:spLocks noChangeShapeType="1"/>
            </p:cNvSpPr>
            <p:nvPr/>
          </p:nvSpPr>
          <p:spPr bwMode="auto">
            <a:xfrm>
              <a:off x="5737" y="3037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0" name="Line 21"/>
            <p:cNvSpPr>
              <a:spLocks noChangeShapeType="1"/>
            </p:cNvSpPr>
            <p:nvPr/>
          </p:nvSpPr>
          <p:spPr bwMode="auto">
            <a:xfrm>
              <a:off x="6637" y="3781"/>
              <a:ext cx="0" cy="6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1" name="Line 22"/>
            <p:cNvSpPr>
              <a:spLocks noChangeShapeType="1"/>
            </p:cNvSpPr>
            <p:nvPr/>
          </p:nvSpPr>
          <p:spPr bwMode="auto">
            <a:xfrm>
              <a:off x="6097" y="5041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2" name="Line 23"/>
            <p:cNvSpPr>
              <a:spLocks noChangeShapeType="1"/>
            </p:cNvSpPr>
            <p:nvPr/>
          </p:nvSpPr>
          <p:spPr bwMode="auto">
            <a:xfrm flipV="1">
              <a:off x="6097" y="4681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3" name="Line 24"/>
            <p:cNvSpPr>
              <a:spLocks noChangeShapeType="1"/>
            </p:cNvSpPr>
            <p:nvPr/>
          </p:nvSpPr>
          <p:spPr bwMode="auto">
            <a:xfrm>
              <a:off x="4117" y="6097"/>
              <a:ext cx="1980" cy="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4" name="Text Box 25"/>
            <p:cNvSpPr txBox="1">
              <a:spLocks noChangeArrowheads="1"/>
            </p:cNvSpPr>
            <p:nvPr/>
          </p:nvSpPr>
          <p:spPr bwMode="auto">
            <a:xfrm>
              <a:off x="4657" y="60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8245" name="Text Box 26"/>
            <p:cNvSpPr txBox="1">
              <a:spLocks noChangeArrowheads="1"/>
            </p:cNvSpPr>
            <p:nvPr/>
          </p:nvSpPr>
          <p:spPr bwMode="auto">
            <a:xfrm>
              <a:off x="6457" y="375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8246" name="Text Box 27"/>
            <p:cNvSpPr txBox="1">
              <a:spLocks noChangeArrowheads="1"/>
            </p:cNvSpPr>
            <p:nvPr/>
          </p:nvSpPr>
          <p:spPr bwMode="auto">
            <a:xfrm>
              <a:off x="5917" y="44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47" name="Text Box 28"/>
            <p:cNvSpPr txBox="1">
              <a:spLocks noChangeArrowheads="1"/>
            </p:cNvSpPr>
            <p:nvPr/>
          </p:nvSpPr>
          <p:spPr bwMode="auto">
            <a:xfrm>
              <a:off x="5917" y="50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8248" name="Text Box 29"/>
            <p:cNvSpPr txBox="1">
              <a:spLocks noChangeArrowheads="1"/>
            </p:cNvSpPr>
            <p:nvPr/>
          </p:nvSpPr>
          <p:spPr bwMode="auto">
            <a:xfrm>
              <a:off x="4837" y="42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8249" name="Text Box 30"/>
            <p:cNvSpPr txBox="1">
              <a:spLocks noChangeArrowheads="1"/>
            </p:cNvSpPr>
            <p:nvPr/>
          </p:nvSpPr>
          <p:spPr bwMode="auto">
            <a:xfrm>
              <a:off x="4837" y="53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8250" name="Text Box 31"/>
            <p:cNvSpPr txBox="1">
              <a:spLocks noChangeArrowheads="1"/>
            </p:cNvSpPr>
            <p:nvPr/>
          </p:nvSpPr>
          <p:spPr bwMode="auto">
            <a:xfrm>
              <a:off x="5557" y="24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</p:grpSp>
      <p:sp>
        <p:nvSpPr>
          <p:cNvPr id="8197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8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1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2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3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4" name="Rectangle 57"/>
          <p:cNvSpPr>
            <a:spLocks noChangeArrowheads="1"/>
          </p:cNvSpPr>
          <p:nvPr/>
        </p:nvSpPr>
        <p:spPr bwMode="auto">
          <a:xfrm>
            <a:off x="0" y="4167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5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6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7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8" name="Rectangle 68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3126202" y="2204864"/>
            <a:ext cx="2092750" cy="3502388"/>
            <a:chOff x="3126202" y="2204864"/>
            <a:chExt cx="2092750" cy="3502388"/>
          </a:xfrm>
        </p:grpSpPr>
        <p:sp>
          <p:nvSpPr>
            <p:cNvPr id="8219" name="Rectangle 40"/>
            <p:cNvSpPr>
              <a:spLocks noChangeArrowheads="1"/>
            </p:cNvSpPr>
            <p:nvPr/>
          </p:nvSpPr>
          <p:spPr bwMode="auto">
            <a:xfrm>
              <a:off x="3126202" y="5245587"/>
              <a:ext cx="190468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>
                  <a:sym typeface="Symbol" pitchFamily="18" charset="2"/>
                </a:rPr>
                <a:t>R = </a:t>
              </a:r>
              <a:r>
                <a:rPr lang="cs-CZ" sz="2400" b="1" dirty="0" smtClean="0">
                  <a:sym typeface="Symbol" pitchFamily="18" charset="2"/>
                </a:rPr>
                <a:t>24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ovéPole 5"/>
                <p:cNvSpPr txBox="1"/>
                <p:nvPr/>
              </p:nvSpPr>
              <p:spPr>
                <a:xfrm>
                  <a:off x="3261169" y="2204864"/>
                  <a:ext cx="1726691" cy="7007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" name="TextovéPole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1169" y="2204864"/>
                  <a:ext cx="1726691" cy="70070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ovéPole 63"/>
                <p:cNvSpPr txBox="1"/>
                <p:nvPr/>
              </p:nvSpPr>
              <p:spPr>
                <a:xfrm>
                  <a:off x="3275856" y="2944319"/>
                  <a:ext cx="1943096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120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4" name="TextovéPole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5856" y="2944319"/>
                  <a:ext cx="1943096" cy="70339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ovéPole 66"/>
                <p:cNvSpPr txBox="1"/>
                <p:nvPr/>
              </p:nvSpPr>
              <p:spPr>
                <a:xfrm>
                  <a:off x="3347864" y="3661706"/>
                  <a:ext cx="1268232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1+4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120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7" name="TextovéPole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3661706"/>
                  <a:ext cx="1268232" cy="70339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ovéPole 67"/>
                <p:cNvSpPr txBox="1"/>
                <p:nvPr/>
              </p:nvSpPr>
              <p:spPr>
                <a:xfrm>
                  <a:off x="3347864" y="4381786"/>
                  <a:ext cx="1229760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120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8" name="TextovéPole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4381786"/>
                  <a:ext cx="1229760" cy="71045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Skupina 3"/>
          <p:cNvGrpSpPr/>
          <p:nvPr/>
        </p:nvGrpSpPr>
        <p:grpSpPr>
          <a:xfrm>
            <a:off x="5470176" y="3805039"/>
            <a:ext cx="1542217" cy="2334425"/>
            <a:chOff x="5470176" y="3805039"/>
            <a:chExt cx="1542217" cy="2334425"/>
          </a:xfrm>
        </p:grpSpPr>
        <p:sp>
          <p:nvSpPr>
            <p:cNvPr id="8216" name="Rectangle 63"/>
            <p:cNvSpPr>
              <a:spLocks noChangeArrowheads="1"/>
            </p:cNvSpPr>
            <p:nvPr/>
          </p:nvSpPr>
          <p:spPr bwMode="auto">
            <a:xfrm>
              <a:off x="5470176" y="5677799"/>
              <a:ext cx="154221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>
                  <a:sym typeface="Symbol" pitchFamily="18" charset="2"/>
                </a:rPr>
                <a:t>I</a:t>
              </a:r>
              <a:r>
                <a:rPr lang="cs-CZ" sz="2400" b="1" baseline="-25000" dirty="0">
                  <a:sym typeface="Symbol" pitchFamily="18" charset="2"/>
                </a:rPr>
                <a:t>1</a:t>
              </a:r>
              <a:r>
                <a:rPr lang="cs-CZ" sz="2400" b="1" dirty="0">
                  <a:sym typeface="Symbol" pitchFamily="18" charset="2"/>
                </a:rPr>
                <a:t> = </a:t>
              </a:r>
              <a:r>
                <a:rPr lang="cs-CZ" sz="2400" b="1" dirty="0" smtClean="0">
                  <a:sym typeface="Symbol" pitchFamily="18" charset="2"/>
                </a:rPr>
                <a:t>0,6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ovéPole 68"/>
                <p:cNvSpPr txBox="1"/>
                <p:nvPr/>
              </p:nvSpPr>
              <p:spPr>
                <a:xfrm>
                  <a:off x="5494200" y="3805039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9" name="TextovéPole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4200" y="3805039"/>
                  <a:ext cx="1026243" cy="71057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ovéPole 69"/>
                <p:cNvSpPr txBox="1"/>
                <p:nvPr/>
              </p:nvSpPr>
              <p:spPr>
                <a:xfrm>
                  <a:off x="5522989" y="4684920"/>
                  <a:ext cx="1200970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72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120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0" name="TextovéPole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22989" y="4684920"/>
                  <a:ext cx="1200970" cy="70429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Skupina 4"/>
          <p:cNvGrpSpPr/>
          <p:nvPr/>
        </p:nvGrpSpPr>
        <p:grpSpPr>
          <a:xfrm>
            <a:off x="7273623" y="3789040"/>
            <a:ext cx="1762873" cy="2350424"/>
            <a:chOff x="7273623" y="3789040"/>
            <a:chExt cx="1762873" cy="2350424"/>
          </a:xfrm>
        </p:grpSpPr>
        <p:sp>
          <p:nvSpPr>
            <p:cNvPr id="8213" name="Rectangle 63"/>
            <p:cNvSpPr>
              <a:spLocks noChangeArrowheads="1"/>
            </p:cNvSpPr>
            <p:nvPr/>
          </p:nvSpPr>
          <p:spPr bwMode="auto">
            <a:xfrm>
              <a:off x="7494279" y="5677799"/>
              <a:ext cx="154221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</a:t>
              </a:r>
              <a:r>
                <a:rPr lang="cs-CZ" sz="2400" b="1" baseline="-25000" dirty="0" smtClean="0">
                  <a:sym typeface="Symbol" pitchFamily="18" charset="2"/>
                </a:rPr>
                <a:t>2</a:t>
              </a:r>
              <a:r>
                <a:rPr lang="cs-CZ" sz="2400" b="1" dirty="0" smtClean="0">
                  <a:sym typeface="Symbol" pitchFamily="18" charset="2"/>
                </a:rPr>
                <a:t>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2,4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ovéPole 70"/>
                <p:cNvSpPr txBox="1"/>
                <p:nvPr/>
              </p:nvSpPr>
              <p:spPr>
                <a:xfrm>
                  <a:off x="7273623" y="3789040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1" name="TextovéPole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3623" y="3789040"/>
                  <a:ext cx="1026243" cy="710579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ovéPole 71"/>
                <p:cNvSpPr txBox="1"/>
                <p:nvPr/>
              </p:nvSpPr>
              <p:spPr>
                <a:xfrm>
                  <a:off x="7291754" y="4684920"/>
                  <a:ext cx="1048685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72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72" name="TextovéPole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1754" y="4684920"/>
                  <a:ext cx="1048685" cy="70429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Skupina 2"/>
          <p:cNvGrpSpPr/>
          <p:nvPr/>
        </p:nvGrpSpPr>
        <p:grpSpPr>
          <a:xfrm>
            <a:off x="5642385" y="1916832"/>
            <a:ext cx="2375746" cy="1431183"/>
            <a:chOff x="5642385" y="1916832"/>
            <a:chExt cx="2375746" cy="14311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ovéPole 55"/>
                <p:cNvSpPr txBox="1"/>
                <p:nvPr/>
              </p:nvSpPr>
              <p:spPr>
                <a:xfrm>
                  <a:off x="5642385" y="1916832"/>
                  <a:ext cx="901209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56" name="TextovéPole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2385" y="1916832"/>
                  <a:ext cx="901209" cy="710579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ovéPole 56"/>
                <p:cNvSpPr txBox="1"/>
                <p:nvPr/>
              </p:nvSpPr>
              <p:spPr>
                <a:xfrm>
                  <a:off x="5642385" y="2646413"/>
                  <a:ext cx="994183" cy="7016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  <m:r>
                        <a:rPr lang="cs-CZ" sz="2800" b="0" i="0" smtClean="0">
                          <a:latin typeface="Cambria Math"/>
                        </a:rPr>
                        <m:t> </m:t>
                      </m:r>
                    </m:oMath>
                  </a14:m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72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24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57" name="TextovéPole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2385" y="2646413"/>
                  <a:ext cx="994183" cy="70160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8" name="Rectangle 63"/>
            <p:cNvSpPr>
              <a:spLocks noChangeArrowheads="1"/>
            </p:cNvSpPr>
            <p:nvPr/>
          </p:nvSpPr>
          <p:spPr bwMode="auto">
            <a:xfrm>
              <a:off x="6846207" y="2751311"/>
              <a:ext cx="117192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3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64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064500" cy="8636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cs-CZ" sz="2800" dirty="0" smtClean="0"/>
              <a:t>5. Urči výsledný odpor R,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20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30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sz="2800" dirty="0" smtClean="0"/>
              <a:t>R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= 12 </a:t>
            </a:r>
            <a:r>
              <a:rPr lang="el-GR" sz="2800" dirty="0" smtClean="0"/>
              <a:t>Ω</a:t>
            </a:r>
            <a:r>
              <a:rPr lang="cs-CZ" sz="2800" dirty="0" smtClean="0"/>
              <a:t>, I = 0,5 A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cs-CZ" sz="2800" dirty="0" smtClean="0"/>
          </a:p>
        </p:txBody>
      </p:sp>
      <p:sp>
        <p:nvSpPr>
          <p:cNvPr id="7172" name="Rectangle 32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" name="Rectangle 34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" name="Rectangle 36"/>
          <p:cNvSpPr>
            <a:spLocks noChangeArrowheads="1"/>
          </p:cNvSpPr>
          <p:nvPr/>
        </p:nvSpPr>
        <p:spPr bwMode="auto">
          <a:xfrm>
            <a:off x="0" y="380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" name="Rectangle 37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" name="Rectangle 39"/>
          <p:cNvSpPr>
            <a:spLocks noChangeArrowheads="1"/>
          </p:cNvSpPr>
          <p:nvPr/>
        </p:nvSpPr>
        <p:spPr bwMode="auto">
          <a:xfrm>
            <a:off x="0" y="380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8" name="Rectangle 42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3" name="Skupina 2"/>
          <p:cNvGrpSpPr>
            <a:grpSpLocks/>
          </p:cNvGrpSpPr>
          <p:nvPr/>
        </p:nvGrpSpPr>
        <p:grpSpPr bwMode="auto">
          <a:xfrm>
            <a:off x="179512" y="2276475"/>
            <a:ext cx="2717800" cy="3095625"/>
            <a:chOff x="755650" y="2276475"/>
            <a:chExt cx="2717800" cy="3095625"/>
          </a:xfrm>
        </p:grpSpPr>
        <p:sp>
          <p:nvSpPr>
            <p:cNvPr id="7184" name="Rectangle 5"/>
            <p:cNvSpPr>
              <a:spLocks noChangeArrowheads="1"/>
            </p:cNvSpPr>
            <p:nvPr/>
          </p:nvSpPr>
          <p:spPr bwMode="auto">
            <a:xfrm>
              <a:off x="1570990" y="4429953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5" name="Rectangle 6"/>
            <p:cNvSpPr>
              <a:spLocks noChangeArrowheads="1"/>
            </p:cNvSpPr>
            <p:nvPr/>
          </p:nvSpPr>
          <p:spPr bwMode="auto">
            <a:xfrm>
              <a:off x="1570990" y="3622399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6" name="Line 7"/>
            <p:cNvSpPr>
              <a:spLocks noChangeShapeType="1"/>
            </p:cNvSpPr>
            <p:nvPr/>
          </p:nvSpPr>
          <p:spPr bwMode="auto">
            <a:xfrm>
              <a:off x="1163320" y="3756991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7" name="Line 8"/>
            <p:cNvSpPr>
              <a:spLocks noChangeShapeType="1"/>
            </p:cNvSpPr>
            <p:nvPr/>
          </p:nvSpPr>
          <p:spPr bwMode="auto">
            <a:xfrm>
              <a:off x="1163320" y="3756991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8" name="Line 9"/>
            <p:cNvSpPr>
              <a:spLocks noChangeShapeType="1"/>
            </p:cNvSpPr>
            <p:nvPr/>
          </p:nvSpPr>
          <p:spPr bwMode="auto">
            <a:xfrm>
              <a:off x="1163320" y="4564546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9" name="Line 10"/>
            <p:cNvSpPr>
              <a:spLocks noChangeShapeType="1"/>
            </p:cNvSpPr>
            <p:nvPr/>
          </p:nvSpPr>
          <p:spPr bwMode="auto">
            <a:xfrm>
              <a:off x="2250440" y="3756991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0" name="Line 11"/>
            <p:cNvSpPr>
              <a:spLocks noChangeShapeType="1"/>
            </p:cNvSpPr>
            <p:nvPr/>
          </p:nvSpPr>
          <p:spPr bwMode="auto">
            <a:xfrm>
              <a:off x="2250440" y="4564546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1" name="Line 12"/>
            <p:cNvSpPr>
              <a:spLocks noChangeShapeType="1"/>
            </p:cNvSpPr>
            <p:nvPr/>
          </p:nvSpPr>
          <p:spPr bwMode="auto">
            <a:xfrm>
              <a:off x="2658110" y="3756991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2" name="Line 13"/>
            <p:cNvSpPr>
              <a:spLocks noChangeShapeType="1"/>
            </p:cNvSpPr>
            <p:nvPr/>
          </p:nvSpPr>
          <p:spPr bwMode="auto">
            <a:xfrm flipH="1">
              <a:off x="755650" y="4160768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3" name="Line 14"/>
            <p:cNvSpPr>
              <a:spLocks noChangeShapeType="1"/>
            </p:cNvSpPr>
            <p:nvPr/>
          </p:nvSpPr>
          <p:spPr bwMode="auto">
            <a:xfrm flipH="1">
              <a:off x="2658110" y="4160768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4" name="Line 15"/>
            <p:cNvSpPr>
              <a:spLocks noChangeShapeType="1"/>
            </p:cNvSpPr>
            <p:nvPr/>
          </p:nvSpPr>
          <p:spPr bwMode="auto">
            <a:xfrm flipV="1">
              <a:off x="755650" y="2680252"/>
              <a:ext cx="0" cy="14805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5" name="Line 16"/>
            <p:cNvSpPr>
              <a:spLocks noChangeShapeType="1"/>
            </p:cNvSpPr>
            <p:nvPr/>
          </p:nvSpPr>
          <p:spPr bwMode="auto">
            <a:xfrm flipV="1">
              <a:off x="3065780" y="2680252"/>
              <a:ext cx="0" cy="14805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6" name="Line 17"/>
            <p:cNvSpPr>
              <a:spLocks noChangeShapeType="1"/>
            </p:cNvSpPr>
            <p:nvPr/>
          </p:nvSpPr>
          <p:spPr bwMode="auto">
            <a:xfrm>
              <a:off x="755650" y="2680252"/>
              <a:ext cx="14947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7" name="Line 18"/>
            <p:cNvSpPr>
              <a:spLocks noChangeShapeType="1"/>
            </p:cNvSpPr>
            <p:nvPr/>
          </p:nvSpPr>
          <p:spPr bwMode="auto">
            <a:xfrm>
              <a:off x="2250440" y="2545660"/>
              <a:ext cx="0" cy="2691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8" name="Line 19"/>
            <p:cNvSpPr>
              <a:spLocks noChangeShapeType="1"/>
            </p:cNvSpPr>
            <p:nvPr/>
          </p:nvSpPr>
          <p:spPr bwMode="auto">
            <a:xfrm>
              <a:off x="2386330" y="2411067"/>
              <a:ext cx="0" cy="5383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9" name="Line 20"/>
            <p:cNvSpPr>
              <a:spLocks noChangeShapeType="1"/>
            </p:cNvSpPr>
            <p:nvPr/>
          </p:nvSpPr>
          <p:spPr bwMode="auto">
            <a:xfrm>
              <a:off x="2386330" y="2680252"/>
              <a:ext cx="679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0" name="Line 21"/>
            <p:cNvSpPr>
              <a:spLocks noChangeShapeType="1"/>
            </p:cNvSpPr>
            <p:nvPr/>
          </p:nvSpPr>
          <p:spPr bwMode="auto">
            <a:xfrm>
              <a:off x="3065780" y="3236567"/>
              <a:ext cx="0" cy="520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1" name="Line 22"/>
            <p:cNvSpPr>
              <a:spLocks noChangeShapeType="1"/>
            </p:cNvSpPr>
            <p:nvPr/>
          </p:nvSpPr>
          <p:spPr bwMode="auto">
            <a:xfrm>
              <a:off x="2658110" y="4178714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2" name="Line 23"/>
            <p:cNvSpPr>
              <a:spLocks noChangeShapeType="1"/>
            </p:cNvSpPr>
            <p:nvPr/>
          </p:nvSpPr>
          <p:spPr bwMode="auto">
            <a:xfrm flipV="1">
              <a:off x="2658110" y="3909529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3" name="Line 24"/>
            <p:cNvSpPr>
              <a:spLocks noChangeShapeType="1"/>
            </p:cNvSpPr>
            <p:nvPr/>
          </p:nvSpPr>
          <p:spPr bwMode="auto">
            <a:xfrm>
              <a:off x="1163320" y="4968323"/>
              <a:ext cx="1494790" cy="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4" name="Text Box 25"/>
            <p:cNvSpPr txBox="1">
              <a:spLocks noChangeArrowheads="1"/>
            </p:cNvSpPr>
            <p:nvPr/>
          </p:nvSpPr>
          <p:spPr bwMode="auto">
            <a:xfrm>
              <a:off x="1570990" y="4968323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7205" name="Text Box 26"/>
            <p:cNvSpPr txBox="1">
              <a:spLocks noChangeArrowheads="1"/>
            </p:cNvSpPr>
            <p:nvPr/>
          </p:nvSpPr>
          <p:spPr bwMode="auto">
            <a:xfrm>
              <a:off x="2929890" y="3218622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7206" name="Text Box 27"/>
            <p:cNvSpPr txBox="1">
              <a:spLocks noChangeArrowheads="1"/>
            </p:cNvSpPr>
            <p:nvPr/>
          </p:nvSpPr>
          <p:spPr bwMode="auto">
            <a:xfrm>
              <a:off x="2522220" y="3756991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7207" name="Text Box 28"/>
            <p:cNvSpPr txBox="1">
              <a:spLocks noChangeArrowheads="1"/>
            </p:cNvSpPr>
            <p:nvPr/>
          </p:nvSpPr>
          <p:spPr bwMode="auto">
            <a:xfrm>
              <a:off x="2522220" y="4160768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08" name="Text Box 29"/>
            <p:cNvSpPr txBox="1">
              <a:spLocks noChangeArrowheads="1"/>
            </p:cNvSpPr>
            <p:nvPr/>
          </p:nvSpPr>
          <p:spPr bwMode="auto">
            <a:xfrm>
              <a:off x="1706880" y="3622399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7209" name="Text Box 30"/>
            <p:cNvSpPr txBox="1">
              <a:spLocks noChangeArrowheads="1"/>
            </p:cNvSpPr>
            <p:nvPr/>
          </p:nvSpPr>
          <p:spPr bwMode="auto">
            <a:xfrm>
              <a:off x="1706880" y="4429953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10" name="Text Box 31"/>
            <p:cNvSpPr txBox="1">
              <a:spLocks noChangeArrowheads="1"/>
            </p:cNvSpPr>
            <p:nvPr/>
          </p:nvSpPr>
          <p:spPr bwMode="auto">
            <a:xfrm>
              <a:off x="2250440" y="2276475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7211" name="Rectangle 5"/>
            <p:cNvSpPr>
              <a:spLocks noChangeArrowheads="1"/>
            </p:cNvSpPr>
            <p:nvPr/>
          </p:nvSpPr>
          <p:spPr bwMode="auto">
            <a:xfrm>
              <a:off x="1595294" y="4005064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    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 sz="1400"/>
            </a:p>
            <a:p>
              <a:endParaRPr lang="cs-CZ"/>
            </a:p>
          </p:txBody>
        </p:sp>
        <p:sp>
          <p:nvSpPr>
            <p:cNvPr id="7212" name="Line 9"/>
            <p:cNvSpPr>
              <a:spLocks noChangeShapeType="1"/>
            </p:cNvSpPr>
            <p:nvPr/>
          </p:nvSpPr>
          <p:spPr bwMode="auto">
            <a:xfrm>
              <a:off x="1187624" y="4139657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3" name="Line 11"/>
            <p:cNvSpPr>
              <a:spLocks noChangeShapeType="1"/>
            </p:cNvSpPr>
            <p:nvPr/>
          </p:nvSpPr>
          <p:spPr bwMode="auto">
            <a:xfrm>
              <a:off x="2274744" y="4139657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4" name="Text Box 28"/>
            <p:cNvSpPr txBox="1">
              <a:spLocks noChangeArrowheads="1"/>
            </p:cNvSpPr>
            <p:nvPr/>
          </p:nvSpPr>
          <p:spPr bwMode="auto">
            <a:xfrm>
              <a:off x="2250440" y="4098107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cxnSp>
          <p:nvCxnSpPr>
            <p:cNvPr id="6" name="Přímá spojnice se šipkou 5"/>
            <p:cNvCxnSpPr/>
            <p:nvPr/>
          </p:nvCxnSpPr>
          <p:spPr>
            <a:xfrm flipH="1">
              <a:off x="2386013" y="4149725"/>
              <a:ext cx="271462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Rectangle 41"/>
          <p:cNvSpPr>
            <a:spLocks noChangeArrowheads="1"/>
          </p:cNvSpPr>
          <p:nvPr/>
        </p:nvSpPr>
        <p:spPr bwMode="auto">
          <a:xfrm>
            <a:off x="6417045" y="2271624"/>
            <a:ext cx="161133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 = I . R</a:t>
            </a:r>
          </a:p>
          <a:p>
            <a:r>
              <a:rPr lang="cs-CZ" sz="2400" dirty="0"/>
              <a:t>U = </a:t>
            </a:r>
            <a:r>
              <a:rPr lang="cs-CZ" sz="2400" dirty="0" smtClean="0"/>
              <a:t>0,5 </a:t>
            </a:r>
            <a:r>
              <a:rPr lang="cs-CZ" sz="2400" dirty="0"/>
              <a:t>. </a:t>
            </a:r>
            <a:r>
              <a:rPr lang="cs-CZ" sz="2400" dirty="0" smtClean="0"/>
              <a:t>6</a:t>
            </a:r>
            <a:endParaRPr lang="cs-CZ" sz="2400" dirty="0"/>
          </a:p>
          <a:p>
            <a:r>
              <a:rPr lang="cs-CZ" sz="2400" b="1" dirty="0"/>
              <a:t>U = </a:t>
            </a:r>
            <a:r>
              <a:rPr lang="cs-CZ" sz="2400" b="1" dirty="0" smtClean="0"/>
              <a:t>3 </a:t>
            </a:r>
            <a:r>
              <a:rPr lang="cs-CZ" sz="2400" b="1" dirty="0"/>
              <a:t>V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2627784" y="2204864"/>
            <a:ext cx="2717921" cy="3502388"/>
            <a:chOff x="2843808" y="2204864"/>
            <a:chExt cx="2717921" cy="3502388"/>
          </a:xfrm>
        </p:grpSpPr>
        <p:sp>
          <p:nvSpPr>
            <p:cNvPr id="50" name="Rectangle 40"/>
            <p:cNvSpPr>
              <a:spLocks noChangeArrowheads="1"/>
            </p:cNvSpPr>
            <p:nvPr/>
          </p:nvSpPr>
          <p:spPr bwMode="auto">
            <a:xfrm>
              <a:off x="2843808" y="5245587"/>
              <a:ext cx="17331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>
                  <a:sym typeface="Symbol" pitchFamily="18" charset="2"/>
                </a:rPr>
                <a:t>R = </a:t>
              </a:r>
              <a:r>
                <a:rPr lang="cs-CZ" sz="2400" b="1" dirty="0" smtClean="0">
                  <a:sym typeface="Symbol" pitchFamily="18" charset="2"/>
                </a:rPr>
                <a:t>6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ovéPole 50"/>
                <p:cNvSpPr txBox="1"/>
                <p:nvPr/>
              </p:nvSpPr>
              <p:spPr>
                <a:xfrm>
                  <a:off x="2978775" y="2204864"/>
                  <a:ext cx="2372701" cy="7007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endParaRPr lang="cs-CZ" sz="2800" dirty="0"/>
                </a:p>
              </p:txBody>
            </p:sp>
          </mc:Choice>
          <mc:Fallback xmlns="">
            <p:sp>
              <p:nvSpPr>
                <p:cNvPr id="51" name="TextovéPole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8775" y="2204864"/>
                  <a:ext cx="2372701" cy="70070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ovéPole 54"/>
                <p:cNvSpPr txBox="1"/>
                <p:nvPr/>
              </p:nvSpPr>
              <p:spPr>
                <a:xfrm>
                  <a:off x="2993462" y="2944319"/>
                  <a:ext cx="2568267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</a:t>
                  </a:r>
                  <a:endParaRPr lang="cs-CZ" sz="2800" dirty="0"/>
                </a:p>
              </p:txBody>
            </p:sp>
          </mc:Choice>
          <mc:Fallback xmlns="">
            <p:sp>
              <p:nvSpPr>
                <p:cNvPr id="55" name="TextovéPole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462" y="2944319"/>
                  <a:ext cx="2568267" cy="70339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ovéPole 55"/>
                <p:cNvSpPr txBox="1"/>
                <p:nvPr/>
              </p:nvSpPr>
              <p:spPr>
                <a:xfrm>
                  <a:off x="3065470" y="3661706"/>
                  <a:ext cx="1611275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3+2+5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60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56" name="TextovéPole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3661706"/>
                  <a:ext cx="1611275" cy="71045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ovéPole 56"/>
                <p:cNvSpPr txBox="1"/>
                <p:nvPr/>
              </p:nvSpPr>
              <p:spPr>
                <a:xfrm>
                  <a:off x="3065470" y="4381786"/>
                  <a:ext cx="1077474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10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60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57" name="TextovéPole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4381786"/>
                  <a:ext cx="1077474" cy="70339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Skupina 57"/>
          <p:cNvGrpSpPr/>
          <p:nvPr/>
        </p:nvGrpSpPr>
        <p:grpSpPr>
          <a:xfrm>
            <a:off x="4499992" y="4004512"/>
            <a:ext cx="1713739" cy="2520832"/>
            <a:chOff x="5198694" y="3645024"/>
            <a:chExt cx="1713739" cy="2520832"/>
          </a:xfrm>
        </p:grpSpPr>
        <p:sp>
          <p:nvSpPr>
            <p:cNvPr id="59" name="Rectangle 63"/>
            <p:cNvSpPr>
              <a:spLocks noChangeArrowheads="1"/>
            </p:cNvSpPr>
            <p:nvPr/>
          </p:nvSpPr>
          <p:spPr bwMode="auto">
            <a:xfrm>
              <a:off x="5198694" y="5704191"/>
              <a:ext cx="171373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>
                  <a:sym typeface="Symbol" pitchFamily="18" charset="2"/>
                </a:rPr>
                <a:t>I</a:t>
              </a:r>
              <a:r>
                <a:rPr lang="cs-CZ" sz="2400" b="1" baseline="-25000" dirty="0">
                  <a:sym typeface="Symbol" pitchFamily="18" charset="2"/>
                </a:rPr>
                <a:t>1</a:t>
              </a:r>
              <a:r>
                <a:rPr lang="cs-CZ" sz="2400" b="1" dirty="0">
                  <a:sym typeface="Symbol" pitchFamily="18" charset="2"/>
                </a:rPr>
                <a:t> = </a:t>
              </a:r>
              <a:r>
                <a:rPr lang="cs-CZ" sz="2400" b="1" dirty="0" smtClean="0">
                  <a:sym typeface="Symbol" pitchFamily="18" charset="2"/>
                </a:rPr>
                <a:t>0,15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ovéPole 59"/>
                <p:cNvSpPr txBox="1"/>
                <p:nvPr/>
              </p:nvSpPr>
              <p:spPr>
                <a:xfrm>
                  <a:off x="5222718" y="3645024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0" name="TextovéPole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2718" y="3645024"/>
                  <a:ext cx="1026243" cy="7105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ovéPole 60"/>
                <p:cNvSpPr txBox="1"/>
                <p:nvPr/>
              </p:nvSpPr>
              <p:spPr>
                <a:xfrm>
                  <a:off x="5251507" y="4524905"/>
                  <a:ext cx="1048685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1" name="TextovéPole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1507" y="4524905"/>
                  <a:ext cx="1048685" cy="70429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2" name="Skupina 61"/>
          <p:cNvGrpSpPr/>
          <p:nvPr/>
        </p:nvGrpSpPr>
        <p:grpSpPr>
          <a:xfrm>
            <a:off x="5940152" y="3988513"/>
            <a:ext cx="1762873" cy="2536831"/>
            <a:chOff x="7002141" y="3629025"/>
            <a:chExt cx="1762873" cy="2536831"/>
          </a:xfrm>
        </p:grpSpPr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7222797" y="5704191"/>
              <a:ext cx="154221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</a:t>
              </a:r>
              <a:r>
                <a:rPr lang="cs-CZ" sz="2400" b="1" baseline="-25000" dirty="0" smtClean="0">
                  <a:sym typeface="Symbol" pitchFamily="18" charset="2"/>
                </a:rPr>
                <a:t>2</a:t>
              </a:r>
              <a:r>
                <a:rPr lang="cs-CZ" sz="2400" b="1" dirty="0" smtClean="0">
                  <a:sym typeface="Symbol" pitchFamily="18" charset="2"/>
                </a:rPr>
                <a:t>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0,1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ovéPole 63"/>
                <p:cNvSpPr txBox="1"/>
                <p:nvPr/>
              </p:nvSpPr>
              <p:spPr>
                <a:xfrm>
                  <a:off x="7002141" y="3629025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4" name="TextovéPole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02141" y="3629025"/>
                  <a:ext cx="1026243" cy="710579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ovéPole 64"/>
                <p:cNvSpPr txBox="1"/>
                <p:nvPr/>
              </p:nvSpPr>
              <p:spPr>
                <a:xfrm>
                  <a:off x="7020272" y="4524905"/>
                  <a:ext cx="1048685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5" name="TextovéPole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272" y="4524905"/>
                  <a:ext cx="1048685" cy="71045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769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6" name="Skupina 65"/>
          <p:cNvGrpSpPr/>
          <p:nvPr/>
        </p:nvGrpSpPr>
        <p:grpSpPr>
          <a:xfrm>
            <a:off x="7452320" y="3988513"/>
            <a:ext cx="1860849" cy="2536831"/>
            <a:chOff x="7002141" y="3629025"/>
            <a:chExt cx="1860849" cy="2536831"/>
          </a:xfrm>
        </p:grpSpPr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7222797" y="5704191"/>
              <a:ext cx="164019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</a:t>
              </a:r>
              <a:r>
                <a:rPr lang="cs-CZ" sz="2400" b="1" baseline="-25000" dirty="0" smtClean="0">
                  <a:sym typeface="Symbol" pitchFamily="18" charset="2"/>
                </a:rPr>
                <a:t>3</a:t>
              </a:r>
              <a:r>
                <a:rPr lang="cs-CZ" sz="2400" b="1" dirty="0" smtClean="0">
                  <a:sym typeface="Symbol" pitchFamily="18" charset="2"/>
                </a:rPr>
                <a:t>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0,25A</a:t>
              </a:r>
              <a:r>
                <a:rPr lang="cs-CZ" sz="2400" dirty="0" smtClean="0">
                  <a:sym typeface="Symbol" pitchFamily="18" charset="2"/>
                </a:rPr>
                <a:t> </a:t>
              </a:r>
              <a:endParaRPr lang="cs-CZ" sz="2400" dirty="0">
                <a:sym typeface="Symbol" pitchFamily="18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ovéPole 67"/>
                <p:cNvSpPr txBox="1"/>
                <p:nvPr/>
              </p:nvSpPr>
              <p:spPr>
                <a:xfrm>
                  <a:off x="7002141" y="3629025"/>
                  <a:ext cx="1026243" cy="7120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3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8" name="TextovéPole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02141" y="3629025"/>
                  <a:ext cx="1026243" cy="712054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ovéPole 68"/>
                <p:cNvSpPr txBox="1"/>
                <p:nvPr/>
              </p:nvSpPr>
              <p:spPr>
                <a:xfrm>
                  <a:off x="7020272" y="4524905"/>
                  <a:ext cx="1048685" cy="7016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3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9" name="TextovéPole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272" y="4524905"/>
                  <a:ext cx="1048685" cy="70160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064500" cy="8636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cs-CZ" sz="2800" dirty="0"/>
              <a:t>6</a:t>
            </a:r>
            <a:r>
              <a:rPr lang="cs-CZ" sz="2800" dirty="0" smtClean="0"/>
              <a:t>. Urči výsledný odpor R,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10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15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sz="2800" dirty="0" smtClean="0"/>
              <a:t>R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= 12 </a:t>
            </a:r>
            <a:r>
              <a:rPr lang="el-GR" sz="2800" dirty="0" smtClean="0"/>
              <a:t>Ω</a:t>
            </a:r>
            <a:r>
              <a:rPr lang="cs-CZ" sz="2800" dirty="0" smtClean="0"/>
              <a:t>, I = 2 A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cs-CZ" sz="2800" dirty="0" smtClean="0"/>
          </a:p>
        </p:txBody>
      </p:sp>
      <p:sp>
        <p:nvSpPr>
          <p:cNvPr id="7172" name="Rectangle 32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" name="Rectangle 34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" name="Rectangle 36"/>
          <p:cNvSpPr>
            <a:spLocks noChangeArrowheads="1"/>
          </p:cNvSpPr>
          <p:nvPr/>
        </p:nvSpPr>
        <p:spPr bwMode="auto">
          <a:xfrm>
            <a:off x="0" y="380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" name="Rectangle 37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" name="Rectangle 39"/>
          <p:cNvSpPr>
            <a:spLocks noChangeArrowheads="1"/>
          </p:cNvSpPr>
          <p:nvPr/>
        </p:nvSpPr>
        <p:spPr bwMode="auto">
          <a:xfrm>
            <a:off x="0" y="380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8" name="Rectangle 42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3" name="Skupina 2"/>
          <p:cNvGrpSpPr>
            <a:grpSpLocks/>
          </p:cNvGrpSpPr>
          <p:nvPr/>
        </p:nvGrpSpPr>
        <p:grpSpPr bwMode="auto">
          <a:xfrm>
            <a:off x="179512" y="2276475"/>
            <a:ext cx="2717800" cy="3095625"/>
            <a:chOff x="755650" y="2276475"/>
            <a:chExt cx="2717800" cy="3095625"/>
          </a:xfrm>
        </p:grpSpPr>
        <p:sp>
          <p:nvSpPr>
            <p:cNvPr id="7184" name="Rectangle 5"/>
            <p:cNvSpPr>
              <a:spLocks noChangeArrowheads="1"/>
            </p:cNvSpPr>
            <p:nvPr/>
          </p:nvSpPr>
          <p:spPr bwMode="auto">
            <a:xfrm>
              <a:off x="1570990" y="4429953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5" name="Rectangle 6"/>
            <p:cNvSpPr>
              <a:spLocks noChangeArrowheads="1"/>
            </p:cNvSpPr>
            <p:nvPr/>
          </p:nvSpPr>
          <p:spPr bwMode="auto">
            <a:xfrm>
              <a:off x="1570990" y="3622399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6" name="Line 7"/>
            <p:cNvSpPr>
              <a:spLocks noChangeShapeType="1"/>
            </p:cNvSpPr>
            <p:nvPr/>
          </p:nvSpPr>
          <p:spPr bwMode="auto">
            <a:xfrm>
              <a:off x="1163320" y="3756991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7" name="Line 8"/>
            <p:cNvSpPr>
              <a:spLocks noChangeShapeType="1"/>
            </p:cNvSpPr>
            <p:nvPr/>
          </p:nvSpPr>
          <p:spPr bwMode="auto">
            <a:xfrm>
              <a:off x="1163320" y="3756991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8" name="Line 9"/>
            <p:cNvSpPr>
              <a:spLocks noChangeShapeType="1"/>
            </p:cNvSpPr>
            <p:nvPr/>
          </p:nvSpPr>
          <p:spPr bwMode="auto">
            <a:xfrm>
              <a:off x="1163320" y="4564546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9" name="Line 10"/>
            <p:cNvSpPr>
              <a:spLocks noChangeShapeType="1"/>
            </p:cNvSpPr>
            <p:nvPr/>
          </p:nvSpPr>
          <p:spPr bwMode="auto">
            <a:xfrm>
              <a:off x="2250440" y="3756991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0" name="Line 11"/>
            <p:cNvSpPr>
              <a:spLocks noChangeShapeType="1"/>
            </p:cNvSpPr>
            <p:nvPr/>
          </p:nvSpPr>
          <p:spPr bwMode="auto">
            <a:xfrm>
              <a:off x="2250440" y="4564546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1" name="Line 12"/>
            <p:cNvSpPr>
              <a:spLocks noChangeShapeType="1"/>
            </p:cNvSpPr>
            <p:nvPr/>
          </p:nvSpPr>
          <p:spPr bwMode="auto">
            <a:xfrm>
              <a:off x="2658110" y="3756991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2" name="Line 13"/>
            <p:cNvSpPr>
              <a:spLocks noChangeShapeType="1"/>
            </p:cNvSpPr>
            <p:nvPr/>
          </p:nvSpPr>
          <p:spPr bwMode="auto">
            <a:xfrm flipH="1">
              <a:off x="755650" y="4160768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3" name="Line 14"/>
            <p:cNvSpPr>
              <a:spLocks noChangeShapeType="1"/>
            </p:cNvSpPr>
            <p:nvPr/>
          </p:nvSpPr>
          <p:spPr bwMode="auto">
            <a:xfrm flipH="1">
              <a:off x="2658110" y="4160768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4" name="Line 15"/>
            <p:cNvSpPr>
              <a:spLocks noChangeShapeType="1"/>
            </p:cNvSpPr>
            <p:nvPr/>
          </p:nvSpPr>
          <p:spPr bwMode="auto">
            <a:xfrm flipV="1">
              <a:off x="755650" y="2680252"/>
              <a:ext cx="0" cy="14805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5" name="Line 16"/>
            <p:cNvSpPr>
              <a:spLocks noChangeShapeType="1"/>
            </p:cNvSpPr>
            <p:nvPr/>
          </p:nvSpPr>
          <p:spPr bwMode="auto">
            <a:xfrm flipV="1">
              <a:off x="3065780" y="2680252"/>
              <a:ext cx="0" cy="14805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6" name="Line 17"/>
            <p:cNvSpPr>
              <a:spLocks noChangeShapeType="1"/>
            </p:cNvSpPr>
            <p:nvPr/>
          </p:nvSpPr>
          <p:spPr bwMode="auto">
            <a:xfrm>
              <a:off x="755650" y="2680252"/>
              <a:ext cx="14947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7" name="Line 18"/>
            <p:cNvSpPr>
              <a:spLocks noChangeShapeType="1"/>
            </p:cNvSpPr>
            <p:nvPr/>
          </p:nvSpPr>
          <p:spPr bwMode="auto">
            <a:xfrm>
              <a:off x="2250440" y="2545660"/>
              <a:ext cx="0" cy="2691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8" name="Line 19"/>
            <p:cNvSpPr>
              <a:spLocks noChangeShapeType="1"/>
            </p:cNvSpPr>
            <p:nvPr/>
          </p:nvSpPr>
          <p:spPr bwMode="auto">
            <a:xfrm>
              <a:off x="2386330" y="2411067"/>
              <a:ext cx="0" cy="5383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9" name="Line 20"/>
            <p:cNvSpPr>
              <a:spLocks noChangeShapeType="1"/>
            </p:cNvSpPr>
            <p:nvPr/>
          </p:nvSpPr>
          <p:spPr bwMode="auto">
            <a:xfrm>
              <a:off x="2386330" y="2680252"/>
              <a:ext cx="679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0" name="Line 21"/>
            <p:cNvSpPr>
              <a:spLocks noChangeShapeType="1"/>
            </p:cNvSpPr>
            <p:nvPr/>
          </p:nvSpPr>
          <p:spPr bwMode="auto">
            <a:xfrm>
              <a:off x="3065780" y="3236567"/>
              <a:ext cx="0" cy="520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1" name="Line 22"/>
            <p:cNvSpPr>
              <a:spLocks noChangeShapeType="1"/>
            </p:cNvSpPr>
            <p:nvPr/>
          </p:nvSpPr>
          <p:spPr bwMode="auto">
            <a:xfrm>
              <a:off x="2658110" y="4178714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2" name="Line 23"/>
            <p:cNvSpPr>
              <a:spLocks noChangeShapeType="1"/>
            </p:cNvSpPr>
            <p:nvPr/>
          </p:nvSpPr>
          <p:spPr bwMode="auto">
            <a:xfrm flipV="1">
              <a:off x="2658110" y="3909529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3" name="Line 24"/>
            <p:cNvSpPr>
              <a:spLocks noChangeShapeType="1"/>
            </p:cNvSpPr>
            <p:nvPr/>
          </p:nvSpPr>
          <p:spPr bwMode="auto">
            <a:xfrm>
              <a:off x="1163320" y="4968323"/>
              <a:ext cx="1494790" cy="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4" name="Text Box 25"/>
            <p:cNvSpPr txBox="1">
              <a:spLocks noChangeArrowheads="1"/>
            </p:cNvSpPr>
            <p:nvPr/>
          </p:nvSpPr>
          <p:spPr bwMode="auto">
            <a:xfrm>
              <a:off x="1570990" y="4968323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7205" name="Text Box 26"/>
            <p:cNvSpPr txBox="1">
              <a:spLocks noChangeArrowheads="1"/>
            </p:cNvSpPr>
            <p:nvPr/>
          </p:nvSpPr>
          <p:spPr bwMode="auto">
            <a:xfrm>
              <a:off x="2929890" y="3218622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7206" name="Text Box 27"/>
            <p:cNvSpPr txBox="1">
              <a:spLocks noChangeArrowheads="1"/>
            </p:cNvSpPr>
            <p:nvPr/>
          </p:nvSpPr>
          <p:spPr bwMode="auto">
            <a:xfrm>
              <a:off x="2522220" y="3756991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7207" name="Text Box 28"/>
            <p:cNvSpPr txBox="1">
              <a:spLocks noChangeArrowheads="1"/>
            </p:cNvSpPr>
            <p:nvPr/>
          </p:nvSpPr>
          <p:spPr bwMode="auto">
            <a:xfrm>
              <a:off x="2522220" y="4160768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08" name="Text Box 29"/>
            <p:cNvSpPr txBox="1">
              <a:spLocks noChangeArrowheads="1"/>
            </p:cNvSpPr>
            <p:nvPr/>
          </p:nvSpPr>
          <p:spPr bwMode="auto">
            <a:xfrm>
              <a:off x="1706880" y="3622399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7209" name="Text Box 30"/>
            <p:cNvSpPr txBox="1">
              <a:spLocks noChangeArrowheads="1"/>
            </p:cNvSpPr>
            <p:nvPr/>
          </p:nvSpPr>
          <p:spPr bwMode="auto">
            <a:xfrm>
              <a:off x="1706880" y="4429953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10" name="Text Box 31"/>
            <p:cNvSpPr txBox="1">
              <a:spLocks noChangeArrowheads="1"/>
            </p:cNvSpPr>
            <p:nvPr/>
          </p:nvSpPr>
          <p:spPr bwMode="auto">
            <a:xfrm>
              <a:off x="2250440" y="2276475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7211" name="Rectangle 5"/>
            <p:cNvSpPr>
              <a:spLocks noChangeArrowheads="1"/>
            </p:cNvSpPr>
            <p:nvPr/>
          </p:nvSpPr>
          <p:spPr bwMode="auto">
            <a:xfrm>
              <a:off x="1595294" y="4005064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    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 sz="1400"/>
            </a:p>
            <a:p>
              <a:endParaRPr lang="cs-CZ"/>
            </a:p>
          </p:txBody>
        </p:sp>
        <p:sp>
          <p:nvSpPr>
            <p:cNvPr id="7212" name="Line 9"/>
            <p:cNvSpPr>
              <a:spLocks noChangeShapeType="1"/>
            </p:cNvSpPr>
            <p:nvPr/>
          </p:nvSpPr>
          <p:spPr bwMode="auto">
            <a:xfrm>
              <a:off x="1187624" y="4139657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3" name="Line 11"/>
            <p:cNvSpPr>
              <a:spLocks noChangeShapeType="1"/>
            </p:cNvSpPr>
            <p:nvPr/>
          </p:nvSpPr>
          <p:spPr bwMode="auto">
            <a:xfrm>
              <a:off x="2274744" y="4139657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4" name="Text Box 28"/>
            <p:cNvSpPr txBox="1">
              <a:spLocks noChangeArrowheads="1"/>
            </p:cNvSpPr>
            <p:nvPr/>
          </p:nvSpPr>
          <p:spPr bwMode="auto">
            <a:xfrm>
              <a:off x="2250440" y="4098107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cxnSp>
          <p:nvCxnSpPr>
            <p:cNvPr id="6" name="Přímá spojnice se šipkou 5"/>
            <p:cNvCxnSpPr/>
            <p:nvPr/>
          </p:nvCxnSpPr>
          <p:spPr>
            <a:xfrm flipH="1">
              <a:off x="2386013" y="4149725"/>
              <a:ext cx="271462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Rectangle 41"/>
          <p:cNvSpPr>
            <a:spLocks noChangeArrowheads="1"/>
          </p:cNvSpPr>
          <p:nvPr/>
        </p:nvSpPr>
        <p:spPr bwMode="auto">
          <a:xfrm>
            <a:off x="6417045" y="2271624"/>
            <a:ext cx="139012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dirty="0"/>
              <a:t>U = I . R</a:t>
            </a:r>
          </a:p>
          <a:p>
            <a:r>
              <a:rPr lang="cs-CZ" sz="2400" dirty="0"/>
              <a:t>U = </a:t>
            </a:r>
            <a:r>
              <a:rPr lang="cs-CZ" sz="2400" dirty="0" smtClean="0"/>
              <a:t>2 </a:t>
            </a:r>
            <a:r>
              <a:rPr lang="cs-CZ" sz="2400" dirty="0"/>
              <a:t>. </a:t>
            </a:r>
            <a:r>
              <a:rPr lang="cs-CZ" sz="2400" dirty="0" smtClean="0"/>
              <a:t>4</a:t>
            </a:r>
            <a:endParaRPr lang="cs-CZ" sz="2400" dirty="0"/>
          </a:p>
          <a:p>
            <a:r>
              <a:rPr lang="cs-CZ" sz="2400" b="1" dirty="0"/>
              <a:t>U = </a:t>
            </a:r>
            <a:r>
              <a:rPr lang="cs-CZ" sz="2400" b="1" dirty="0" smtClean="0"/>
              <a:t>8 </a:t>
            </a:r>
            <a:r>
              <a:rPr lang="cs-CZ" sz="2400" b="1" dirty="0"/>
              <a:t>V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2627784" y="2204864"/>
            <a:ext cx="2717921" cy="3502388"/>
            <a:chOff x="2843808" y="2204864"/>
            <a:chExt cx="2717921" cy="3502388"/>
          </a:xfrm>
        </p:grpSpPr>
        <p:sp>
          <p:nvSpPr>
            <p:cNvPr id="50" name="Rectangle 40"/>
            <p:cNvSpPr>
              <a:spLocks noChangeArrowheads="1"/>
            </p:cNvSpPr>
            <p:nvPr/>
          </p:nvSpPr>
          <p:spPr bwMode="auto">
            <a:xfrm>
              <a:off x="2843808" y="5245587"/>
              <a:ext cx="173316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>
                  <a:sym typeface="Symbol" pitchFamily="18" charset="2"/>
                </a:rPr>
                <a:t>R = </a:t>
              </a:r>
              <a:r>
                <a:rPr lang="cs-CZ" sz="2400" b="1" dirty="0" smtClean="0">
                  <a:sym typeface="Symbol" pitchFamily="18" charset="2"/>
                </a:rPr>
                <a:t>4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ovéPole 50"/>
                <p:cNvSpPr txBox="1"/>
                <p:nvPr/>
              </p:nvSpPr>
              <p:spPr>
                <a:xfrm>
                  <a:off x="2978775" y="2204864"/>
                  <a:ext cx="2372701" cy="7007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endParaRPr lang="cs-CZ" sz="2800" dirty="0"/>
                </a:p>
              </p:txBody>
            </p:sp>
          </mc:Choice>
          <mc:Fallback xmlns="">
            <p:sp>
              <p:nvSpPr>
                <p:cNvPr id="51" name="TextovéPole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8775" y="2204864"/>
                  <a:ext cx="2372701" cy="70070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ovéPole 54"/>
                <p:cNvSpPr txBox="1"/>
                <p:nvPr/>
              </p:nvSpPr>
              <p:spPr>
                <a:xfrm>
                  <a:off x="2993462" y="2944319"/>
                  <a:ext cx="2568267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15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</a:t>
                  </a:r>
                  <a:endParaRPr lang="cs-CZ" sz="2800" dirty="0"/>
                </a:p>
              </p:txBody>
            </p:sp>
          </mc:Choice>
          <mc:Fallback xmlns="">
            <p:sp>
              <p:nvSpPr>
                <p:cNvPr id="55" name="TextovéPole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462" y="2944319"/>
                  <a:ext cx="2568267" cy="70339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ovéPole 55"/>
                <p:cNvSpPr txBox="1"/>
                <p:nvPr/>
              </p:nvSpPr>
              <p:spPr>
                <a:xfrm>
                  <a:off x="3065470" y="3661706"/>
                  <a:ext cx="1611275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6+4+5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60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56" name="TextovéPole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3661706"/>
                  <a:ext cx="1611275" cy="71045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ovéPole 56"/>
                <p:cNvSpPr txBox="1"/>
                <p:nvPr/>
              </p:nvSpPr>
              <p:spPr>
                <a:xfrm>
                  <a:off x="3065470" y="4381786"/>
                  <a:ext cx="1077474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60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57" name="TextovéPole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4381786"/>
                  <a:ext cx="1077474" cy="71045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Skupina 57"/>
          <p:cNvGrpSpPr/>
          <p:nvPr/>
        </p:nvGrpSpPr>
        <p:grpSpPr>
          <a:xfrm>
            <a:off x="4499992" y="4004512"/>
            <a:ext cx="1542217" cy="2520832"/>
            <a:chOff x="5198694" y="3645024"/>
            <a:chExt cx="1542217" cy="2520832"/>
          </a:xfrm>
        </p:grpSpPr>
        <p:sp>
          <p:nvSpPr>
            <p:cNvPr id="59" name="Rectangle 63"/>
            <p:cNvSpPr>
              <a:spLocks noChangeArrowheads="1"/>
            </p:cNvSpPr>
            <p:nvPr/>
          </p:nvSpPr>
          <p:spPr bwMode="auto">
            <a:xfrm>
              <a:off x="5198694" y="5704191"/>
              <a:ext cx="154221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>
                  <a:sym typeface="Symbol" pitchFamily="18" charset="2"/>
                </a:rPr>
                <a:t>I</a:t>
              </a:r>
              <a:r>
                <a:rPr lang="cs-CZ" sz="2400" b="1" baseline="-25000" dirty="0">
                  <a:sym typeface="Symbol" pitchFamily="18" charset="2"/>
                </a:rPr>
                <a:t>1</a:t>
              </a:r>
              <a:r>
                <a:rPr lang="cs-CZ" sz="2400" b="1" dirty="0">
                  <a:sym typeface="Symbol" pitchFamily="18" charset="2"/>
                </a:rPr>
                <a:t> = </a:t>
              </a:r>
              <a:r>
                <a:rPr lang="cs-CZ" sz="2400" b="1" dirty="0" smtClean="0">
                  <a:sym typeface="Symbol" pitchFamily="18" charset="2"/>
                </a:rPr>
                <a:t>0,8 </a:t>
              </a:r>
              <a:r>
                <a:rPr lang="cs-CZ" sz="2400" b="1" dirty="0">
                  <a:sym typeface="Symbol" pitchFamily="18" charset="2"/>
                </a:rPr>
                <a:t>A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ovéPole 59"/>
                <p:cNvSpPr txBox="1"/>
                <p:nvPr/>
              </p:nvSpPr>
              <p:spPr>
                <a:xfrm>
                  <a:off x="5222718" y="3645024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0" name="TextovéPole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2718" y="3645024"/>
                  <a:ext cx="1026243" cy="7105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ovéPole 60"/>
                <p:cNvSpPr txBox="1"/>
                <p:nvPr/>
              </p:nvSpPr>
              <p:spPr>
                <a:xfrm>
                  <a:off x="5251507" y="4524905"/>
                  <a:ext cx="1048685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1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1" name="TextovéPole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1507" y="4524905"/>
                  <a:ext cx="1048685" cy="70429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2" name="Skupina 61"/>
          <p:cNvGrpSpPr/>
          <p:nvPr/>
        </p:nvGrpSpPr>
        <p:grpSpPr>
          <a:xfrm>
            <a:off x="5940152" y="3988513"/>
            <a:ext cx="1860849" cy="2536831"/>
            <a:chOff x="7002141" y="3629025"/>
            <a:chExt cx="1860849" cy="2536831"/>
          </a:xfrm>
        </p:grpSpPr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7222797" y="5704191"/>
              <a:ext cx="164019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</a:t>
              </a:r>
              <a:r>
                <a:rPr lang="cs-CZ" sz="2400" b="1" baseline="-25000" dirty="0" smtClean="0">
                  <a:sym typeface="Symbol" pitchFamily="18" charset="2"/>
                </a:rPr>
                <a:t>2</a:t>
              </a:r>
              <a:r>
                <a:rPr lang="cs-CZ" sz="2400" b="1" dirty="0" smtClean="0">
                  <a:sym typeface="Symbol" pitchFamily="18" charset="2"/>
                </a:rPr>
                <a:t>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0,53A</a:t>
              </a:r>
              <a:r>
                <a:rPr lang="cs-CZ" sz="2400" dirty="0" smtClean="0">
                  <a:sym typeface="Symbol" pitchFamily="18" charset="2"/>
                </a:rPr>
                <a:t> </a:t>
              </a:r>
              <a:endParaRPr lang="cs-CZ" sz="2400" dirty="0">
                <a:sym typeface="Symbol" pitchFamily="18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ovéPole 63"/>
                <p:cNvSpPr txBox="1"/>
                <p:nvPr/>
              </p:nvSpPr>
              <p:spPr>
                <a:xfrm>
                  <a:off x="7002141" y="3629025"/>
                  <a:ext cx="1026243" cy="7105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4" name="TextovéPole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02141" y="3629025"/>
                  <a:ext cx="1026243" cy="710579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ovéPole 64"/>
                <p:cNvSpPr txBox="1"/>
                <p:nvPr/>
              </p:nvSpPr>
              <p:spPr>
                <a:xfrm>
                  <a:off x="7020272" y="4524905"/>
                  <a:ext cx="1048685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2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15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5" name="TextovéPole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272" y="4524905"/>
                  <a:ext cx="1048685" cy="70429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6" name="Skupina 65"/>
          <p:cNvGrpSpPr/>
          <p:nvPr/>
        </p:nvGrpSpPr>
        <p:grpSpPr>
          <a:xfrm>
            <a:off x="7452320" y="3988513"/>
            <a:ext cx="1860849" cy="2536831"/>
            <a:chOff x="7002141" y="3629025"/>
            <a:chExt cx="1860849" cy="2536831"/>
          </a:xfrm>
        </p:grpSpPr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7222797" y="5704191"/>
              <a:ext cx="164019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b="1" dirty="0" smtClean="0">
                  <a:sym typeface="Symbol" pitchFamily="18" charset="2"/>
                </a:rPr>
                <a:t>I</a:t>
              </a:r>
              <a:r>
                <a:rPr lang="cs-CZ" sz="2400" b="1" baseline="-25000" dirty="0" smtClean="0">
                  <a:sym typeface="Symbol" pitchFamily="18" charset="2"/>
                </a:rPr>
                <a:t>3</a:t>
              </a:r>
              <a:r>
                <a:rPr lang="cs-CZ" sz="2400" b="1" dirty="0" smtClean="0">
                  <a:sym typeface="Symbol" pitchFamily="18" charset="2"/>
                </a:rPr>
                <a:t>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0,67A</a:t>
              </a:r>
              <a:r>
                <a:rPr lang="cs-CZ" sz="2400" dirty="0" smtClean="0">
                  <a:sym typeface="Symbol" pitchFamily="18" charset="2"/>
                </a:rPr>
                <a:t> </a:t>
              </a:r>
              <a:endParaRPr lang="cs-CZ" sz="2400" dirty="0">
                <a:sym typeface="Symbol" pitchFamily="18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ovéPole 67"/>
                <p:cNvSpPr txBox="1"/>
                <p:nvPr/>
              </p:nvSpPr>
              <p:spPr>
                <a:xfrm>
                  <a:off x="7002141" y="3629025"/>
                  <a:ext cx="1026243" cy="7120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3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U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8" name="TextovéPole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02141" y="3629025"/>
                  <a:ext cx="1026243" cy="712054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ovéPole 68"/>
                <p:cNvSpPr txBox="1"/>
                <p:nvPr/>
              </p:nvSpPr>
              <p:spPr>
                <a:xfrm>
                  <a:off x="7020272" y="4524905"/>
                  <a:ext cx="1048685" cy="7016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800" i="0" smtClean="0">
                          <a:latin typeface="Cambria Math"/>
                        </a:rPr>
                        <m:t>I</m:t>
                      </m:r>
                    </m:oMath>
                  </a14:m>
                  <a:r>
                    <a:rPr lang="cs-CZ" sz="2800" baseline="-25000" dirty="0" smtClean="0"/>
                    <a:t>3</a:t>
                  </a:r>
                  <a:r>
                    <a:rPr lang="cs-CZ" sz="2800" dirty="0" smtClean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69" name="TextovéPole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272" y="4524905"/>
                  <a:ext cx="1048685" cy="70160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77586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48" grpId="0"/>
    </p:bld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1005</Words>
  <Application>Microsoft Office PowerPoint</Application>
  <PresentationFormat>Předvádění na obrazovce (4:3)</PresentationFormat>
  <Paragraphs>160</Paragraphs>
  <Slides>7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Výchozí návrh</vt:lpstr>
      <vt:lpstr>Paralelní zapojení rezistorů příklady 2</vt:lpstr>
      <vt:lpstr>Příklady</vt:lpstr>
      <vt:lpstr>Příklady</vt:lpstr>
      <vt:lpstr>Příklady</vt:lpstr>
      <vt:lpstr>Příklady</vt:lpstr>
      <vt:lpstr>Příklady</vt:lpstr>
      <vt:lpstr>Příklady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Paralelní zapojení rezistorů</dc:title>
  <dc:creator>Ucitel</dc:creator>
  <cp:lastModifiedBy>Ucitel</cp:lastModifiedBy>
  <cp:revision>21</cp:revision>
  <dcterms:created xsi:type="dcterms:W3CDTF">2011-11-29T18:34:18Z</dcterms:created>
  <dcterms:modified xsi:type="dcterms:W3CDTF">2012-10-02T18:36:21Z</dcterms:modified>
</cp:coreProperties>
</file>