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9" r:id="rId3"/>
    <p:sldId id="270" r:id="rId4"/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4CC4D-F24A-4989-916B-BAEB83EB9C5B}" type="datetimeFigureOut">
              <a:rPr lang="cs-CZ" smtClean="0"/>
              <a:t>3.10.2012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28651-E8B9-48A9-B443-5E8979F0EF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884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28651-E8B9-48A9-B443-5E8979F0EF2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186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A8CD7-D54C-424C-9DF6-AF8299FDA2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35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25DCF-2B48-4CC0-AB19-FBCDCDA16A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7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A0ECA-EABB-4A89-8E8A-A43BB107AA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81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1F61B-EDD9-4DC9-8EE3-EFDF30A6EB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833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85239-5667-4952-BF4B-8693BFDED8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47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79B85-1134-4E60-BEF6-13C2DC1F09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12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29C6C-1581-4BED-A4EC-138FA167D1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105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78338-EED7-4A4D-8B8E-8E62AB80F1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19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715C9-3AB7-4BB0-BB97-767C331A74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60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B7F5-540C-4063-8534-F24CD9201F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18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7030A-584F-423A-96A0-277363693E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97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24AD00F-D6F6-489E-8AE0-0192C7A32A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dirty="0" smtClean="0"/>
              <a:t>Rezistory - příklady </a:t>
            </a:r>
            <a:endParaRPr lang="cs-CZ" b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437063"/>
            <a:ext cx="64008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200" i="1" dirty="0" smtClean="0"/>
              <a:t>Autorem materiálu a všech jeho částí, není-li uvedeno jinak, je </a:t>
            </a:r>
            <a:r>
              <a:rPr lang="cs-CZ" sz="1200" i="1" dirty="0" err="1" smtClean="0"/>
              <a:t>Mgr.Iva</a:t>
            </a:r>
            <a:r>
              <a:rPr lang="cs-CZ" sz="1200" i="1" dirty="0" smtClean="0"/>
              <a:t> Stupková. </a:t>
            </a:r>
          </a:p>
          <a:p>
            <a:pPr eaLnBrk="1" hangingPunct="1">
              <a:lnSpc>
                <a:spcPct val="80000"/>
              </a:lnSpc>
            </a:pPr>
            <a:r>
              <a:rPr lang="cs-CZ" sz="1200" i="1" dirty="0" smtClean="0"/>
              <a:t>Dostupné z Metodického portálu www.rvp.cz,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Příklady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25538"/>
            <a:ext cx="8064500" cy="863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cs-CZ" sz="2800" dirty="0" smtClean="0"/>
              <a:t>1. Urči </a:t>
            </a:r>
            <a:r>
              <a:rPr lang="cs-CZ" sz="2800" dirty="0" smtClean="0"/>
              <a:t>výsledný odpor </a:t>
            </a:r>
            <a:r>
              <a:rPr lang="cs-CZ" sz="2800" dirty="0" smtClean="0"/>
              <a:t>R v obvodu, kde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</a:t>
            </a:r>
            <a:r>
              <a:rPr lang="cs-CZ" sz="2800" dirty="0" smtClean="0"/>
              <a:t>= </a:t>
            </a:r>
            <a:r>
              <a:rPr lang="cs-CZ" sz="2800" dirty="0" smtClean="0"/>
              <a:t>80 </a:t>
            </a:r>
            <a:r>
              <a:rPr lang="el-GR" sz="2800" dirty="0" smtClean="0"/>
              <a:t>Ω</a:t>
            </a:r>
            <a:r>
              <a:rPr lang="cs-CZ" sz="2800" dirty="0" smtClean="0"/>
              <a:t> </a:t>
            </a:r>
            <a:r>
              <a:rPr lang="cs-CZ" sz="2800" dirty="0" smtClean="0"/>
              <a:t>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30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15 </a:t>
            </a:r>
            <a:r>
              <a:rPr lang="el-GR" sz="2800" dirty="0" smtClean="0"/>
              <a:t>Ω</a:t>
            </a:r>
            <a:r>
              <a:rPr lang="cs-CZ" sz="2800" dirty="0" smtClean="0"/>
              <a:t>, R</a:t>
            </a:r>
            <a:r>
              <a:rPr lang="cs-CZ" sz="2800" baseline="-25000" dirty="0" smtClean="0"/>
              <a:t>4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110 </a:t>
            </a:r>
            <a:r>
              <a:rPr lang="el-GR" sz="2800" dirty="0" smtClean="0"/>
              <a:t>Ω</a:t>
            </a:r>
            <a:r>
              <a:rPr lang="cs-CZ" sz="2800" dirty="0" smtClean="0"/>
              <a:t>,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cs-CZ" sz="2800" dirty="0" smtClean="0"/>
          </a:p>
        </p:txBody>
      </p:sp>
      <p:sp>
        <p:nvSpPr>
          <p:cNvPr id="8197" name="Rectangle 34"/>
          <p:cNvSpPr>
            <a:spLocks noChangeArrowheads="1"/>
          </p:cNvSpPr>
          <p:nvPr/>
        </p:nvSpPr>
        <p:spPr bwMode="auto">
          <a:xfrm>
            <a:off x="0" y="3606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8" name="Rectangle 40"/>
          <p:cNvSpPr>
            <a:spLocks noChangeArrowheads="1"/>
          </p:cNvSpPr>
          <p:nvPr/>
        </p:nvSpPr>
        <p:spPr bwMode="auto">
          <a:xfrm>
            <a:off x="0" y="17335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0" name="Rectangle 4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1" name="Rectangle 43"/>
          <p:cNvSpPr>
            <a:spLocks noChangeArrowheads="1"/>
          </p:cNvSpPr>
          <p:nvPr/>
        </p:nvSpPr>
        <p:spPr bwMode="auto">
          <a:xfrm>
            <a:off x="0" y="4759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2" name="Rectangle 51"/>
          <p:cNvSpPr>
            <a:spLocks noChangeArrowheads="1"/>
          </p:cNvSpPr>
          <p:nvPr/>
        </p:nvSpPr>
        <p:spPr bwMode="auto">
          <a:xfrm>
            <a:off x="0" y="4195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3" name="Rectangle 56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4" name="Rectangle 57"/>
          <p:cNvSpPr>
            <a:spLocks noChangeArrowheads="1"/>
          </p:cNvSpPr>
          <p:nvPr/>
        </p:nvSpPr>
        <p:spPr bwMode="auto">
          <a:xfrm>
            <a:off x="0" y="4167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5" name="Rectangle 60"/>
          <p:cNvSpPr>
            <a:spLocks noChangeArrowheads="1"/>
          </p:cNvSpPr>
          <p:nvPr/>
        </p:nvSpPr>
        <p:spPr bwMode="auto">
          <a:xfrm>
            <a:off x="0" y="245427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6" name="Rectangle 61"/>
          <p:cNvSpPr>
            <a:spLocks noChangeArrowheads="1"/>
          </p:cNvSpPr>
          <p:nvPr/>
        </p:nvSpPr>
        <p:spPr bwMode="auto">
          <a:xfrm>
            <a:off x="0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7" name="Rectangle 62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08" name="Rectangle 68"/>
          <p:cNvSpPr>
            <a:spLocks noChangeArrowheads="1"/>
          </p:cNvSpPr>
          <p:nvPr/>
        </p:nvSpPr>
        <p:spPr bwMode="auto">
          <a:xfrm>
            <a:off x="0" y="420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13" name="Skupina 12"/>
          <p:cNvGrpSpPr/>
          <p:nvPr/>
        </p:nvGrpSpPr>
        <p:grpSpPr>
          <a:xfrm>
            <a:off x="3713936" y="2286559"/>
            <a:ext cx="2007855" cy="3502388"/>
            <a:chOff x="3713936" y="2286559"/>
            <a:chExt cx="2007855" cy="3502388"/>
          </a:xfrm>
        </p:grpSpPr>
        <p:sp>
          <p:nvSpPr>
            <p:cNvPr id="8219" name="Rectangle 40"/>
            <p:cNvSpPr>
              <a:spLocks noChangeArrowheads="1"/>
            </p:cNvSpPr>
            <p:nvPr/>
          </p:nvSpPr>
          <p:spPr bwMode="auto">
            <a:xfrm>
              <a:off x="3713936" y="5327282"/>
              <a:ext cx="200728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10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3848903" y="2286559"/>
                  <a:ext cx="1822935" cy="7021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903" y="2286559"/>
                  <a:ext cx="1822935" cy="70218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4" name="TextovéPole 63"/>
                <p:cNvSpPr txBox="1"/>
                <p:nvPr/>
              </p:nvSpPr>
              <p:spPr>
                <a:xfrm>
                  <a:off x="3863590" y="3026014"/>
                  <a:ext cx="1858201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64" name="TextovéPole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3590" y="3026014"/>
                  <a:ext cx="1858201" cy="70339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7" name="TextovéPole 66"/>
                <p:cNvSpPr txBox="1"/>
                <p:nvPr/>
              </p:nvSpPr>
              <p:spPr>
                <a:xfrm>
                  <a:off x="3935598" y="3743401"/>
                  <a:ext cx="1335622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1+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67" name="TextovéPole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5598" y="3743401"/>
                  <a:ext cx="1335622" cy="7042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8" name="TextovéPole 67"/>
                <p:cNvSpPr txBox="1"/>
                <p:nvPr/>
              </p:nvSpPr>
              <p:spPr>
                <a:xfrm>
                  <a:off x="3935598" y="4463481"/>
                  <a:ext cx="1144865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68" name="TextovéPole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5598" y="4463481"/>
                  <a:ext cx="1144865" cy="70429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Skupina 8"/>
          <p:cNvGrpSpPr/>
          <p:nvPr/>
        </p:nvGrpSpPr>
        <p:grpSpPr>
          <a:xfrm>
            <a:off x="683568" y="2636912"/>
            <a:ext cx="2495311" cy="2829373"/>
            <a:chOff x="789424" y="3009453"/>
            <a:chExt cx="2495311" cy="2829373"/>
          </a:xfrm>
        </p:grpSpPr>
        <p:sp>
          <p:nvSpPr>
            <p:cNvPr id="8224" name="Rectangle 5"/>
            <p:cNvSpPr>
              <a:spLocks noChangeArrowheads="1"/>
            </p:cNvSpPr>
            <p:nvPr/>
          </p:nvSpPr>
          <p:spPr bwMode="auto">
            <a:xfrm>
              <a:off x="1621194" y="5049838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5" name="Rectangle 6"/>
            <p:cNvSpPr>
              <a:spLocks noChangeArrowheads="1"/>
            </p:cNvSpPr>
            <p:nvPr/>
          </p:nvSpPr>
          <p:spPr bwMode="auto">
            <a:xfrm>
              <a:off x="1621194" y="4373563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26" name="Line 7"/>
            <p:cNvSpPr>
              <a:spLocks noChangeShapeType="1"/>
            </p:cNvSpPr>
            <p:nvPr/>
          </p:nvSpPr>
          <p:spPr bwMode="auto">
            <a:xfrm>
              <a:off x="1264721" y="4486276"/>
              <a:ext cx="0" cy="676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7" name="Line 8"/>
            <p:cNvSpPr>
              <a:spLocks noChangeShapeType="1"/>
            </p:cNvSpPr>
            <p:nvPr/>
          </p:nvSpPr>
          <p:spPr bwMode="auto">
            <a:xfrm>
              <a:off x="1264721" y="4486276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8" name="Line 9"/>
            <p:cNvSpPr>
              <a:spLocks noChangeShapeType="1"/>
            </p:cNvSpPr>
            <p:nvPr/>
          </p:nvSpPr>
          <p:spPr bwMode="auto">
            <a:xfrm>
              <a:off x="1264721" y="5162551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29" name="Line 10"/>
            <p:cNvSpPr>
              <a:spLocks noChangeShapeType="1"/>
            </p:cNvSpPr>
            <p:nvPr/>
          </p:nvSpPr>
          <p:spPr bwMode="auto">
            <a:xfrm>
              <a:off x="2215316" y="4486276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0" name="Line 11"/>
            <p:cNvSpPr>
              <a:spLocks noChangeShapeType="1"/>
            </p:cNvSpPr>
            <p:nvPr/>
          </p:nvSpPr>
          <p:spPr bwMode="auto">
            <a:xfrm>
              <a:off x="2215316" y="5162551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1" name="Line 12"/>
            <p:cNvSpPr>
              <a:spLocks noChangeShapeType="1"/>
            </p:cNvSpPr>
            <p:nvPr/>
          </p:nvSpPr>
          <p:spPr bwMode="auto">
            <a:xfrm>
              <a:off x="2571789" y="4486276"/>
              <a:ext cx="0" cy="676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2" name="Line 13"/>
            <p:cNvSpPr>
              <a:spLocks noChangeShapeType="1"/>
            </p:cNvSpPr>
            <p:nvPr/>
          </p:nvSpPr>
          <p:spPr bwMode="auto">
            <a:xfrm flipH="1">
              <a:off x="908248" y="4824413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3" name="Line 14"/>
            <p:cNvSpPr>
              <a:spLocks noChangeShapeType="1"/>
            </p:cNvSpPr>
            <p:nvPr/>
          </p:nvSpPr>
          <p:spPr bwMode="auto">
            <a:xfrm flipH="1">
              <a:off x="2571789" y="4824413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4" name="Line 15"/>
            <p:cNvSpPr>
              <a:spLocks noChangeShapeType="1"/>
            </p:cNvSpPr>
            <p:nvPr/>
          </p:nvSpPr>
          <p:spPr bwMode="auto">
            <a:xfrm flipV="1">
              <a:off x="908248" y="4204494"/>
              <a:ext cx="0" cy="6199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5" name="Line 16"/>
            <p:cNvSpPr>
              <a:spLocks noChangeShapeType="1"/>
            </p:cNvSpPr>
            <p:nvPr/>
          </p:nvSpPr>
          <p:spPr bwMode="auto">
            <a:xfrm flipV="1">
              <a:off x="2928262" y="4167188"/>
              <a:ext cx="0" cy="6572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6" name="Line 17"/>
            <p:cNvSpPr>
              <a:spLocks noChangeShapeType="1"/>
            </p:cNvSpPr>
            <p:nvPr/>
          </p:nvSpPr>
          <p:spPr bwMode="auto">
            <a:xfrm>
              <a:off x="967660" y="3347590"/>
              <a:ext cx="124765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7" name="Line 18"/>
            <p:cNvSpPr>
              <a:spLocks noChangeShapeType="1"/>
            </p:cNvSpPr>
            <p:nvPr/>
          </p:nvSpPr>
          <p:spPr bwMode="auto">
            <a:xfrm>
              <a:off x="2215316" y="3234878"/>
              <a:ext cx="0" cy="2254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8" name="Line 19"/>
            <p:cNvSpPr>
              <a:spLocks noChangeShapeType="1"/>
            </p:cNvSpPr>
            <p:nvPr/>
          </p:nvSpPr>
          <p:spPr bwMode="auto">
            <a:xfrm>
              <a:off x="2334140" y="3122166"/>
              <a:ext cx="0" cy="4508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39" name="Line 20"/>
            <p:cNvSpPr>
              <a:spLocks noChangeShapeType="1"/>
            </p:cNvSpPr>
            <p:nvPr/>
          </p:nvSpPr>
          <p:spPr bwMode="auto">
            <a:xfrm>
              <a:off x="2334140" y="3347591"/>
              <a:ext cx="59412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0" name="Line 21"/>
            <p:cNvSpPr>
              <a:spLocks noChangeShapeType="1"/>
            </p:cNvSpPr>
            <p:nvPr/>
          </p:nvSpPr>
          <p:spPr bwMode="auto">
            <a:xfrm>
              <a:off x="2928262" y="4289322"/>
              <a:ext cx="0" cy="43582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1" name="Line 22"/>
            <p:cNvSpPr>
              <a:spLocks noChangeShapeType="1"/>
            </p:cNvSpPr>
            <p:nvPr/>
          </p:nvSpPr>
          <p:spPr bwMode="auto">
            <a:xfrm>
              <a:off x="2571789" y="4839442"/>
              <a:ext cx="0" cy="21039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2" name="Line 23"/>
            <p:cNvSpPr>
              <a:spLocks noChangeShapeType="1"/>
            </p:cNvSpPr>
            <p:nvPr/>
          </p:nvSpPr>
          <p:spPr bwMode="auto">
            <a:xfrm flipV="1">
              <a:off x="2571789" y="4614017"/>
              <a:ext cx="0" cy="21039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3" name="Line 24"/>
            <p:cNvSpPr>
              <a:spLocks noChangeShapeType="1"/>
            </p:cNvSpPr>
            <p:nvPr/>
          </p:nvSpPr>
          <p:spPr bwMode="auto">
            <a:xfrm>
              <a:off x="1264721" y="5500688"/>
              <a:ext cx="1307068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44" name="Text Box 25"/>
            <p:cNvSpPr txBox="1">
              <a:spLocks noChangeArrowheads="1"/>
            </p:cNvSpPr>
            <p:nvPr/>
          </p:nvSpPr>
          <p:spPr bwMode="auto">
            <a:xfrm>
              <a:off x="1621194" y="5500688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8245" name="Text Box 26"/>
            <p:cNvSpPr txBox="1">
              <a:spLocks noChangeArrowheads="1"/>
            </p:cNvSpPr>
            <p:nvPr/>
          </p:nvSpPr>
          <p:spPr bwMode="auto">
            <a:xfrm>
              <a:off x="2809438" y="4274294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8246" name="Text Box 27"/>
            <p:cNvSpPr txBox="1">
              <a:spLocks noChangeArrowheads="1"/>
            </p:cNvSpPr>
            <p:nvPr/>
          </p:nvSpPr>
          <p:spPr bwMode="auto">
            <a:xfrm>
              <a:off x="2452965" y="4486276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 dirty="0"/>
            </a:p>
          </p:txBody>
        </p:sp>
        <p:sp>
          <p:nvSpPr>
            <p:cNvPr id="8247" name="Text Box 28"/>
            <p:cNvSpPr txBox="1">
              <a:spLocks noChangeArrowheads="1"/>
            </p:cNvSpPr>
            <p:nvPr/>
          </p:nvSpPr>
          <p:spPr bwMode="auto">
            <a:xfrm>
              <a:off x="2452965" y="4824413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 dirty="0"/>
            </a:p>
          </p:txBody>
        </p:sp>
        <p:sp>
          <p:nvSpPr>
            <p:cNvPr id="8248" name="Text Box 29"/>
            <p:cNvSpPr txBox="1">
              <a:spLocks noChangeArrowheads="1"/>
            </p:cNvSpPr>
            <p:nvPr/>
          </p:nvSpPr>
          <p:spPr bwMode="auto">
            <a:xfrm>
              <a:off x="1740018" y="4373563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 dirty="0"/>
            </a:p>
          </p:txBody>
        </p:sp>
        <p:sp>
          <p:nvSpPr>
            <p:cNvPr id="8249" name="Text Box 30"/>
            <p:cNvSpPr txBox="1">
              <a:spLocks noChangeArrowheads="1"/>
            </p:cNvSpPr>
            <p:nvPr/>
          </p:nvSpPr>
          <p:spPr bwMode="auto">
            <a:xfrm>
              <a:off x="1740018" y="5049838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8250" name="Text Box 31"/>
            <p:cNvSpPr txBox="1">
              <a:spLocks noChangeArrowheads="1"/>
            </p:cNvSpPr>
            <p:nvPr/>
          </p:nvSpPr>
          <p:spPr bwMode="auto">
            <a:xfrm>
              <a:off x="2215316" y="3009453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 dirty="0"/>
            </a:p>
          </p:txBody>
        </p:sp>
        <p:sp>
          <p:nvSpPr>
            <p:cNvPr id="61" name="Rectangle 6"/>
            <p:cNvSpPr>
              <a:spLocks noChangeArrowheads="1"/>
            </p:cNvSpPr>
            <p:nvPr/>
          </p:nvSpPr>
          <p:spPr bwMode="auto">
            <a:xfrm rot="5400000">
              <a:off x="670600" y="3790156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2" name="Text Box 29"/>
            <p:cNvSpPr txBox="1">
              <a:spLocks noChangeArrowheads="1"/>
            </p:cNvSpPr>
            <p:nvPr/>
          </p:nvSpPr>
          <p:spPr bwMode="auto">
            <a:xfrm>
              <a:off x="789424" y="3790156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 dirty="0"/>
            </a:p>
          </p:txBody>
        </p:sp>
        <p:sp>
          <p:nvSpPr>
            <p:cNvPr id="63" name="Rectangle 6"/>
            <p:cNvSpPr>
              <a:spLocks noChangeArrowheads="1"/>
            </p:cNvSpPr>
            <p:nvPr/>
          </p:nvSpPr>
          <p:spPr bwMode="auto">
            <a:xfrm rot="5400000">
              <a:off x="2652976" y="3811314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Text Box 29"/>
            <p:cNvSpPr txBox="1">
              <a:spLocks noChangeArrowheads="1"/>
            </p:cNvSpPr>
            <p:nvPr/>
          </p:nvSpPr>
          <p:spPr bwMode="auto">
            <a:xfrm>
              <a:off x="2771800" y="3811314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>
                  <a:solidFill>
                    <a:srgbClr val="008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cxnSp>
          <p:nvCxnSpPr>
            <p:cNvPr id="8" name="Přímá spojnice 7"/>
            <p:cNvCxnSpPr>
              <a:stCxn id="61" idx="1"/>
            </p:cNvCxnSpPr>
            <p:nvPr/>
          </p:nvCxnSpPr>
          <p:spPr>
            <a:xfrm flipV="1">
              <a:off x="967661" y="3296018"/>
              <a:ext cx="0" cy="3097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nice 72"/>
            <p:cNvCxnSpPr/>
            <p:nvPr/>
          </p:nvCxnSpPr>
          <p:spPr>
            <a:xfrm flipV="1">
              <a:off x="2915816" y="3335234"/>
              <a:ext cx="0" cy="30979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Skupina 11"/>
          <p:cNvGrpSpPr/>
          <p:nvPr/>
        </p:nvGrpSpPr>
        <p:grpSpPr>
          <a:xfrm>
            <a:off x="683568" y="3916781"/>
            <a:ext cx="2445667" cy="1580389"/>
            <a:chOff x="2584757" y="4958954"/>
            <a:chExt cx="2445667" cy="1580389"/>
          </a:xfrm>
        </p:grpSpPr>
        <p:sp>
          <p:nvSpPr>
            <p:cNvPr id="10" name="Ovál 9"/>
            <p:cNvSpPr/>
            <p:nvPr/>
          </p:nvSpPr>
          <p:spPr>
            <a:xfrm>
              <a:off x="2584757" y="4958954"/>
              <a:ext cx="2192139" cy="1118724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4495714" y="6077678"/>
              <a:ext cx="534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14" name="TextovéPole 13"/>
          <p:cNvSpPr txBox="1"/>
          <p:nvPr/>
        </p:nvSpPr>
        <p:spPr>
          <a:xfrm>
            <a:off x="6444208" y="3781489"/>
            <a:ext cx="222067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+mn-lt"/>
                <a:ea typeface="Cambria Math" pitchFamily="18" charset="0"/>
              </a:rPr>
              <a:t>R = R</a:t>
            </a:r>
            <a:r>
              <a:rPr lang="cs-CZ" sz="2000" baseline="-25000" dirty="0" smtClean="0">
                <a:latin typeface="+mn-lt"/>
                <a:ea typeface="Cambria Math" pitchFamily="18" charset="0"/>
              </a:rPr>
              <a:t>1</a:t>
            </a:r>
            <a:r>
              <a:rPr lang="cs-CZ" sz="2000" dirty="0" smtClean="0">
                <a:latin typeface="+mn-lt"/>
                <a:ea typeface="Cambria Math" pitchFamily="18" charset="0"/>
              </a:rPr>
              <a:t> + R´ + R</a:t>
            </a:r>
            <a:r>
              <a:rPr lang="cs-CZ" sz="2000" baseline="-25000" dirty="0" smtClean="0">
                <a:latin typeface="+mn-lt"/>
                <a:ea typeface="Cambria Math" pitchFamily="18" charset="0"/>
              </a:rPr>
              <a:t>4</a:t>
            </a:r>
            <a:r>
              <a:rPr lang="cs-CZ" sz="2000" dirty="0" smtClean="0">
                <a:latin typeface="+mn-lt"/>
                <a:ea typeface="Cambria Math" pitchFamily="18" charset="0"/>
              </a:rPr>
              <a:t> </a:t>
            </a:r>
          </a:p>
          <a:p>
            <a:endParaRPr lang="cs-CZ" sz="2000" dirty="0" smtClean="0">
              <a:latin typeface="+mn-lt"/>
              <a:ea typeface="Cambria Math" pitchFamily="18" charset="0"/>
            </a:endParaRPr>
          </a:p>
          <a:p>
            <a:r>
              <a:rPr lang="cs-CZ" sz="2000" dirty="0" smtClean="0">
                <a:latin typeface="+mn-lt"/>
                <a:ea typeface="Cambria Math" pitchFamily="18" charset="0"/>
              </a:rPr>
              <a:t>R = 80 + 10 + 110</a:t>
            </a:r>
          </a:p>
          <a:p>
            <a:endParaRPr lang="cs-CZ" sz="2000" dirty="0" smtClean="0">
              <a:latin typeface="+mn-lt"/>
              <a:ea typeface="Cambria Math" pitchFamily="18" charset="0"/>
            </a:endParaRPr>
          </a:p>
          <a:p>
            <a:r>
              <a:rPr lang="cs-CZ" sz="2000" b="1" dirty="0" smtClean="0">
                <a:latin typeface="+mn-lt"/>
                <a:ea typeface="Cambria Math" pitchFamily="18" charset="0"/>
              </a:rPr>
              <a:t>R = 200 </a:t>
            </a:r>
            <a:r>
              <a:rPr lang="el-GR" sz="2000" b="1" dirty="0"/>
              <a:t>Ω</a:t>
            </a:r>
            <a:endParaRPr lang="cs-CZ" sz="2000" b="1" dirty="0">
              <a:latin typeface="+mn-lt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64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624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/>
              <a:t>Příklady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736"/>
            <a:ext cx="8064500" cy="863426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cs-CZ" sz="2800" dirty="0"/>
              <a:t>2</a:t>
            </a:r>
            <a:r>
              <a:rPr lang="cs-CZ" sz="2800" dirty="0" smtClean="0"/>
              <a:t>. </a:t>
            </a:r>
            <a:r>
              <a:rPr lang="cs-CZ" sz="2800" dirty="0" smtClean="0"/>
              <a:t>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20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25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</a:p>
          <a:p>
            <a:pPr marL="0" indent="0" eaLnBrk="1" hangingPunct="1">
              <a:buNone/>
              <a:defRPr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</a:t>
            </a:r>
            <a:r>
              <a:rPr lang="cs-CZ" sz="2800" dirty="0" smtClean="0"/>
              <a:t>10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4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45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5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90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</a:p>
          <a:p>
            <a:pPr marL="0" indent="0" eaLnBrk="1" hangingPunct="1">
              <a:buNone/>
              <a:defRPr/>
            </a:pPr>
            <a:endParaRPr lang="cs-CZ" sz="2800" dirty="0"/>
          </a:p>
          <a:p>
            <a:pPr marL="0" indent="0" eaLnBrk="1" hangingPunct="1">
              <a:buFontTx/>
              <a:buNone/>
              <a:defRPr/>
            </a:pPr>
            <a:endParaRPr lang="cs-CZ" sz="2800" dirty="0" smtClean="0"/>
          </a:p>
        </p:txBody>
      </p:sp>
      <p:sp>
        <p:nvSpPr>
          <p:cNvPr id="7172" name="Rectangle 3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" name="Rectangle 34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" name="Rectangle 36"/>
          <p:cNvSpPr>
            <a:spLocks noChangeArrowheads="1"/>
          </p:cNvSpPr>
          <p:nvPr/>
        </p:nvSpPr>
        <p:spPr bwMode="auto">
          <a:xfrm>
            <a:off x="383347" y="3857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39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" name="Rectangle 42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4" name="Skupina 3"/>
          <p:cNvGrpSpPr/>
          <p:nvPr/>
        </p:nvGrpSpPr>
        <p:grpSpPr>
          <a:xfrm>
            <a:off x="3851920" y="2276872"/>
            <a:ext cx="2785312" cy="3502388"/>
            <a:chOff x="2843808" y="2204864"/>
            <a:chExt cx="2785312" cy="3502388"/>
          </a:xfrm>
        </p:grpSpPr>
        <p:sp>
          <p:nvSpPr>
            <p:cNvPr id="50" name="Rectangle 40"/>
            <p:cNvSpPr>
              <a:spLocks noChangeArrowheads="1"/>
            </p:cNvSpPr>
            <p:nvPr/>
          </p:nvSpPr>
          <p:spPr bwMode="auto">
            <a:xfrm>
              <a:off x="2843808" y="5245587"/>
              <a:ext cx="20922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5,3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1" name="TextovéPole 50"/>
                <p:cNvSpPr txBox="1"/>
                <p:nvPr/>
              </p:nvSpPr>
              <p:spPr>
                <a:xfrm>
                  <a:off x="2978775" y="2204864"/>
                  <a:ext cx="2440092" cy="7021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sz="2800" dirty="0"/>
                </a:p>
              </p:txBody>
            </p:sp>
          </mc:Choice>
          <mc:Fallback>
            <p:sp>
              <p:nvSpPr>
                <p:cNvPr id="51" name="TextovéPole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775" y="2204864"/>
                  <a:ext cx="2440092" cy="70218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ovéPole 54"/>
                <p:cNvSpPr txBox="1"/>
                <p:nvPr/>
              </p:nvSpPr>
              <p:spPr>
                <a:xfrm>
                  <a:off x="2993462" y="2944319"/>
                  <a:ext cx="2635658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</a:t>
                  </a:r>
                  <a:endParaRPr lang="cs-CZ" sz="2800" dirty="0"/>
                </a:p>
              </p:txBody>
            </p:sp>
          </mc:Choice>
          <mc:Fallback>
            <p:sp>
              <p:nvSpPr>
                <p:cNvPr id="55" name="TextovéPole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462" y="2944319"/>
                  <a:ext cx="2635658" cy="70339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3065470" y="3661706"/>
                  <a:ext cx="1830950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4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10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3661706"/>
                  <a:ext cx="1830950" cy="71045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54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3065470" y="4381786"/>
                  <a:ext cx="1297150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4381786"/>
                  <a:ext cx="1297150" cy="7042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Skupina 7"/>
          <p:cNvGrpSpPr/>
          <p:nvPr/>
        </p:nvGrpSpPr>
        <p:grpSpPr>
          <a:xfrm>
            <a:off x="176968" y="2815242"/>
            <a:ext cx="3530936" cy="3134038"/>
            <a:chOff x="32952" y="2060848"/>
            <a:chExt cx="3530936" cy="3134038"/>
          </a:xfrm>
        </p:grpSpPr>
        <p:sp>
          <p:nvSpPr>
            <p:cNvPr id="7184" name="Rectangle 5"/>
            <p:cNvSpPr>
              <a:spLocks noChangeArrowheads="1"/>
            </p:cNvSpPr>
            <p:nvPr/>
          </p:nvSpPr>
          <p:spPr bwMode="auto">
            <a:xfrm>
              <a:off x="1661428" y="4791109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5" name="Rectangle 6"/>
            <p:cNvSpPr>
              <a:spLocks noChangeArrowheads="1"/>
            </p:cNvSpPr>
            <p:nvPr/>
          </p:nvSpPr>
          <p:spPr bwMode="auto">
            <a:xfrm>
              <a:off x="1661428" y="3983555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6" name="Line 7"/>
            <p:cNvSpPr>
              <a:spLocks noChangeShapeType="1"/>
            </p:cNvSpPr>
            <p:nvPr/>
          </p:nvSpPr>
          <p:spPr bwMode="auto">
            <a:xfrm>
              <a:off x="1253758" y="4118147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7" name="Line 8"/>
            <p:cNvSpPr>
              <a:spLocks noChangeShapeType="1"/>
            </p:cNvSpPr>
            <p:nvPr/>
          </p:nvSpPr>
          <p:spPr bwMode="auto">
            <a:xfrm>
              <a:off x="1253758" y="411814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8" name="Line 9"/>
            <p:cNvSpPr>
              <a:spLocks noChangeShapeType="1"/>
            </p:cNvSpPr>
            <p:nvPr/>
          </p:nvSpPr>
          <p:spPr bwMode="auto">
            <a:xfrm>
              <a:off x="1253758" y="4925702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9" name="Line 10"/>
            <p:cNvSpPr>
              <a:spLocks noChangeShapeType="1"/>
            </p:cNvSpPr>
            <p:nvPr/>
          </p:nvSpPr>
          <p:spPr bwMode="auto">
            <a:xfrm>
              <a:off x="2340878" y="411814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0" name="Line 11"/>
            <p:cNvSpPr>
              <a:spLocks noChangeShapeType="1"/>
            </p:cNvSpPr>
            <p:nvPr/>
          </p:nvSpPr>
          <p:spPr bwMode="auto">
            <a:xfrm>
              <a:off x="2340878" y="4925702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1" name="Line 12"/>
            <p:cNvSpPr>
              <a:spLocks noChangeShapeType="1"/>
            </p:cNvSpPr>
            <p:nvPr/>
          </p:nvSpPr>
          <p:spPr bwMode="auto">
            <a:xfrm>
              <a:off x="2748548" y="4118147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flipH="1">
              <a:off x="846088" y="4521924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3" name="Line 14"/>
            <p:cNvSpPr>
              <a:spLocks noChangeShapeType="1"/>
            </p:cNvSpPr>
            <p:nvPr/>
          </p:nvSpPr>
          <p:spPr bwMode="auto">
            <a:xfrm flipH="1">
              <a:off x="2748548" y="4521924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 flipV="1">
              <a:off x="846088" y="3983554"/>
              <a:ext cx="0" cy="5383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Line 16"/>
            <p:cNvSpPr>
              <a:spLocks noChangeShapeType="1"/>
            </p:cNvSpPr>
            <p:nvPr/>
          </p:nvSpPr>
          <p:spPr bwMode="auto">
            <a:xfrm flipV="1">
              <a:off x="3156218" y="2464625"/>
              <a:ext cx="0" cy="20572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Line 17"/>
            <p:cNvSpPr>
              <a:spLocks noChangeShapeType="1"/>
            </p:cNvSpPr>
            <p:nvPr/>
          </p:nvSpPr>
          <p:spPr bwMode="auto">
            <a:xfrm>
              <a:off x="846088" y="2464625"/>
              <a:ext cx="14947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2340878" y="2330033"/>
              <a:ext cx="0" cy="269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2476768" y="2195440"/>
              <a:ext cx="0" cy="538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Line 20"/>
            <p:cNvSpPr>
              <a:spLocks noChangeShapeType="1"/>
            </p:cNvSpPr>
            <p:nvPr/>
          </p:nvSpPr>
          <p:spPr bwMode="auto">
            <a:xfrm>
              <a:off x="2476768" y="2464625"/>
              <a:ext cx="679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Line 21"/>
            <p:cNvSpPr>
              <a:spLocks noChangeShapeType="1"/>
            </p:cNvSpPr>
            <p:nvPr/>
          </p:nvSpPr>
          <p:spPr bwMode="auto">
            <a:xfrm>
              <a:off x="3156218" y="3597723"/>
              <a:ext cx="0" cy="520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1" name="Line 22"/>
            <p:cNvSpPr>
              <a:spLocks noChangeShapeType="1"/>
            </p:cNvSpPr>
            <p:nvPr/>
          </p:nvSpPr>
          <p:spPr bwMode="auto">
            <a:xfrm>
              <a:off x="2748548" y="4539870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2" name="Line 23"/>
            <p:cNvSpPr>
              <a:spLocks noChangeShapeType="1"/>
            </p:cNvSpPr>
            <p:nvPr/>
          </p:nvSpPr>
          <p:spPr bwMode="auto">
            <a:xfrm flipV="1">
              <a:off x="2748548" y="4270685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5" name="Text Box 26"/>
            <p:cNvSpPr txBox="1">
              <a:spLocks noChangeArrowheads="1"/>
            </p:cNvSpPr>
            <p:nvPr/>
          </p:nvSpPr>
          <p:spPr bwMode="auto">
            <a:xfrm>
              <a:off x="3020328" y="3579778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7206" name="Text Box 27"/>
            <p:cNvSpPr txBox="1">
              <a:spLocks noChangeArrowheads="1"/>
            </p:cNvSpPr>
            <p:nvPr/>
          </p:nvSpPr>
          <p:spPr bwMode="auto">
            <a:xfrm>
              <a:off x="2612658" y="4118147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7" name="Text Box 28"/>
            <p:cNvSpPr txBox="1">
              <a:spLocks noChangeArrowheads="1"/>
            </p:cNvSpPr>
            <p:nvPr/>
          </p:nvSpPr>
          <p:spPr bwMode="auto">
            <a:xfrm>
              <a:off x="2612658" y="4521924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08" name="Text Box 29"/>
            <p:cNvSpPr txBox="1">
              <a:spLocks noChangeArrowheads="1"/>
            </p:cNvSpPr>
            <p:nvPr/>
          </p:nvSpPr>
          <p:spPr bwMode="auto">
            <a:xfrm>
              <a:off x="1797318" y="3983555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9" name="Text Box 30"/>
            <p:cNvSpPr txBox="1">
              <a:spLocks noChangeArrowheads="1"/>
            </p:cNvSpPr>
            <p:nvPr/>
          </p:nvSpPr>
          <p:spPr bwMode="auto">
            <a:xfrm>
              <a:off x="1797318" y="4791109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10" name="Text Box 31"/>
            <p:cNvSpPr txBox="1">
              <a:spLocks noChangeArrowheads="1"/>
            </p:cNvSpPr>
            <p:nvPr/>
          </p:nvSpPr>
          <p:spPr bwMode="auto">
            <a:xfrm>
              <a:off x="2340878" y="2060848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11" name="Rectangle 5"/>
            <p:cNvSpPr>
              <a:spLocks noChangeArrowheads="1"/>
            </p:cNvSpPr>
            <p:nvPr/>
          </p:nvSpPr>
          <p:spPr bwMode="auto">
            <a:xfrm>
              <a:off x="1685732" y="4366220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    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 sz="1400"/>
            </a:p>
            <a:p>
              <a:endParaRPr lang="cs-CZ"/>
            </a:p>
          </p:txBody>
        </p:sp>
        <p:sp>
          <p:nvSpPr>
            <p:cNvPr id="7212" name="Line 9"/>
            <p:cNvSpPr>
              <a:spLocks noChangeShapeType="1"/>
            </p:cNvSpPr>
            <p:nvPr/>
          </p:nvSpPr>
          <p:spPr bwMode="auto">
            <a:xfrm>
              <a:off x="1278062" y="4500813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3" name="Line 11"/>
            <p:cNvSpPr>
              <a:spLocks noChangeShapeType="1"/>
            </p:cNvSpPr>
            <p:nvPr/>
          </p:nvSpPr>
          <p:spPr bwMode="auto">
            <a:xfrm>
              <a:off x="2365182" y="4500813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4" name="Text Box 28"/>
            <p:cNvSpPr txBox="1">
              <a:spLocks noChangeArrowheads="1"/>
            </p:cNvSpPr>
            <p:nvPr/>
          </p:nvSpPr>
          <p:spPr bwMode="auto">
            <a:xfrm>
              <a:off x="2340878" y="4459263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 bwMode="auto">
            <a:xfrm flipH="1">
              <a:off x="2476451" y="4510881"/>
              <a:ext cx="271462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Skupina 1"/>
            <p:cNvGrpSpPr/>
            <p:nvPr/>
          </p:nvGrpSpPr>
          <p:grpSpPr>
            <a:xfrm rot="5400000">
              <a:off x="192852" y="2900680"/>
              <a:ext cx="1307068" cy="901700"/>
              <a:chOff x="967661" y="5870971"/>
              <a:chExt cx="1307068" cy="901700"/>
            </a:xfrm>
          </p:grpSpPr>
          <p:sp>
            <p:nvSpPr>
              <p:cNvPr id="70" name="Rectangle 5"/>
              <p:cNvSpPr>
                <a:spLocks noChangeArrowheads="1"/>
              </p:cNvSpPr>
              <p:nvPr/>
            </p:nvSpPr>
            <p:spPr bwMode="auto">
              <a:xfrm>
                <a:off x="1324134" y="6547246"/>
                <a:ext cx="594122" cy="2254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" name="Rectangle 6"/>
              <p:cNvSpPr>
                <a:spLocks noChangeArrowheads="1"/>
              </p:cNvSpPr>
              <p:nvPr/>
            </p:nvSpPr>
            <p:spPr bwMode="auto">
              <a:xfrm>
                <a:off x="1324134" y="5870971"/>
                <a:ext cx="594122" cy="2254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" name="Line 7"/>
              <p:cNvSpPr>
                <a:spLocks noChangeShapeType="1"/>
              </p:cNvSpPr>
              <p:nvPr/>
            </p:nvSpPr>
            <p:spPr bwMode="auto">
              <a:xfrm>
                <a:off x="967661" y="5983684"/>
                <a:ext cx="0" cy="6762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" name="Line 8"/>
              <p:cNvSpPr>
                <a:spLocks noChangeShapeType="1"/>
              </p:cNvSpPr>
              <p:nvPr/>
            </p:nvSpPr>
            <p:spPr bwMode="auto">
              <a:xfrm>
                <a:off x="967661" y="5983684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" name="Line 9"/>
              <p:cNvSpPr>
                <a:spLocks noChangeShapeType="1"/>
              </p:cNvSpPr>
              <p:nvPr/>
            </p:nvSpPr>
            <p:spPr bwMode="auto">
              <a:xfrm>
                <a:off x="967661" y="6659959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5" name="Line 10"/>
              <p:cNvSpPr>
                <a:spLocks noChangeShapeType="1"/>
              </p:cNvSpPr>
              <p:nvPr/>
            </p:nvSpPr>
            <p:spPr bwMode="auto">
              <a:xfrm>
                <a:off x="1918256" y="5983684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6" name="Line 11"/>
              <p:cNvSpPr>
                <a:spLocks noChangeShapeType="1"/>
              </p:cNvSpPr>
              <p:nvPr/>
            </p:nvSpPr>
            <p:spPr bwMode="auto">
              <a:xfrm>
                <a:off x="1918256" y="6659959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7" name="Line 12"/>
              <p:cNvSpPr>
                <a:spLocks noChangeShapeType="1"/>
              </p:cNvSpPr>
              <p:nvPr/>
            </p:nvSpPr>
            <p:spPr bwMode="auto">
              <a:xfrm>
                <a:off x="2274729" y="5983684"/>
                <a:ext cx="0" cy="6762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9" name="Line 22"/>
              <p:cNvSpPr>
                <a:spLocks noChangeShapeType="1"/>
              </p:cNvSpPr>
              <p:nvPr/>
            </p:nvSpPr>
            <p:spPr bwMode="auto">
              <a:xfrm>
                <a:off x="2274729" y="6336850"/>
                <a:ext cx="0" cy="21039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0" name="Line 23"/>
              <p:cNvSpPr>
                <a:spLocks noChangeShapeType="1"/>
              </p:cNvSpPr>
              <p:nvPr/>
            </p:nvSpPr>
            <p:spPr bwMode="auto">
              <a:xfrm flipV="1">
                <a:off x="2274729" y="6111425"/>
                <a:ext cx="0" cy="21039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 type="oval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81" name="Text Box 27"/>
            <p:cNvSpPr txBox="1">
              <a:spLocks noChangeArrowheads="1"/>
            </p:cNvSpPr>
            <p:nvPr/>
          </p:nvSpPr>
          <p:spPr bwMode="auto">
            <a:xfrm>
              <a:off x="496303" y="3636169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82" name="Text Box 28"/>
            <p:cNvSpPr txBox="1">
              <a:spLocks noChangeArrowheads="1"/>
            </p:cNvSpPr>
            <p:nvPr/>
          </p:nvSpPr>
          <p:spPr bwMode="auto">
            <a:xfrm>
              <a:off x="866571" y="3645417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  <p:sp>
          <p:nvSpPr>
            <p:cNvPr id="83" name="Text Box 29"/>
            <p:cNvSpPr txBox="1">
              <a:spLocks noChangeArrowheads="1"/>
            </p:cNvSpPr>
            <p:nvPr/>
          </p:nvSpPr>
          <p:spPr bwMode="auto">
            <a:xfrm>
              <a:off x="32952" y="3182461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84" name="Text Box 30"/>
            <p:cNvSpPr txBox="1">
              <a:spLocks noChangeArrowheads="1"/>
            </p:cNvSpPr>
            <p:nvPr/>
          </p:nvSpPr>
          <p:spPr bwMode="auto">
            <a:xfrm>
              <a:off x="1187624" y="3214161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  <p:cxnSp>
          <p:nvCxnSpPr>
            <p:cNvPr id="7" name="Přímá spojnice 6"/>
            <p:cNvCxnSpPr>
              <a:stCxn id="7196" idx="0"/>
            </p:cNvCxnSpPr>
            <p:nvPr/>
          </p:nvCxnSpPr>
          <p:spPr>
            <a:xfrm>
              <a:off x="846088" y="2464625"/>
              <a:ext cx="298" cy="2333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Skupina 8"/>
          <p:cNvGrpSpPr/>
          <p:nvPr/>
        </p:nvGrpSpPr>
        <p:grpSpPr>
          <a:xfrm>
            <a:off x="6732240" y="2230868"/>
            <a:ext cx="2109873" cy="3502388"/>
            <a:chOff x="6812617" y="2518900"/>
            <a:chExt cx="2109873" cy="3502388"/>
          </a:xfrm>
        </p:grpSpPr>
        <p:sp>
          <p:nvSpPr>
            <p:cNvPr id="86" name="Rectangle 40"/>
            <p:cNvSpPr>
              <a:spLocks noChangeArrowheads="1"/>
            </p:cNvSpPr>
            <p:nvPr/>
          </p:nvSpPr>
          <p:spPr bwMode="auto">
            <a:xfrm>
              <a:off x="6812617" y="5559623"/>
              <a:ext cx="210987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30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ovéPole 86"/>
                <p:cNvSpPr txBox="1"/>
                <p:nvPr/>
              </p:nvSpPr>
              <p:spPr>
                <a:xfrm>
                  <a:off x="6947584" y="2518900"/>
                  <a:ext cx="1898277" cy="7025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7" name="TextovéPole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47584" y="2518900"/>
                  <a:ext cx="1898277" cy="7025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ovéPole 87"/>
                <p:cNvSpPr txBox="1"/>
                <p:nvPr/>
              </p:nvSpPr>
              <p:spPr>
                <a:xfrm>
                  <a:off x="6962271" y="3258355"/>
                  <a:ext cx="1935145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45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90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8" name="TextovéPole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2271" y="3258355"/>
                  <a:ext cx="1935145" cy="703398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ovéPole 88"/>
                <p:cNvSpPr txBox="1"/>
                <p:nvPr/>
              </p:nvSpPr>
              <p:spPr>
                <a:xfrm>
                  <a:off x="7034279" y="3975742"/>
                  <a:ext cx="1420582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1+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90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9" name="TextovéPole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4279" y="3975742"/>
                  <a:ext cx="1420582" cy="70429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ovéPole 89"/>
                <p:cNvSpPr txBox="1"/>
                <p:nvPr/>
              </p:nvSpPr>
              <p:spPr>
                <a:xfrm>
                  <a:off x="7034279" y="4695822"/>
                  <a:ext cx="1221809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90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90" name="TextovéPole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4279" y="4695822"/>
                  <a:ext cx="1221809" cy="70429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1" name="Rectangle 40"/>
          <p:cNvSpPr>
            <a:spLocks noChangeArrowheads="1"/>
          </p:cNvSpPr>
          <p:nvPr/>
        </p:nvSpPr>
        <p:spPr bwMode="auto">
          <a:xfrm>
            <a:off x="3985210" y="6093296"/>
            <a:ext cx="46955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b="1" dirty="0" smtClean="0">
                <a:sym typeface="Symbol" pitchFamily="18" charset="2"/>
              </a:rPr>
              <a:t>R = </a:t>
            </a:r>
            <a:r>
              <a:rPr lang="cs-CZ" sz="2400" b="1" dirty="0">
                <a:sym typeface="Symbol" pitchFamily="18" charset="2"/>
              </a:rPr>
              <a:t>R</a:t>
            </a:r>
            <a:r>
              <a:rPr lang="cs-CZ" sz="2400" b="1" dirty="0" smtClean="0">
                <a:sym typeface="Symbol" pitchFamily="18" charset="2"/>
              </a:rPr>
              <a:t>´ + </a:t>
            </a:r>
            <a:r>
              <a:rPr lang="cs-CZ" sz="2400" b="1" dirty="0">
                <a:sym typeface="Symbol" pitchFamily="18" charset="2"/>
              </a:rPr>
              <a:t>R´´ </a:t>
            </a:r>
            <a:r>
              <a:rPr lang="cs-CZ" sz="2400" b="1" dirty="0" smtClean="0">
                <a:sym typeface="Symbol" pitchFamily="18" charset="2"/>
              </a:rPr>
              <a:t>= 5,3 + 30 = 35,3 </a:t>
            </a:r>
            <a:r>
              <a:rPr lang="el-GR" sz="2400" b="1" dirty="0"/>
              <a:t>Ω</a:t>
            </a:r>
            <a:r>
              <a:rPr lang="cs-CZ" sz="2400" dirty="0">
                <a:sym typeface="Symbol" pitchFamily="18" charset="2"/>
              </a:rPr>
              <a:t> </a:t>
            </a:r>
          </a:p>
        </p:txBody>
      </p:sp>
      <p:grpSp>
        <p:nvGrpSpPr>
          <p:cNvPr id="92" name="Skupina 91"/>
          <p:cNvGrpSpPr/>
          <p:nvPr/>
        </p:nvGrpSpPr>
        <p:grpSpPr>
          <a:xfrm>
            <a:off x="1118221" y="4728931"/>
            <a:ext cx="2445667" cy="1580389"/>
            <a:chOff x="2584757" y="4958954"/>
            <a:chExt cx="2445667" cy="1580389"/>
          </a:xfrm>
        </p:grpSpPr>
        <p:sp>
          <p:nvSpPr>
            <p:cNvPr id="93" name="Ovál 92"/>
            <p:cNvSpPr/>
            <p:nvPr/>
          </p:nvSpPr>
          <p:spPr>
            <a:xfrm>
              <a:off x="2584757" y="4958954"/>
              <a:ext cx="2192139" cy="1118724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4" name="TextovéPole 93"/>
            <p:cNvSpPr txBox="1"/>
            <p:nvPr/>
          </p:nvSpPr>
          <p:spPr>
            <a:xfrm>
              <a:off x="4495714" y="6077678"/>
              <a:ext cx="534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176968" y="3028950"/>
            <a:ext cx="1560531" cy="2508607"/>
            <a:chOff x="176968" y="3028950"/>
            <a:chExt cx="1560531" cy="2508607"/>
          </a:xfrm>
        </p:grpSpPr>
        <p:sp>
          <p:nvSpPr>
            <p:cNvPr id="11" name="Ovál 10"/>
            <p:cNvSpPr/>
            <p:nvPr/>
          </p:nvSpPr>
          <p:spPr>
            <a:xfrm>
              <a:off x="176968" y="3028950"/>
              <a:ext cx="1560531" cy="2045479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179512" y="5075892"/>
              <a:ext cx="61266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586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624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/>
              <a:t>Příklady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736"/>
            <a:ext cx="8064500" cy="863426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cs-CZ" sz="2800" dirty="0"/>
              <a:t>3</a:t>
            </a:r>
            <a:r>
              <a:rPr lang="cs-CZ" sz="2800" dirty="0" smtClean="0"/>
              <a:t>. </a:t>
            </a:r>
            <a:r>
              <a:rPr lang="cs-CZ" sz="2800" dirty="0" smtClean="0"/>
              <a:t>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8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6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</a:p>
          <a:p>
            <a:pPr marL="0" indent="0" eaLnBrk="1" hangingPunct="1">
              <a:buNone/>
              <a:defRPr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</a:t>
            </a:r>
            <a:r>
              <a:rPr lang="cs-CZ" sz="2800" dirty="0" smtClean="0"/>
              <a:t>12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4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10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5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10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6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80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</a:p>
          <a:p>
            <a:pPr marL="0" indent="0" eaLnBrk="1" hangingPunct="1">
              <a:buNone/>
              <a:defRPr/>
            </a:pPr>
            <a:endParaRPr lang="cs-CZ" sz="2800" dirty="0"/>
          </a:p>
          <a:p>
            <a:pPr marL="0" indent="0" eaLnBrk="1" hangingPunct="1">
              <a:buFontTx/>
              <a:buNone/>
              <a:defRPr/>
            </a:pPr>
            <a:endParaRPr lang="cs-CZ" sz="2800" dirty="0" smtClean="0"/>
          </a:p>
        </p:txBody>
      </p:sp>
      <p:sp>
        <p:nvSpPr>
          <p:cNvPr id="7172" name="Rectangle 3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" name="Rectangle 34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" name="Rectangle 36"/>
          <p:cNvSpPr>
            <a:spLocks noChangeArrowheads="1"/>
          </p:cNvSpPr>
          <p:nvPr/>
        </p:nvSpPr>
        <p:spPr bwMode="auto">
          <a:xfrm>
            <a:off x="383347" y="3857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39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" name="Rectangle 42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4" name="Skupina 3"/>
          <p:cNvGrpSpPr/>
          <p:nvPr/>
        </p:nvGrpSpPr>
        <p:grpSpPr>
          <a:xfrm>
            <a:off x="3851920" y="2276872"/>
            <a:ext cx="2575059" cy="3502388"/>
            <a:chOff x="2843808" y="2204864"/>
            <a:chExt cx="2575059" cy="3502388"/>
          </a:xfrm>
        </p:grpSpPr>
        <p:sp>
          <p:nvSpPr>
            <p:cNvPr id="50" name="Rectangle 40"/>
            <p:cNvSpPr>
              <a:spLocks noChangeArrowheads="1"/>
            </p:cNvSpPr>
            <p:nvPr/>
          </p:nvSpPr>
          <p:spPr bwMode="auto">
            <a:xfrm>
              <a:off x="2843808" y="5245587"/>
              <a:ext cx="20922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2</a:t>
              </a:r>
              <a:r>
                <a:rPr lang="cs-CZ" sz="2400" b="1" dirty="0" smtClean="0">
                  <a:sym typeface="Symbol" pitchFamily="18" charset="2"/>
                </a:rPr>
                <a:t>,7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1" name="TextovéPole 50"/>
                <p:cNvSpPr txBox="1"/>
                <p:nvPr/>
              </p:nvSpPr>
              <p:spPr>
                <a:xfrm>
                  <a:off x="2978775" y="2204864"/>
                  <a:ext cx="2440092" cy="7021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sz="2800" dirty="0"/>
                </a:p>
              </p:txBody>
            </p:sp>
          </mc:Choice>
          <mc:Fallback>
            <p:sp>
              <p:nvSpPr>
                <p:cNvPr id="51" name="TextovéPole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775" y="2204864"/>
                  <a:ext cx="2440092" cy="70218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ovéPole 54"/>
                <p:cNvSpPr txBox="1"/>
                <p:nvPr/>
              </p:nvSpPr>
              <p:spPr>
                <a:xfrm>
                  <a:off x="2993462" y="2944319"/>
                  <a:ext cx="2331087" cy="7036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</a:t>
                  </a:r>
                  <a:endParaRPr lang="cs-CZ" sz="2800" dirty="0"/>
                </a:p>
              </p:txBody>
            </p:sp>
          </mc:Choice>
          <mc:Fallback>
            <p:sp>
              <p:nvSpPr>
                <p:cNvPr id="55" name="TextovéPole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462" y="2944319"/>
                  <a:ext cx="2331087" cy="7036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3065470" y="3661706"/>
                  <a:ext cx="1678665" cy="7016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4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24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3661706"/>
                  <a:ext cx="1678665" cy="70160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3065470" y="4381786"/>
                  <a:ext cx="1144865" cy="7016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9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24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4381786"/>
                  <a:ext cx="1144865" cy="70160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Skupina 8"/>
          <p:cNvGrpSpPr/>
          <p:nvPr/>
        </p:nvGrpSpPr>
        <p:grpSpPr>
          <a:xfrm>
            <a:off x="6732240" y="2230868"/>
            <a:ext cx="2092815" cy="3502388"/>
            <a:chOff x="6812617" y="2518900"/>
            <a:chExt cx="2092815" cy="3502388"/>
          </a:xfrm>
        </p:grpSpPr>
        <p:sp>
          <p:nvSpPr>
            <p:cNvPr id="86" name="Rectangle 40"/>
            <p:cNvSpPr>
              <a:spLocks noChangeArrowheads="1"/>
            </p:cNvSpPr>
            <p:nvPr/>
          </p:nvSpPr>
          <p:spPr bwMode="auto">
            <a:xfrm>
              <a:off x="6812617" y="5559623"/>
              <a:ext cx="193835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>
                  <a:sym typeface="Symbol" pitchFamily="18" charset="2"/>
                </a:rPr>
                <a:t>5</a:t>
              </a:r>
              <a:r>
                <a:rPr lang="cs-CZ" sz="2400" b="1" dirty="0" smtClean="0">
                  <a:sym typeface="Symbol" pitchFamily="18" charset="2"/>
                </a:rPr>
                <a:t>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ovéPole 86"/>
                <p:cNvSpPr txBox="1"/>
                <p:nvPr/>
              </p:nvSpPr>
              <p:spPr>
                <a:xfrm>
                  <a:off x="6947584" y="2518900"/>
                  <a:ext cx="1898277" cy="7025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7" name="TextovéPole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47584" y="2518900"/>
                  <a:ext cx="1898277" cy="7025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ovéPole 87"/>
                <p:cNvSpPr txBox="1"/>
                <p:nvPr/>
              </p:nvSpPr>
              <p:spPr>
                <a:xfrm>
                  <a:off x="6962271" y="3258355"/>
                  <a:ext cx="1943161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8" name="TextovéPole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2271" y="3258355"/>
                  <a:ext cx="1943161" cy="703398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ovéPole 88"/>
                <p:cNvSpPr txBox="1"/>
                <p:nvPr/>
              </p:nvSpPr>
              <p:spPr>
                <a:xfrm>
                  <a:off x="7034279" y="3975742"/>
                  <a:ext cx="1420582" cy="7036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9" name="TextovéPole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4279" y="3975742"/>
                  <a:ext cx="1420582" cy="70365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ovéPole 89"/>
                <p:cNvSpPr txBox="1"/>
                <p:nvPr/>
              </p:nvSpPr>
              <p:spPr>
                <a:xfrm>
                  <a:off x="7034279" y="4695822"/>
                  <a:ext cx="1229824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90" name="TextovéPole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4279" y="4695822"/>
                  <a:ext cx="1229824" cy="70429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1" name="Rectangle 40"/>
          <p:cNvSpPr>
            <a:spLocks noChangeArrowheads="1"/>
          </p:cNvSpPr>
          <p:nvPr/>
        </p:nvSpPr>
        <p:spPr bwMode="auto">
          <a:xfrm>
            <a:off x="3391748" y="6093296"/>
            <a:ext cx="58753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b="1" dirty="0" smtClean="0">
                <a:sym typeface="Symbol" pitchFamily="18" charset="2"/>
              </a:rPr>
              <a:t>R = </a:t>
            </a:r>
            <a:r>
              <a:rPr lang="cs-CZ" sz="2400" b="1" dirty="0">
                <a:sym typeface="Symbol" pitchFamily="18" charset="2"/>
              </a:rPr>
              <a:t>R</a:t>
            </a:r>
            <a:r>
              <a:rPr lang="cs-CZ" sz="2400" b="1" dirty="0" smtClean="0">
                <a:sym typeface="Symbol" pitchFamily="18" charset="2"/>
              </a:rPr>
              <a:t>´ + </a:t>
            </a:r>
            <a:r>
              <a:rPr lang="cs-CZ" sz="2400" b="1" dirty="0">
                <a:sym typeface="Symbol" pitchFamily="18" charset="2"/>
              </a:rPr>
              <a:t>R</a:t>
            </a:r>
            <a:r>
              <a:rPr lang="cs-CZ" sz="2400" b="1" dirty="0" smtClean="0">
                <a:sym typeface="Symbol" pitchFamily="18" charset="2"/>
              </a:rPr>
              <a:t>´´+ R</a:t>
            </a:r>
            <a:r>
              <a:rPr lang="cs-CZ" sz="2400" b="1" baseline="-25000" dirty="0" smtClean="0">
                <a:sym typeface="Symbol" pitchFamily="18" charset="2"/>
              </a:rPr>
              <a:t>6</a:t>
            </a:r>
            <a:r>
              <a:rPr lang="cs-CZ" sz="2400" b="1" dirty="0" smtClean="0">
                <a:sym typeface="Symbol" pitchFamily="18" charset="2"/>
              </a:rPr>
              <a:t> = 2,7 + 5 + 80 = 87,7 </a:t>
            </a:r>
            <a:r>
              <a:rPr lang="el-GR" sz="2400" b="1" dirty="0"/>
              <a:t>Ω</a:t>
            </a:r>
            <a:r>
              <a:rPr lang="cs-CZ" sz="2400" dirty="0">
                <a:sym typeface="Symbol" pitchFamily="18" charset="2"/>
              </a:rPr>
              <a:t> </a:t>
            </a:r>
          </a:p>
        </p:txBody>
      </p:sp>
      <p:grpSp>
        <p:nvGrpSpPr>
          <p:cNvPr id="92" name="Skupina 91"/>
          <p:cNvGrpSpPr/>
          <p:nvPr/>
        </p:nvGrpSpPr>
        <p:grpSpPr>
          <a:xfrm>
            <a:off x="1043608" y="4725144"/>
            <a:ext cx="2772897" cy="1118724"/>
            <a:chOff x="2257527" y="5526658"/>
            <a:chExt cx="2772897" cy="1118724"/>
          </a:xfrm>
        </p:grpSpPr>
        <p:sp>
          <p:nvSpPr>
            <p:cNvPr id="93" name="Ovál 92"/>
            <p:cNvSpPr/>
            <p:nvPr/>
          </p:nvSpPr>
          <p:spPr>
            <a:xfrm>
              <a:off x="2257527" y="5526658"/>
              <a:ext cx="2192139" cy="1118724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4" name="TextovéPole 93"/>
            <p:cNvSpPr txBox="1"/>
            <p:nvPr/>
          </p:nvSpPr>
          <p:spPr>
            <a:xfrm>
              <a:off x="4495714" y="6077678"/>
              <a:ext cx="534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131149" y="3008625"/>
            <a:ext cx="1560531" cy="2508607"/>
            <a:chOff x="176968" y="3028950"/>
            <a:chExt cx="1560531" cy="2508607"/>
          </a:xfrm>
        </p:grpSpPr>
        <p:sp>
          <p:nvSpPr>
            <p:cNvPr id="11" name="Ovál 10"/>
            <p:cNvSpPr/>
            <p:nvPr/>
          </p:nvSpPr>
          <p:spPr>
            <a:xfrm>
              <a:off x="176968" y="3028950"/>
              <a:ext cx="1560531" cy="2045479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179512" y="5075892"/>
              <a:ext cx="61266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3" name="Skupina 2"/>
          <p:cNvGrpSpPr/>
          <p:nvPr/>
        </p:nvGrpSpPr>
        <p:grpSpPr>
          <a:xfrm>
            <a:off x="176968" y="2815242"/>
            <a:ext cx="3530936" cy="3134038"/>
            <a:chOff x="176968" y="2815242"/>
            <a:chExt cx="3530936" cy="3134038"/>
          </a:xfrm>
        </p:grpSpPr>
        <p:sp>
          <p:nvSpPr>
            <p:cNvPr id="7184" name="Rectangle 5"/>
            <p:cNvSpPr>
              <a:spLocks noChangeArrowheads="1"/>
            </p:cNvSpPr>
            <p:nvPr/>
          </p:nvSpPr>
          <p:spPr bwMode="auto">
            <a:xfrm>
              <a:off x="1805444" y="5545503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5" name="Rectangle 6"/>
            <p:cNvSpPr>
              <a:spLocks noChangeArrowheads="1"/>
            </p:cNvSpPr>
            <p:nvPr/>
          </p:nvSpPr>
          <p:spPr bwMode="auto">
            <a:xfrm>
              <a:off x="1805444" y="4737949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6" name="Line 7"/>
            <p:cNvSpPr>
              <a:spLocks noChangeShapeType="1"/>
            </p:cNvSpPr>
            <p:nvPr/>
          </p:nvSpPr>
          <p:spPr bwMode="auto">
            <a:xfrm>
              <a:off x="1397774" y="4872541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7" name="Line 8"/>
            <p:cNvSpPr>
              <a:spLocks noChangeShapeType="1"/>
            </p:cNvSpPr>
            <p:nvPr/>
          </p:nvSpPr>
          <p:spPr bwMode="auto">
            <a:xfrm>
              <a:off x="1397774" y="4872541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8" name="Line 9"/>
            <p:cNvSpPr>
              <a:spLocks noChangeShapeType="1"/>
            </p:cNvSpPr>
            <p:nvPr/>
          </p:nvSpPr>
          <p:spPr bwMode="auto">
            <a:xfrm>
              <a:off x="1397774" y="568009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9" name="Line 10"/>
            <p:cNvSpPr>
              <a:spLocks noChangeShapeType="1"/>
            </p:cNvSpPr>
            <p:nvPr/>
          </p:nvSpPr>
          <p:spPr bwMode="auto">
            <a:xfrm>
              <a:off x="2484894" y="4872541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0" name="Line 11"/>
            <p:cNvSpPr>
              <a:spLocks noChangeShapeType="1"/>
            </p:cNvSpPr>
            <p:nvPr/>
          </p:nvSpPr>
          <p:spPr bwMode="auto">
            <a:xfrm>
              <a:off x="2484894" y="568009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1" name="Line 12"/>
            <p:cNvSpPr>
              <a:spLocks noChangeShapeType="1"/>
            </p:cNvSpPr>
            <p:nvPr/>
          </p:nvSpPr>
          <p:spPr bwMode="auto">
            <a:xfrm>
              <a:off x="2892564" y="4872541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flipH="1">
              <a:off x="990104" y="527631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3" name="Line 14"/>
            <p:cNvSpPr>
              <a:spLocks noChangeShapeType="1"/>
            </p:cNvSpPr>
            <p:nvPr/>
          </p:nvSpPr>
          <p:spPr bwMode="auto">
            <a:xfrm flipH="1">
              <a:off x="2892564" y="527631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 flipV="1">
              <a:off x="990104" y="4737948"/>
              <a:ext cx="0" cy="5383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Line 16"/>
            <p:cNvSpPr>
              <a:spLocks noChangeShapeType="1"/>
            </p:cNvSpPr>
            <p:nvPr/>
          </p:nvSpPr>
          <p:spPr bwMode="auto">
            <a:xfrm flipV="1">
              <a:off x="3300234" y="3219019"/>
              <a:ext cx="0" cy="20572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Line 17"/>
            <p:cNvSpPr>
              <a:spLocks noChangeShapeType="1"/>
            </p:cNvSpPr>
            <p:nvPr/>
          </p:nvSpPr>
          <p:spPr bwMode="auto">
            <a:xfrm>
              <a:off x="990104" y="3219019"/>
              <a:ext cx="14947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2484894" y="3084427"/>
              <a:ext cx="0" cy="269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2620784" y="2949834"/>
              <a:ext cx="0" cy="538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Line 20"/>
            <p:cNvSpPr>
              <a:spLocks noChangeShapeType="1"/>
            </p:cNvSpPr>
            <p:nvPr/>
          </p:nvSpPr>
          <p:spPr bwMode="auto">
            <a:xfrm>
              <a:off x="2620784" y="3219019"/>
              <a:ext cx="679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Line 21"/>
            <p:cNvSpPr>
              <a:spLocks noChangeShapeType="1"/>
            </p:cNvSpPr>
            <p:nvPr/>
          </p:nvSpPr>
          <p:spPr bwMode="auto">
            <a:xfrm>
              <a:off x="3300234" y="4352117"/>
              <a:ext cx="0" cy="520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1" name="Line 22"/>
            <p:cNvSpPr>
              <a:spLocks noChangeShapeType="1"/>
            </p:cNvSpPr>
            <p:nvPr/>
          </p:nvSpPr>
          <p:spPr bwMode="auto">
            <a:xfrm>
              <a:off x="2892564" y="5294264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2" name="Line 23"/>
            <p:cNvSpPr>
              <a:spLocks noChangeShapeType="1"/>
            </p:cNvSpPr>
            <p:nvPr/>
          </p:nvSpPr>
          <p:spPr bwMode="auto">
            <a:xfrm flipV="1">
              <a:off x="2892564" y="5025079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5" name="Text Box 26"/>
            <p:cNvSpPr txBox="1">
              <a:spLocks noChangeArrowheads="1"/>
            </p:cNvSpPr>
            <p:nvPr/>
          </p:nvSpPr>
          <p:spPr bwMode="auto">
            <a:xfrm>
              <a:off x="3164344" y="4334172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7206" name="Text Box 27"/>
            <p:cNvSpPr txBox="1">
              <a:spLocks noChangeArrowheads="1"/>
            </p:cNvSpPr>
            <p:nvPr/>
          </p:nvSpPr>
          <p:spPr bwMode="auto">
            <a:xfrm>
              <a:off x="2756674" y="4872541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7" name="Text Box 28"/>
            <p:cNvSpPr txBox="1">
              <a:spLocks noChangeArrowheads="1"/>
            </p:cNvSpPr>
            <p:nvPr/>
          </p:nvSpPr>
          <p:spPr bwMode="auto">
            <a:xfrm>
              <a:off x="2756674" y="5276318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08" name="Text Box 29"/>
            <p:cNvSpPr txBox="1">
              <a:spLocks noChangeArrowheads="1"/>
            </p:cNvSpPr>
            <p:nvPr/>
          </p:nvSpPr>
          <p:spPr bwMode="auto">
            <a:xfrm>
              <a:off x="1941334" y="4737949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 dirty="0"/>
            </a:p>
          </p:txBody>
        </p:sp>
        <p:sp>
          <p:nvSpPr>
            <p:cNvPr id="7209" name="Text Box 30"/>
            <p:cNvSpPr txBox="1">
              <a:spLocks noChangeArrowheads="1"/>
            </p:cNvSpPr>
            <p:nvPr/>
          </p:nvSpPr>
          <p:spPr bwMode="auto">
            <a:xfrm>
              <a:off x="1941334" y="5545503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10" name="Text Box 31"/>
            <p:cNvSpPr txBox="1">
              <a:spLocks noChangeArrowheads="1"/>
            </p:cNvSpPr>
            <p:nvPr/>
          </p:nvSpPr>
          <p:spPr bwMode="auto">
            <a:xfrm>
              <a:off x="2484894" y="2815242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11" name="Rectangle 5"/>
            <p:cNvSpPr>
              <a:spLocks noChangeArrowheads="1"/>
            </p:cNvSpPr>
            <p:nvPr/>
          </p:nvSpPr>
          <p:spPr bwMode="auto">
            <a:xfrm>
              <a:off x="1829748" y="5120614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    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 sz="1400"/>
            </a:p>
            <a:p>
              <a:endParaRPr lang="cs-CZ"/>
            </a:p>
          </p:txBody>
        </p:sp>
        <p:sp>
          <p:nvSpPr>
            <p:cNvPr id="7212" name="Line 9"/>
            <p:cNvSpPr>
              <a:spLocks noChangeShapeType="1"/>
            </p:cNvSpPr>
            <p:nvPr/>
          </p:nvSpPr>
          <p:spPr bwMode="auto">
            <a:xfrm>
              <a:off x="1422078" y="525520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3" name="Line 11"/>
            <p:cNvSpPr>
              <a:spLocks noChangeShapeType="1"/>
            </p:cNvSpPr>
            <p:nvPr/>
          </p:nvSpPr>
          <p:spPr bwMode="auto">
            <a:xfrm>
              <a:off x="2509198" y="5255207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4" name="Text Box 28"/>
            <p:cNvSpPr txBox="1">
              <a:spLocks noChangeArrowheads="1"/>
            </p:cNvSpPr>
            <p:nvPr/>
          </p:nvSpPr>
          <p:spPr bwMode="auto">
            <a:xfrm>
              <a:off x="2484894" y="5213657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 bwMode="auto">
            <a:xfrm flipH="1">
              <a:off x="2620467" y="5265275"/>
              <a:ext cx="271462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Skupina 1"/>
            <p:cNvGrpSpPr/>
            <p:nvPr/>
          </p:nvGrpSpPr>
          <p:grpSpPr>
            <a:xfrm rot="5400000">
              <a:off x="336868" y="3655074"/>
              <a:ext cx="1307068" cy="901700"/>
              <a:chOff x="967661" y="5870971"/>
              <a:chExt cx="1307068" cy="901700"/>
            </a:xfrm>
          </p:grpSpPr>
          <p:sp>
            <p:nvSpPr>
              <p:cNvPr id="70" name="Rectangle 5"/>
              <p:cNvSpPr>
                <a:spLocks noChangeArrowheads="1"/>
              </p:cNvSpPr>
              <p:nvPr/>
            </p:nvSpPr>
            <p:spPr bwMode="auto">
              <a:xfrm>
                <a:off x="1324134" y="6547246"/>
                <a:ext cx="594122" cy="2254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1" name="Rectangle 6"/>
              <p:cNvSpPr>
                <a:spLocks noChangeArrowheads="1"/>
              </p:cNvSpPr>
              <p:nvPr/>
            </p:nvSpPr>
            <p:spPr bwMode="auto">
              <a:xfrm>
                <a:off x="1324134" y="5870971"/>
                <a:ext cx="594122" cy="2254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2" name="Line 7"/>
              <p:cNvSpPr>
                <a:spLocks noChangeShapeType="1"/>
              </p:cNvSpPr>
              <p:nvPr/>
            </p:nvSpPr>
            <p:spPr bwMode="auto">
              <a:xfrm>
                <a:off x="967661" y="5983684"/>
                <a:ext cx="0" cy="6762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3" name="Line 8"/>
              <p:cNvSpPr>
                <a:spLocks noChangeShapeType="1"/>
              </p:cNvSpPr>
              <p:nvPr/>
            </p:nvSpPr>
            <p:spPr bwMode="auto">
              <a:xfrm>
                <a:off x="967661" y="5983684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4" name="Line 9"/>
              <p:cNvSpPr>
                <a:spLocks noChangeShapeType="1"/>
              </p:cNvSpPr>
              <p:nvPr/>
            </p:nvSpPr>
            <p:spPr bwMode="auto">
              <a:xfrm>
                <a:off x="967661" y="6659959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5" name="Line 10"/>
              <p:cNvSpPr>
                <a:spLocks noChangeShapeType="1"/>
              </p:cNvSpPr>
              <p:nvPr/>
            </p:nvSpPr>
            <p:spPr bwMode="auto">
              <a:xfrm>
                <a:off x="1918256" y="5983684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6" name="Line 11"/>
              <p:cNvSpPr>
                <a:spLocks noChangeShapeType="1"/>
              </p:cNvSpPr>
              <p:nvPr/>
            </p:nvSpPr>
            <p:spPr bwMode="auto">
              <a:xfrm>
                <a:off x="1918256" y="6659959"/>
                <a:ext cx="35647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7" name="Line 12"/>
              <p:cNvSpPr>
                <a:spLocks noChangeShapeType="1"/>
              </p:cNvSpPr>
              <p:nvPr/>
            </p:nvSpPr>
            <p:spPr bwMode="auto">
              <a:xfrm>
                <a:off x="2274729" y="5983684"/>
                <a:ext cx="0" cy="6762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79" name="Line 22"/>
              <p:cNvSpPr>
                <a:spLocks noChangeShapeType="1"/>
              </p:cNvSpPr>
              <p:nvPr/>
            </p:nvSpPr>
            <p:spPr bwMode="auto">
              <a:xfrm>
                <a:off x="2274729" y="6336850"/>
                <a:ext cx="0" cy="21039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80" name="Line 23"/>
              <p:cNvSpPr>
                <a:spLocks noChangeShapeType="1"/>
              </p:cNvSpPr>
              <p:nvPr/>
            </p:nvSpPr>
            <p:spPr bwMode="auto">
              <a:xfrm flipV="1">
                <a:off x="2274729" y="6111425"/>
                <a:ext cx="0" cy="21039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 type="oval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81" name="Text Box 27"/>
            <p:cNvSpPr txBox="1">
              <a:spLocks noChangeArrowheads="1"/>
            </p:cNvSpPr>
            <p:nvPr/>
          </p:nvSpPr>
          <p:spPr bwMode="auto">
            <a:xfrm>
              <a:off x="640319" y="4390563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82" name="Text Box 28"/>
            <p:cNvSpPr txBox="1">
              <a:spLocks noChangeArrowheads="1"/>
            </p:cNvSpPr>
            <p:nvPr/>
          </p:nvSpPr>
          <p:spPr bwMode="auto">
            <a:xfrm>
              <a:off x="1010587" y="4399811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  <p:sp>
          <p:nvSpPr>
            <p:cNvPr id="83" name="Text Box 29"/>
            <p:cNvSpPr txBox="1">
              <a:spLocks noChangeArrowheads="1"/>
            </p:cNvSpPr>
            <p:nvPr/>
          </p:nvSpPr>
          <p:spPr bwMode="auto">
            <a:xfrm>
              <a:off x="176968" y="3936855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84" name="Text Box 30"/>
            <p:cNvSpPr txBox="1">
              <a:spLocks noChangeArrowheads="1"/>
            </p:cNvSpPr>
            <p:nvPr/>
          </p:nvSpPr>
          <p:spPr bwMode="auto">
            <a:xfrm>
              <a:off x="1331640" y="3968555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  <p:cxnSp>
          <p:nvCxnSpPr>
            <p:cNvPr id="7" name="Přímá spojnice 6"/>
            <p:cNvCxnSpPr>
              <a:stCxn id="7196" idx="0"/>
            </p:cNvCxnSpPr>
            <p:nvPr/>
          </p:nvCxnSpPr>
          <p:spPr>
            <a:xfrm>
              <a:off x="990104" y="3219019"/>
              <a:ext cx="298" cy="2333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6"/>
            <p:cNvSpPr>
              <a:spLocks noChangeArrowheads="1"/>
            </p:cNvSpPr>
            <p:nvPr/>
          </p:nvSpPr>
          <p:spPr bwMode="auto">
            <a:xfrm>
              <a:off x="1523953" y="3092685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Text Box 29"/>
            <p:cNvSpPr txBox="1">
              <a:spLocks noChangeArrowheads="1"/>
            </p:cNvSpPr>
            <p:nvPr/>
          </p:nvSpPr>
          <p:spPr bwMode="auto">
            <a:xfrm>
              <a:off x="1691680" y="3068960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6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75812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624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/>
              <a:t>Příklady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736"/>
            <a:ext cx="8064500" cy="863426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cs-CZ" sz="2800" dirty="0"/>
              <a:t>4</a:t>
            </a:r>
            <a:r>
              <a:rPr lang="cs-CZ" sz="2800" dirty="0" smtClean="0"/>
              <a:t>. </a:t>
            </a:r>
            <a:r>
              <a:rPr lang="cs-CZ" sz="2800" dirty="0" smtClean="0"/>
              <a:t>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50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16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</a:p>
          <a:p>
            <a:pPr marL="0" indent="0" eaLnBrk="1" hangingPunct="1">
              <a:buNone/>
              <a:defRPr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</a:t>
            </a:r>
            <a:r>
              <a:rPr lang="cs-CZ" sz="2800" dirty="0" smtClean="0"/>
              <a:t>24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4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6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5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3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6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45 </a:t>
            </a:r>
            <a:r>
              <a:rPr lang="el-GR" sz="2800" dirty="0"/>
              <a:t>Ω</a:t>
            </a:r>
            <a:r>
              <a:rPr lang="cs-CZ" sz="2800" dirty="0"/>
              <a:t>, </a:t>
            </a:r>
          </a:p>
          <a:p>
            <a:pPr marL="0" indent="0" eaLnBrk="1" hangingPunct="1">
              <a:buNone/>
              <a:defRPr/>
            </a:pPr>
            <a:endParaRPr lang="cs-CZ" sz="2800" dirty="0"/>
          </a:p>
          <a:p>
            <a:pPr marL="0" indent="0" eaLnBrk="1" hangingPunct="1">
              <a:buFontTx/>
              <a:buNone/>
              <a:defRPr/>
            </a:pPr>
            <a:endParaRPr lang="cs-CZ" sz="2800" dirty="0" smtClean="0"/>
          </a:p>
        </p:txBody>
      </p:sp>
      <p:sp>
        <p:nvSpPr>
          <p:cNvPr id="7172" name="Rectangle 3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" name="Rectangle 34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" name="Rectangle 36"/>
          <p:cNvSpPr>
            <a:spLocks noChangeArrowheads="1"/>
          </p:cNvSpPr>
          <p:nvPr/>
        </p:nvSpPr>
        <p:spPr bwMode="auto">
          <a:xfrm>
            <a:off x="383347" y="3857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39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" name="Rectangle 42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4" name="Skupina 3"/>
          <p:cNvGrpSpPr/>
          <p:nvPr/>
        </p:nvGrpSpPr>
        <p:grpSpPr>
          <a:xfrm>
            <a:off x="3851920" y="2276872"/>
            <a:ext cx="2092239" cy="3502388"/>
            <a:chOff x="2843808" y="2204864"/>
            <a:chExt cx="2092239" cy="3502388"/>
          </a:xfrm>
        </p:grpSpPr>
        <p:sp>
          <p:nvSpPr>
            <p:cNvPr id="50" name="Rectangle 40"/>
            <p:cNvSpPr>
              <a:spLocks noChangeArrowheads="1"/>
            </p:cNvSpPr>
            <p:nvPr/>
          </p:nvSpPr>
          <p:spPr bwMode="auto">
            <a:xfrm>
              <a:off x="2843808" y="5245587"/>
              <a:ext cx="209223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9,6 </a:t>
              </a:r>
              <a:r>
                <a:rPr lang="el-GR" sz="2400" b="1" dirty="0" smtClean="0"/>
                <a:t>Ω</a:t>
              </a:r>
              <a:r>
                <a:rPr lang="cs-CZ" sz="2400" dirty="0" smtClean="0">
                  <a:sym typeface="Symbol" pitchFamily="18" charset="2"/>
                </a:rPr>
                <a:t> </a:t>
              </a:r>
              <a:endParaRPr lang="cs-CZ" sz="2400" dirty="0">
                <a:sym typeface="Symbol" pitchFamily="18" charset="2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1" name="TextovéPole 50"/>
                <p:cNvSpPr txBox="1"/>
                <p:nvPr/>
              </p:nvSpPr>
              <p:spPr>
                <a:xfrm>
                  <a:off x="2978775" y="2204864"/>
                  <a:ext cx="1758815" cy="7021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sz="2800" dirty="0"/>
                </a:p>
              </p:txBody>
            </p:sp>
          </mc:Choice>
          <mc:Fallback>
            <p:sp>
              <p:nvSpPr>
                <p:cNvPr id="51" name="TextovéPole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775" y="2204864"/>
                  <a:ext cx="1758815" cy="70218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ovéPole 54"/>
                <p:cNvSpPr txBox="1"/>
                <p:nvPr/>
              </p:nvSpPr>
              <p:spPr>
                <a:xfrm>
                  <a:off x="2993462" y="2944319"/>
                  <a:ext cx="1922321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16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24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endParaRPr lang="cs-CZ" sz="2800" dirty="0"/>
                </a:p>
              </p:txBody>
            </p:sp>
          </mc:Choice>
          <mc:Fallback>
            <p:sp>
              <p:nvSpPr>
                <p:cNvPr id="55" name="TextovéPole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462" y="2944319"/>
                  <a:ext cx="1922321" cy="70339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3065470" y="3661706"/>
                  <a:ext cx="1335622" cy="704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48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3661706"/>
                  <a:ext cx="1335622" cy="70455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3065470" y="4381786"/>
                  <a:ext cx="1144865" cy="7107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48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4381786"/>
                  <a:ext cx="1144865" cy="7107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Skupina 8"/>
          <p:cNvGrpSpPr/>
          <p:nvPr/>
        </p:nvGrpSpPr>
        <p:grpSpPr>
          <a:xfrm>
            <a:off x="6732240" y="2230868"/>
            <a:ext cx="2033244" cy="3502388"/>
            <a:chOff x="6812617" y="2518900"/>
            <a:chExt cx="2033244" cy="3502388"/>
          </a:xfrm>
        </p:grpSpPr>
        <p:sp>
          <p:nvSpPr>
            <p:cNvPr id="86" name="Rectangle 40"/>
            <p:cNvSpPr>
              <a:spLocks noChangeArrowheads="1"/>
            </p:cNvSpPr>
            <p:nvPr/>
          </p:nvSpPr>
          <p:spPr bwMode="auto">
            <a:xfrm>
              <a:off x="6812617" y="5559623"/>
              <a:ext cx="193835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2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ovéPole 86"/>
                <p:cNvSpPr txBox="1"/>
                <p:nvPr/>
              </p:nvSpPr>
              <p:spPr>
                <a:xfrm>
                  <a:off x="6947584" y="2518900"/>
                  <a:ext cx="1898277" cy="7025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baseline="-25000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7" name="TextovéPole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47584" y="2518900"/>
                  <a:ext cx="1898277" cy="70250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ovéPole 87"/>
                <p:cNvSpPr txBox="1"/>
                <p:nvPr/>
              </p:nvSpPr>
              <p:spPr>
                <a:xfrm>
                  <a:off x="6962271" y="3258355"/>
                  <a:ext cx="1638590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8" name="TextovéPole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2271" y="3258355"/>
                  <a:ext cx="1638590" cy="703398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ovéPole 88"/>
                <p:cNvSpPr txBox="1"/>
                <p:nvPr/>
              </p:nvSpPr>
              <p:spPr>
                <a:xfrm>
                  <a:off x="7034279" y="3975742"/>
                  <a:ext cx="1420582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89" name="TextovéPole 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4279" y="3975742"/>
                  <a:ext cx="1420582" cy="70429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ovéPole 89"/>
                <p:cNvSpPr txBox="1"/>
                <p:nvPr/>
              </p:nvSpPr>
              <p:spPr>
                <a:xfrm>
                  <a:off x="7034279" y="4695822"/>
                  <a:ext cx="1077539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2800" b="0" i="0" smtClean="0">
                              <a:latin typeface="Cambria Math"/>
                            </a:rPr>
                            <m:t>R</m:t>
                          </m:r>
                          <m:r>
                            <a:rPr lang="cs-CZ" sz="2800" b="0" i="0" smtClean="0">
                              <a:latin typeface="Cambria Math"/>
                            </a:rPr>
                            <m:t>´´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0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0" smtClean="0">
                              <a:latin typeface="Cambria Math"/>
                            </a:rPr>
                            <m:t>6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90" name="TextovéPole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4279" y="4695822"/>
                  <a:ext cx="1077539" cy="70429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1" name="Rectangle 40"/>
          <p:cNvSpPr>
            <a:spLocks noChangeArrowheads="1"/>
          </p:cNvSpPr>
          <p:nvPr/>
        </p:nvSpPr>
        <p:spPr bwMode="auto">
          <a:xfrm>
            <a:off x="1691680" y="6093296"/>
            <a:ext cx="76242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b="1" dirty="0" smtClean="0">
                <a:sym typeface="Symbol" pitchFamily="18" charset="2"/>
              </a:rPr>
              <a:t>R = R</a:t>
            </a:r>
            <a:r>
              <a:rPr lang="cs-CZ" sz="2400" b="1" baseline="-25000" dirty="0" smtClean="0">
                <a:sym typeface="Symbol" pitchFamily="18" charset="2"/>
              </a:rPr>
              <a:t>1</a:t>
            </a:r>
            <a:r>
              <a:rPr lang="cs-CZ" sz="2400" b="1" dirty="0" smtClean="0">
                <a:sym typeface="Symbol" pitchFamily="18" charset="2"/>
              </a:rPr>
              <a:t> + </a:t>
            </a:r>
            <a:r>
              <a:rPr lang="cs-CZ" sz="2400" b="1" dirty="0" smtClean="0">
                <a:sym typeface="Symbol" pitchFamily="18" charset="2"/>
              </a:rPr>
              <a:t>R´ + </a:t>
            </a:r>
            <a:r>
              <a:rPr lang="cs-CZ" sz="2400" b="1" dirty="0">
                <a:sym typeface="Symbol" pitchFamily="18" charset="2"/>
              </a:rPr>
              <a:t>R</a:t>
            </a:r>
            <a:r>
              <a:rPr lang="cs-CZ" sz="2400" b="1" dirty="0" smtClean="0">
                <a:sym typeface="Symbol" pitchFamily="18" charset="2"/>
              </a:rPr>
              <a:t>´´+ R</a:t>
            </a:r>
            <a:r>
              <a:rPr lang="cs-CZ" sz="2400" b="1" baseline="-25000" dirty="0" smtClean="0">
                <a:sym typeface="Symbol" pitchFamily="18" charset="2"/>
              </a:rPr>
              <a:t>6</a:t>
            </a:r>
            <a:r>
              <a:rPr lang="cs-CZ" sz="2400" b="1" dirty="0" smtClean="0">
                <a:sym typeface="Symbol" pitchFamily="18" charset="2"/>
              </a:rPr>
              <a:t> = 50 + 9,6 + 2 + 45 = 106,6 </a:t>
            </a:r>
            <a:r>
              <a:rPr lang="el-GR" sz="2400" b="1" dirty="0"/>
              <a:t>Ω</a:t>
            </a:r>
            <a:r>
              <a:rPr lang="cs-CZ" sz="2400" dirty="0">
                <a:sym typeface="Symbol" pitchFamily="18" charset="2"/>
              </a:rPr>
              <a:t> </a:t>
            </a:r>
          </a:p>
        </p:txBody>
      </p:sp>
      <p:grpSp>
        <p:nvGrpSpPr>
          <p:cNvPr id="92" name="Skupina 91"/>
          <p:cNvGrpSpPr/>
          <p:nvPr/>
        </p:nvGrpSpPr>
        <p:grpSpPr>
          <a:xfrm>
            <a:off x="971600" y="4653136"/>
            <a:ext cx="2772897" cy="1118724"/>
            <a:chOff x="2257527" y="5526658"/>
            <a:chExt cx="2772897" cy="1118724"/>
          </a:xfrm>
        </p:grpSpPr>
        <p:sp>
          <p:nvSpPr>
            <p:cNvPr id="93" name="Ovál 92"/>
            <p:cNvSpPr/>
            <p:nvPr/>
          </p:nvSpPr>
          <p:spPr>
            <a:xfrm>
              <a:off x="2257527" y="5526658"/>
              <a:ext cx="2192139" cy="1118724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4" name="TextovéPole 93"/>
            <p:cNvSpPr txBox="1"/>
            <p:nvPr/>
          </p:nvSpPr>
          <p:spPr>
            <a:xfrm>
              <a:off x="4495714" y="6077678"/>
              <a:ext cx="534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203157" y="2936617"/>
            <a:ext cx="1560531" cy="2508607"/>
            <a:chOff x="176968" y="3028950"/>
            <a:chExt cx="1560531" cy="2508607"/>
          </a:xfrm>
        </p:grpSpPr>
        <p:sp>
          <p:nvSpPr>
            <p:cNvPr id="11" name="Ovál 10"/>
            <p:cNvSpPr/>
            <p:nvPr/>
          </p:nvSpPr>
          <p:spPr>
            <a:xfrm>
              <a:off x="176968" y="3028950"/>
              <a:ext cx="1560531" cy="2045479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179512" y="5075892"/>
              <a:ext cx="61266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5" name="Skupina 4"/>
          <p:cNvGrpSpPr/>
          <p:nvPr/>
        </p:nvGrpSpPr>
        <p:grpSpPr>
          <a:xfrm>
            <a:off x="176968" y="2708920"/>
            <a:ext cx="3530936" cy="3062030"/>
            <a:chOff x="176968" y="2815242"/>
            <a:chExt cx="3530936" cy="3062030"/>
          </a:xfrm>
        </p:grpSpPr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flipH="1">
              <a:off x="990104" y="5276318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 flipV="1">
              <a:off x="990104" y="4737948"/>
              <a:ext cx="0" cy="5383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Line 16"/>
            <p:cNvSpPr>
              <a:spLocks noChangeShapeType="1"/>
            </p:cNvSpPr>
            <p:nvPr/>
          </p:nvSpPr>
          <p:spPr bwMode="auto">
            <a:xfrm flipV="1">
              <a:off x="3300234" y="3219019"/>
              <a:ext cx="0" cy="20572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Line 17"/>
            <p:cNvSpPr>
              <a:spLocks noChangeShapeType="1"/>
            </p:cNvSpPr>
            <p:nvPr/>
          </p:nvSpPr>
          <p:spPr bwMode="auto">
            <a:xfrm>
              <a:off x="990104" y="3219019"/>
              <a:ext cx="14947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2484894" y="3084427"/>
              <a:ext cx="0" cy="269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2620784" y="2949834"/>
              <a:ext cx="0" cy="538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Line 20"/>
            <p:cNvSpPr>
              <a:spLocks noChangeShapeType="1"/>
            </p:cNvSpPr>
            <p:nvPr/>
          </p:nvSpPr>
          <p:spPr bwMode="auto">
            <a:xfrm>
              <a:off x="2620784" y="3219019"/>
              <a:ext cx="679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Line 21"/>
            <p:cNvSpPr>
              <a:spLocks noChangeShapeType="1"/>
            </p:cNvSpPr>
            <p:nvPr/>
          </p:nvSpPr>
          <p:spPr bwMode="auto">
            <a:xfrm>
              <a:off x="3300234" y="4492752"/>
              <a:ext cx="0" cy="520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5" name="Text Box 26"/>
            <p:cNvSpPr txBox="1">
              <a:spLocks noChangeArrowheads="1"/>
            </p:cNvSpPr>
            <p:nvPr/>
          </p:nvSpPr>
          <p:spPr bwMode="auto">
            <a:xfrm>
              <a:off x="3164344" y="4334172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7210" name="Text Box 31"/>
            <p:cNvSpPr txBox="1">
              <a:spLocks noChangeArrowheads="1"/>
            </p:cNvSpPr>
            <p:nvPr/>
          </p:nvSpPr>
          <p:spPr bwMode="auto">
            <a:xfrm>
              <a:off x="2484894" y="2815242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0" name="Rectangle 5"/>
            <p:cNvSpPr>
              <a:spLocks noChangeArrowheads="1"/>
            </p:cNvSpPr>
            <p:nvPr/>
          </p:nvSpPr>
          <p:spPr bwMode="auto">
            <a:xfrm rot="5400000">
              <a:off x="355204" y="3993212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" name="Rectangle 6"/>
            <p:cNvSpPr>
              <a:spLocks noChangeArrowheads="1"/>
            </p:cNvSpPr>
            <p:nvPr/>
          </p:nvSpPr>
          <p:spPr bwMode="auto">
            <a:xfrm rot="5400000">
              <a:off x="1031479" y="3993212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2" name="Line 7"/>
            <p:cNvSpPr>
              <a:spLocks noChangeShapeType="1"/>
            </p:cNvSpPr>
            <p:nvPr/>
          </p:nvSpPr>
          <p:spPr bwMode="auto">
            <a:xfrm rot="5400000">
              <a:off x="990402" y="3114253"/>
              <a:ext cx="0" cy="676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Line 8"/>
            <p:cNvSpPr>
              <a:spLocks noChangeShapeType="1"/>
            </p:cNvSpPr>
            <p:nvPr/>
          </p:nvSpPr>
          <p:spPr bwMode="auto">
            <a:xfrm rot="5400000">
              <a:off x="1150303" y="3630627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Line 9"/>
            <p:cNvSpPr>
              <a:spLocks noChangeShapeType="1"/>
            </p:cNvSpPr>
            <p:nvPr/>
          </p:nvSpPr>
          <p:spPr bwMode="auto">
            <a:xfrm rot="5400000">
              <a:off x="474028" y="3630627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Line 10"/>
            <p:cNvSpPr>
              <a:spLocks noChangeShapeType="1"/>
            </p:cNvSpPr>
            <p:nvPr/>
          </p:nvSpPr>
          <p:spPr bwMode="auto">
            <a:xfrm rot="5400000">
              <a:off x="1150303" y="4581222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 rot="5400000">
              <a:off x="474028" y="4581222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" name="Line 12"/>
            <p:cNvSpPr>
              <a:spLocks noChangeShapeType="1"/>
            </p:cNvSpPr>
            <p:nvPr/>
          </p:nvSpPr>
          <p:spPr bwMode="auto">
            <a:xfrm rot="5400000">
              <a:off x="990402" y="4421321"/>
              <a:ext cx="0" cy="676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" name="Line 22"/>
            <p:cNvSpPr>
              <a:spLocks noChangeShapeType="1"/>
            </p:cNvSpPr>
            <p:nvPr/>
          </p:nvSpPr>
          <p:spPr bwMode="auto">
            <a:xfrm rot="5400000">
              <a:off x="870175" y="4654260"/>
              <a:ext cx="0" cy="21039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Line 23"/>
            <p:cNvSpPr>
              <a:spLocks noChangeShapeType="1"/>
            </p:cNvSpPr>
            <p:nvPr/>
          </p:nvSpPr>
          <p:spPr bwMode="auto">
            <a:xfrm rot="5400000" flipV="1">
              <a:off x="1095600" y="4654260"/>
              <a:ext cx="0" cy="21039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" name="Text Box 27"/>
            <p:cNvSpPr txBox="1">
              <a:spLocks noChangeArrowheads="1"/>
            </p:cNvSpPr>
            <p:nvPr/>
          </p:nvSpPr>
          <p:spPr bwMode="auto">
            <a:xfrm>
              <a:off x="640319" y="4390563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82" name="Text Box 28"/>
            <p:cNvSpPr txBox="1">
              <a:spLocks noChangeArrowheads="1"/>
            </p:cNvSpPr>
            <p:nvPr/>
          </p:nvSpPr>
          <p:spPr bwMode="auto">
            <a:xfrm>
              <a:off x="1010587" y="4399811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  <p:sp>
          <p:nvSpPr>
            <p:cNvPr id="83" name="Text Box 29"/>
            <p:cNvSpPr txBox="1">
              <a:spLocks noChangeArrowheads="1"/>
            </p:cNvSpPr>
            <p:nvPr/>
          </p:nvSpPr>
          <p:spPr bwMode="auto">
            <a:xfrm>
              <a:off x="176968" y="3936855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84" name="Text Box 30"/>
            <p:cNvSpPr txBox="1">
              <a:spLocks noChangeArrowheads="1"/>
            </p:cNvSpPr>
            <p:nvPr/>
          </p:nvSpPr>
          <p:spPr bwMode="auto">
            <a:xfrm>
              <a:off x="1331640" y="3968555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  <p:cxnSp>
          <p:nvCxnSpPr>
            <p:cNvPr id="7" name="Přímá spojnice 6"/>
            <p:cNvCxnSpPr>
              <a:stCxn id="7196" idx="0"/>
            </p:cNvCxnSpPr>
            <p:nvPr/>
          </p:nvCxnSpPr>
          <p:spPr>
            <a:xfrm>
              <a:off x="990104" y="3219019"/>
              <a:ext cx="298" cy="2333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6"/>
            <p:cNvSpPr>
              <a:spLocks noChangeArrowheads="1"/>
            </p:cNvSpPr>
            <p:nvPr/>
          </p:nvSpPr>
          <p:spPr bwMode="auto">
            <a:xfrm>
              <a:off x="1523953" y="3092685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Text Box 29"/>
            <p:cNvSpPr txBox="1">
              <a:spLocks noChangeArrowheads="1"/>
            </p:cNvSpPr>
            <p:nvPr/>
          </p:nvSpPr>
          <p:spPr bwMode="auto">
            <a:xfrm>
              <a:off x="1691680" y="3068960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6</a:t>
              </a:r>
              <a:endParaRPr lang="cs-CZ" dirty="0"/>
            </a:p>
          </p:txBody>
        </p:sp>
        <p:sp>
          <p:nvSpPr>
            <p:cNvPr id="95" name="Rectangle 5"/>
            <p:cNvSpPr>
              <a:spLocks noChangeArrowheads="1"/>
            </p:cNvSpPr>
            <p:nvPr/>
          </p:nvSpPr>
          <p:spPr bwMode="auto">
            <a:xfrm>
              <a:off x="1752764" y="5539134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Rectangle 6"/>
            <p:cNvSpPr>
              <a:spLocks noChangeArrowheads="1"/>
            </p:cNvSpPr>
            <p:nvPr/>
          </p:nvSpPr>
          <p:spPr bwMode="auto">
            <a:xfrm>
              <a:off x="1752764" y="4862859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Line 7"/>
            <p:cNvSpPr>
              <a:spLocks noChangeShapeType="1"/>
            </p:cNvSpPr>
            <p:nvPr/>
          </p:nvSpPr>
          <p:spPr bwMode="auto">
            <a:xfrm>
              <a:off x="1396291" y="4975572"/>
              <a:ext cx="0" cy="676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Line 8"/>
            <p:cNvSpPr>
              <a:spLocks noChangeShapeType="1"/>
            </p:cNvSpPr>
            <p:nvPr/>
          </p:nvSpPr>
          <p:spPr bwMode="auto">
            <a:xfrm>
              <a:off x="1396291" y="4975572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Line 9"/>
            <p:cNvSpPr>
              <a:spLocks noChangeShapeType="1"/>
            </p:cNvSpPr>
            <p:nvPr/>
          </p:nvSpPr>
          <p:spPr bwMode="auto">
            <a:xfrm>
              <a:off x="1396291" y="5651847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Line 10"/>
            <p:cNvSpPr>
              <a:spLocks noChangeShapeType="1"/>
            </p:cNvSpPr>
            <p:nvPr/>
          </p:nvSpPr>
          <p:spPr bwMode="auto">
            <a:xfrm>
              <a:off x="2346886" y="4975572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Line 11"/>
            <p:cNvSpPr>
              <a:spLocks noChangeShapeType="1"/>
            </p:cNvSpPr>
            <p:nvPr/>
          </p:nvSpPr>
          <p:spPr bwMode="auto">
            <a:xfrm>
              <a:off x="2346886" y="5651847"/>
              <a:ext cx="35647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Line 12"/>
            <p:cNvSpPr>
              <a:spLocks noChangeShapeType="1"/>
            </p:cNvSpPr>
            <p:nvPr/>
          </p:nvSpPr>
          <p:spPr bwMode="auto">
            <a:xfrm>
              <a:off x="2703359" y="4975572"/>
              <a:ext cx="0" cy="6762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Line 14"/>
            <p:cNvSpPr>
              <a:spLocks noChangeShapeType="1"/>
            </p:cNvSpPr>
            <p:nvPr/>
          </p:nvSpPr>
          <p:spPr bwMode="auto">
            <a:xfrm flipH="1" flipV="1">
              <a:off x="2703356" y="5313708"/>
              <a:ext cx="59687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Line 22"/>
            <p:cNvSpPr>
              <a:spLocks noChangeShapeType="1"/>
            </p:cNvSpPr>
            <p:nvPr/>
          </p:nvSpPr>
          <p:spPr bwMode="auto">
            <a:xfrm>
              <a:off x="2703359" y="5328738"/>
              <a:ext cx="0" cy="21039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Line 23"/>
            <p:cNvSpPr>
              <a:spLocks noChangeShapeType="1"/>
            </p:cNvSpPr>
            <p:nvPr/>
          </p:nvSpPr>
          <p:spPr bwMode="auto">
            <a:xfrm flipV="1">
              <a:off x="2703359" y="5103313"/>
              <a:ext cx="0" cy="21039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Text Box 27"/>
            <p:cNvSpPr txBox="1">
              <a:spLocks noChangeArrowheads="1"/>
            </p:cNvSpPr>
            <p:nvPr/>
          </p:nvSpPr>
          <p:spPr bwMode="auto">
            <a:xfrm>
              <a:off x="2584535" y="4725144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 dirty="0" smtClean="0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 dirty="0" smtClean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 dirty="0"/>
            </a:p>
          </p:txBody>
        </p:sp>
        <p:sp>
          <p:nvSpPr>
            <p:cNvPr id="107" name="Text Box 28"/>
            <p:cNvSpPr txBox="1">
              <a:spLocks noChangeArrowheads="1"/>
            </p:cNvSpPr>
            <p:nvPr/>
          </p:nvSpPr>
          <p:spPr bwMode="auto">
            <a:xfrm>
              <a:off x="2584535" y="5539134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108" name="Text Box 29"/>
            <p:cNvSpPr txBox="1">
              <a:spLocks noChangeArrowheads="1"/>
            </p:cNvSpPr>
            <p:nvPr/>
          </p:nvSpPr>
          <p:spPr bwMode="auto">
            <a:xfrm>
              <a:off x="1871588" y="4862859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 dirty="0"/>
            </a:p>
          </p:txBody>
        </p:sp>
        <p:sp>
          <p:nvSpPr>
            <p:cNvPr id="109" name="Text Box 30"/>
            <p:cNvSpPr txBox="1">
              <a:spLocks noChangeArrowheads="1"/>
            </p:cNvSpPr>
            <p:nvPr/>
          </p:nvSpPr>
          <p:spPr bwMode="auto">
            <a:xfrm>
              <a:off x="1871588" y="5539134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sp>
          <p:nvSpPr>
            <p:cNvPr id="110" name="Rectangle 5"/>
            <p:cNvSpPr>
              <a:spLocks noChangeArrowheads="1"/>
            </p:cNvSpPr>
            <p:nvPr/>
          </p:nvSpPr>
          <p:spPr bwMode="auto">
            <a:xfrm rot="5400000">
              <a:off x="3022044" y="3829373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Text Box 29"/>
            <p:cNvSpPr txBox="1">
              <a:spLocks noChangeArrowheads="1"/>
            </p:cNvSpPr>
            <p:nvPr/>
          </p:nvSpPr>
          <p:spPr bwMode="auto">
            <a:xfrm>
              <a:off x="2843808" y="3773016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140462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4624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 smtClean="0"/>
              <a:t>Příklady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736"/>
            <a:ext cx="8064500" cy="863426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cs-CZ" sz="2800" dirty="0"/>
              <a:t>5</a:t>
            </a:r>
            <a:r>
              <a:rPr lang="cs-CZ" sz="2800" dirty="0" smtClean="0"/>
              <a:t>. </a:t>
            </a:r>
            <a:r>
              <a:rPr lang="cs-CZ" sz="2800" dirty="0" smtClean="0"/>
              <a:t>Urči výsledný odpor R, R</a:t>
            </a:r>
            <a:r>
              <a:rPr lang="cs-CZ" sz="2800" baseline="-25000" dirty="0" smtClean="0"/>
              <a:t>1</a:t>
            </a:r>
            <a:r>
              <a:rPr lang="cs-CZ" sz="2800" dirty="0" smtClean="0"/>
              <a:t> = </a:t>
            </a:r>
            <a:r>
              <a:rPr lang="cs-CZ" sz="2800" dirty="0" smtClean="0"/>
              <a:t>25 </a:t>
            </a:r>
            <a:r>
              <a:rPr lang="el-GR" sz="2800" dirty="0" smtClean="0"/>
              <a:t>Ω</a:t>
            </a:r>
            <a:r>
              <a:rPr lang="cs-CZ" sz="2800" dirty="0" smtClean="0"/>
              <a:t> , R</a:t>
            </a:r>
            <a:r>
              <a:rPr lang="cs-CZ" sz="2800" baseline="-25000" dirty="0" smtClean="0"/>
              <a:t>2</a:t>
            </a:r>
            <a:r>
              <a:rPr lang="cs-CZ" sz="2800" dirty="0" smtClean="0"/>
              <a:t> = </a:t>
            </a:r>
            <a:r>
              <a:rPr lang="cs-CZ" sz="2800" dirty="0" smtClean="0"/>
              <a:t>50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</a:p>
          <a:p>
            <a:pPr marL="0" indent="0" eaLnBrk="1" hangingPunct="1">
              <a:buNone/>
              <a:defRPr/>
            </a:pPr>
            <a:r>
              <a:rPr lang="cs-CZ" sz="2800" dirty="0" smtClean="0"/>
              <a:t>R</a:t>
            </a:r>
            <a:r>
              <a:rPr lang="cs-CZ" sz="2800" baseline="-25000" dirty="0" smtClean="0"/>
              <a:t>3</a:t>
            </a:r>
            <a:r>
              <a:rPr lang="cs-CZ" sz="2800" dirty="0" smtClean="0"/>
              <a:t> = </a:t>
            </a:r>
            <a:r>
              <a:rPr lang="cs-CZ" sz="2800" dirty="0" smtClean="0"/>
              <a:t>25 </a:t>
            </a:r>
            <a:r>
              <a:rPr lang="el-GR" sz="2800" dirty="0" smtClean="0"/>
              <a:t>Ω</a:t>
            </a:r>
            <a:r>
              <a:rPr lang="cs-CZ" sz="2800" dirty="0" smtClean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4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10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5</a:t>
            </a:r>
            <a:r>
              <a:rPr lang="cs-CZ" sz="2800" dirty="0" smtClean="0"/>
              <a:t> </a:t>
            </a:r>
            <a:r>
              <a:rPr lang="cs-CZ" sz="2800" dirty="0"/>
              <a:t>= 4</a:t>
            </a:r>
            <a:r>
              <a:rPr lang="cs-CZ" sz="2800" dirty="0" smtClean="0"/>
              <a:t>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  <a:r>
              <a:rPr lang="cs-CZ" sz="2800" dirty="0" smtClean="0"/>
              <a:t>R</a:t>
            </a:r>
            <a:r>
              <a:rPr lang="cs-CZ" sz="2800" baseline="-25000" dirty="0" smtClean="0"/>
              <a:t>6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20 </a:t>
            </a:r>
            <a:r>
              <a:rPr lang="el-GR" sz="2800" dirty="0"/>
              <a:t>Ω</a:t>
            </a:r>
            <a:r>
              <a:rPr lang="cs-CZ" sz="2800" dirty="0"/>
              <a:t>, </a:t>
            </a:r>
          </a:p>
          <a:p>
            <a:pPr marL="0" indent="0" eaLnBrk="1" hangingPunct="1">
              <a:buNone/>
              <a:defRPr/>
            </a:pPr>
            <a:endParaRPr lang="cs-CZ" sz="2800" dirty="0"/>
          </a:p>
          <a:p>
            <a:pPr marL="0" indent="0" eaLnBrk="1" hangingPunct="1">
              <a:buFontTx/>
              <a:buNone/>
              <a:defRPr/>
            </a:pPr>
            <a:endParaRPr lang="cs-CZ" sz="2800" dirty="0" smtClean="0"/>
          </a:p>
        </p:txBody>
      </p:sp>
      <p:sp>
        <p:nvSpPr>
          <p:cNvPr id="7172" name="Rectangle 32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" name="Rectangle 34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" name="Rectangle 36"/>
          <p:cNvSpPr>
            <a:spLocks noChangeArrowheads="1"/>
          </p:cNvSpPr>
          <p:nvPr/>
        </p:nvSpPr>
        <p:spPr bwMode="auto">
          <a:xfrm>
            <a:off x="383347" y="3857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" name="Rectangle 37"/>
          <p:cNvSpPr>
            <a:spLocks noChangeArrowheads="1"/>
          </p:cNvSpPr>
          <p:nvPr/>
        </p:nvSpPr>
        <p:spPr bwMode="auto">
          <a:xfrm>
            <a:off x="0" y="3057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" name="Rectangle 39"/>
          <p:cNvSpPr>
            <a:spLocks noChangeArrowheads="1"/>
          </p:cNvSpPr>
          <p:nvPr/>
        </p:nvSpPr>
        <p:spPr bwMode="auto">
          <a:xfrm>
            <a:off x="0" y="3800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" name="Rectangle 42"/>
          <p:cNvSpPr>
            <a:spLocks noChangeArrowheads="1"/>
          </p:cNvSpPr>
          <p:nvPr/>
        </p:nvSpPr>
        <p:spPr bwMode="auto">
          <a:xfrm>
            <a:off x="0" y="3805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grpSp>
        <p:nvGrpSpPr>
          <p:cNvPr id="4" name="Skupina 3"/>
          <p:cNvGrpSpPr/>
          <p:nvPr/>
        </p:nvGrpSpPr>
        <p:grpSpPr>
          <a:xfrm>
            <a:off x="3851920" y="2276872"/>
            <a:ext cx="2785312" cy="3502388"/>
            <a:chOff x="2843808" y="2204864"/>
            <a:chExt cx="2785312" cy="3502388"/>
          </a:xfrm>
        </p:grpSpPr>
        <p:sp>
          <p:nvSpPr>
            <p:cNvPr id="50" name="Rectangle 40"/>
            <p:cNvSpPr>
              <a:spLocks noChangeArrowheads="1"/>
            </p:cNvSpPr>
            <p:nvPr/>
          </p:nvSpPr>
          <p:spPr bwMode="auto">
            <a:xfrm>
              <a:off x="2843808" y="5245587"/>
              <a:ext cx="200728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cs-CZ" sz="2400" dirty="0">
                  <a:sym typeface="Symbol" pitchFamily="18" charset="2"/>
                </a:rPr>
                <a:t> </a:t>
              </a:r>
              <a:r>
                <a:rPr lang="cs-CZ" sz="2400" b="1" dirty="0" smtClean="0">
                  <a:sym typeface="Symbol" pitchFamily="18" charset="2"/>
                </a:rPr>
                <a:t>R´ </a:t>
              </a:r>
              <a:r>
                <a:rPr lang="cs-CZ" sz="2400" b="1" dirty="0">
                  <a:sym typeface="Symbol" pitchFamily="18" charset="2"/>
                </a:rPr>
                <a:t>= </a:t>
              </a:r>
              <a:r>
                <a:rPr lang="cs-CZ" sz="2400" b="1" dirty="0" smtClean="0">
                  <a:sym typeface="Symbol" pitchFamily="18" charset="2"/>
                </a:rPr>
                <a:t>10 </a:t>
              </a:r>
              <a:r>
                <a:rPr lang="el-GR" sz="2400" b="1" dirty="0"/>
                <a:t>Ω</a:t>
              </a:r>
              <a:r>
                <a:rPr lang="cs-CZ" sz="2400" dirty="0">
                  <a:sym typeface="Symbol" pitchFamily="18" charset="2"/>
                </a:rPr>
                <a:t>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1" name="TextovéPole 50"/>
                <p:cNvSpPr txBox="1"/>
                <p:nvPr/>
              </p:nvSpPr>
              <p:spPr>
                <a:xfrm>
                  <a:off x="2978775" y="2204864"/>
                  <a:ext cx="2440092" cy="7021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1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baseline="-25000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a14:m>
                  <a:endParaRPr lang="cs-CZ" sz="2800" dirty="0"/>
                </a:p>
              </p:txBody>
            </p:sp>
          </mc:Choice>
          <mc:Fallback>
            <p:sp>
              <p:nvSpPr>
                <p:cNvPr id="51" name="TextovéPole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8775" y="2204864"/>
                  <a:ext cx="2440092" cy="70218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ovéPole 54"/>
                <p:cNvSpPr txBox="1"/>
                <p:nvPr/>
              </p:nvSpPr>
              <p:spPr>
                <a:xfrm>
                  <a:off x="2993462" y="2944319"/>
                  <a:ext cx="2635658" cy="7033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50</m:t>
                          </m:r>
                        </m:den>
                      </m:f>
                    </m:oMath>
                  </a14:m>
                  <a:r>
                    <a:rPr lang="cs-CZ" dirty="0" smtClean="0"/>
                    <a:t> </a:t>
                  </a:r>
                  <a:r>
                    <a:rPr lang="cs-CZ" sz="2800" dirty="0" smtClean="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</a:t>
                  </a:r>
                  <a:endParaRPr lang="cs-CZ" sz="2800" dirty="0"/>
                </a:p>
              </p:txBody>
            </p:sp>
          </mc:Choice>
          <mc:Fallback>
            <p:sp>
              <p:nvSpPr>
                <p:cNvPr id="55" name="TextovéPole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462" y="2944319"/>
                  <a:ext cx="2635658" cy="70339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56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ovéPole 55"/>
                <p:cNvSpPr txBox="1"/>
                <p:nvPr/>
              </p:nvSpPr>
              <p:spPr>
                <a:xfrm>
                  <a:off x="3065470" y="3661706"/>
                  <a:ext cx="1678665" cy="7042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50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6" name="TextovéPole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3661706"/>
                  <a:ext cx="1678665" cy="7042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8621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ovéPole 56"/>
                <p:cNvSpPr txBox="1"/>
                <p:nvPr/>
              </p:nvSpPr>
              <p:spPr>
                <a:xfrm>
                  <a:off x="3065470" y="4381786"/>
                  <a:ext cx="1144865" cy="71045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cs-CZ" sz="2800" b="0" i="1" smtClean="0">
                              <a:latin typeface="Cambria Math"/>
                            </a:rPr>
                            <m:t>´</m:t>
                          </m:r>
                        </m:den>
                      </m:f>
                    </m:oMath>
                  </a14:m>
                  <a:r>
                    <a:rPr lang="cs-CZ" sz="2800" dirty="0" smtClean="0"/>
                    <a:t> 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50</m:t>
                          </m:r>
                        </m:den>
                      </m:f>
                    </m:oMath>
                  </a14:m>
                  <a:endParaRPr lang="cs-CZ" dirty="0"/>
                </a:p>
              </p:txBody>
            </p:sp>
          </mc:Choice>
          <mc:Fallback>
            <p:sp>
              <p:nvSpPr>
                <p:cNvPr id="57" name="TextovéPole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5470" y="4381786"/>
                  <a:ext cx="1144865" cy="71045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948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1" name="Rectangle 40"/>
          <p:cNvSpPr>
            <a:spLocks noChangeArrowheads="1"/>
          </p:cNvSpPr>
          <p:nvPr/>
        </p:nvSpPr>
        <p:spPr bwMode="auto">
          <a:xfrm>
            <a:off x="1763688" y="6093296"/>
            <a:ext cx="69926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cs-CZ" sz="2400" b="1" dirty="0" smtClean="0">
                <a:sym typeface="Symbol" pitchFamily="18" charset="2"/>
              </a:rPr>
              <a:t>R = </a:t>
            </a:r>
            <a:r>
              <a:rPr lang="cs-CZ" sz="2400" b="1" dirty="0">
                <a:sym typeface="Symbol" pitchFamily="18" charset="2"/>
              </a:rPr>
              <a:t>R</a:t>
            </a:r>
            <a:r>
              <a:rPr lang="cs-CZ" sz="2400" b="1" dirty="0" smtClean="0">
                <a:sym typeface="Symbol" pitchFamily="18" charset="2"/>
              </a:rPr>
              <a:t>´ + R</a:t>
            </a:r>
            <a:r>
              <a:rPr lang="cs-CZ" sz="2400" b="1" baseline="-25000" dirty="0" smtClean="0">
                <a:sym typeface="Symbol" pitchFamily="18" charset="2"/>
              </a:rPr>
              <a:t>4 </a:t>
            </a:r>
            <a:r>
              <a:rPr lang="cs-CZ" sz="2400" b="1" dirty="0" smtClean="0">
                <a:sym typeface="Symbol" pitchFamily="18" charset="2"/>
              </a:rPr>
              <a:t>+ R</a:t>
            </a:r>
            <a:r>
              <a:rPr lang="cs-CZ" sz="2400" b="1" baseline="-25000" dirty="0" smtClean="0">
                <a:sym typeface="Symbol" pitchFamily="18" charset="2"/>
              </a:rPr>
              <a:t>5</a:t>
            </a:r>
            <a:r>
              <a:rPr lang="cs-CZ" sz="2400" b="1" dirty="0" smtClean="0">
                <a:sym typeface="Symbol" pitchFamily="18" charset="2"/>
              </a:rPr>
              <a:t> + R</a:t>
            </a:r>
            <a:r>
              <a:rPr lang="cs-CZ" sz="2400" b="1" baseline="-25000" dirty="0" smtClean="0">
                <a:sym typeface="Symbol" pitchFamily="18" charset="2"/>
              </a:rPr>
              <a:t>6</a:t>
            </a:r>
            <a:r>
              <a:rPr lang="cs-CZ" sz="2400" b="1" dirty="0" smtClean="0">
                <a:sym typeface="Symbol" pitchFamily="18" charset="2"/>
              </a:rPr>
              <a:t> = 10 + 10 + 40 + 20 = 80 </a:t>
            </a:r>
            <a:r>
              <a:rPr lang="el-GR" sz="2400" b="1" dirty="0"/>
              <a:t>Ω</a:t>
            </a:r>
            <a:r>
              <a:rPr lang="cs-CZ" sz="2400" dirty="0">
                <a:sym typeface="Symbol" pitchFamily="18" charset="2"/>
              </a:rPr>
              <a:t> </a:t>
            </a:r>
          </a:p>
        </p:txBody>
      </p:sp>
      <p:grpSp>
        <p:nvGrpSpPr>
          <p:cNvPr id="92" name="Skupina 91"/>
          <p:cNvGrpSpPr/>
          <p:nvPr/>
        </p:nvGrpSpPr>
        <p:grpSpPr>
          <a:xfrm>
            <a:off x="1043608" y="4581128"/>
            <a:ext cx="2772897" cy="1118724"/>
            <a:chOff x="2257527" y="5526658"/>
            <a:chExt cx="2772897" cy="1118724"/>
          </a:xfrm>
        </p:grpSpPr>
        <p:sp>
          <p:nvSpPr>
            <p:cNvPr id="93" name="Ovál 92"/>
            <p:cNvSpPr/>
            <p:nvPr/>
          </p:nvSpPr>
          <p:spPr>
            <a:xfrm>
              <a:off x="2257527" y="5526658"/>
              <a:ext cx="2192139" cy="1118724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4" name="TextovéPole 93"/>
            <p:cNvSpPr txBox="1"/>
            <p:nvPr/>
          </p:nvSpPr>
          <p:spPr>
            <a:xfrm>
              <a:off x="4495714" y="6077678"/>
              <a:ext cx="5347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>
                  <a:solidFill>
                    <a:srgbClr val="FFC000"/>
                  </a:solidFill>
                </a:rPr>
                <a:t>R´</a:t>
              </a:r>
              <a:endParaRPr lang="cs-CZ" sz="2400" b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8" name="Skupina 7"/>
          <p:cNvGrpSpPr/>
          <p:nvPr/>
        </p:nvGrpSpPr>
        <p:grpSpPr>
          <a:xfrm>
            <a:off x="884546" y="2708920"/>
            <a:ext cx="2895366" cy="3134038"/>
            <a:chOff x="884546" y="2708920"/>
            <a:chExt cx="2895366" cy="3134038"/>
          </a:xfrm>
        </p:grpSpPr>
        <p:cxnSp>
          <p:nvCxnSpPr>
            <p:cNvPr id="7" name="Přímá spojnice 6"/>
            <p:cNvCxnSpPr>
              <a:stCxn id="7196" idx="0"/>
              <a:endCxn id="7194" idx="1"/>
            </p:cNvCxnSpPr>
            <p:nvPr/>
          </p:nvCxnSpPr>
          <p:spPr>
            <a:xfrm>
              <a:off x="990104" y="3112697"/>
              <a:ext cx="1" cy="15189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4" name="Rectangle 5"/>
            <p:cNvSpPr>
              <a:spLocks noChangeArrowheads="1"/>
            </p:cNvSpPr>
            <p:nvPr/>
          </p:nvSpPr>
          <p:spPr bwMode="auto">
            <a:xfrm>
              <a:off x="1805444" y="5439181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5" name="Rectangle 6"/>
            <p:cNvSpPr>
              <a:spLocks noChangeArrowheads="1"/>
            </p:cNvSpPr>
            <p:nvPr/>
          </p:nvSpPr>
          <p:spPr bwMode="auto">
            <a:xfrm>
              <a:off x="1805444" y="4631627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7186" name="Line 7"/>
            <p:cNvSpPr>
              <a:spLocks noChangeShapeType="1"/>
            </p:cNvSpPr>
            <p:nvPr/>
          </p:nvSpPr>
          <p:spPr bwMode="auto">
            <a:xfrm>
              <a:off x="1397774" y="4766219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7" name="Line 8"/>
            <p:cNvSpPr>
              <a:spLocks noChangeShapeType="1"/>
            </p:cNvSpPr>
            <p:nvPr/>
          </p:nvSpPr>
          <p:spPr bwMode="auto">
            <a:xfrm>
              <a:off x="1397774" y="4766219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8" name="Line 9"/>
            <p:cNvSpPr>
              <a:spLocks noChangeShapeType="1"/>
            </p:cNvSpPr>
            <p:nvPr/>
          </p:nvSpPr>
          <p:spPr bwMode="auto">
            <a:xfrm>
              <a:off x="1397774" y="5573774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89" name="Line 10"/>
            <p:cNvSpPr>
              <a:spLocks noChangeShapeType="1"/>
            </p:cNvSpPr>
            <p:nvPr/>
          </p:nvSpPr>
          <p:spPr bwMode="auto">
            <a:xfrm>
              <a:off x="2484894" y="4766219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0" name="Line 11"/>
            <p:cNvSpPr>
              <a:spLocks noChangeShapeType="1"/>
            </p:cNvSpPr>
            <p:nvPr/>
          </p:nvSpPr>
          <p:spPr bwMode="auto">
            <a:xfrm>
              <a:off x="2484894" y="5573774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1" name="Line 12"/>
            <p:cNvSpPr>
              <a:spLocks noChangeShapeType="1"/>
            </p:cNvSpPr>
            <p:nvPr/>
          </p:nvSpPr>
          <p:spPr bwMode="auto">
            <a:xfrm>
              <a:off x="2892564" y="4766219"/>
              <a:ext cx="0" cy="8075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2" name="Line 13"/>
            <p:cNvSpPr>
              <a:spLocks noChangeShapeType="1"/>
            </p:cNvSpPr>
            <p:nvPr/>
          </p:nvSpPr>
          <p:spPr bwMode="auto">
            <a:xfrm flipH="1">
              <a:off x="990104" y="516999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3" name="Line 14"/>
            <p:cNvSpPr>
              <a:spLocks noChangeShapeType="1"/>
            </p:cNvSpPr>
            <p:nvPr/>
          </p:nvSpPr>
          <p:spPr bwMode="auto">
            <a:xfrm flipH="1">
              <a:off x="2892564" y="5169996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 flipV="1">
              <a:off x="990104" y="4631626"/>
              <a:ext cx="0" cy="5383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5" name="Line 16"/>
            <p:cNvSpPr>
              <a:spLocks noChangeShapeType="1"/>
            </p:cNvSpPr>
            <p:nvPr/>
          </p:nvSpPr>
          <p:spPr bwMode="auto">
            <a:xfrm flipV="1">
              <a:off x="3300234" y="3112697"/>
              <a:ext cx="0" cy="20572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6" name="Line 17"/>
            <p:cNvSpPr>
              <a:spLocks noChangeShapeType="1"/>
            </p:cNvSpPr>
            <p:nvPr/>
          </p:nvSpPr>
          <p:spPr bwMode="auto">
            <a:xfrm>
              <a:off x="990104" y="3112697"/>
              <a:ext cx="149479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2484894" y="2978105"/>
              <a:ext cx="0" cy="2691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2620784" y="2843512"/>
              <a:ext cx="0" cy="538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99" name="Line 20"/>
            <p:cNvSpPr>
              <a:spLocks noChangeShapeType="1"/>
            </p:cNvSpPr>
            <p:nvPr/>
          </p:nvSpPr>
          <p:spPr bwMode="auto">
            <a:xfrm>
              <a:off x="2620784" y="3112697"/>
              <a:ext cx="679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0" name="Line 21"/>
            <p:cNvSpPr>
              <a:spLocks noChangeShapeType="1"/>
            </p:cNvSpPr>
            <p:nvPr/>
          </p:nvSpPr>
          <p:spPr bwMode="auto">
            <a:xfrm>
              <a:off x="3300234" y="4245795"/>
              <a:ext cx="0" cy="5204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1" name="Line 22"/>
            <p:cNvSpPr>
              <a:spLocks noChangeShapeType="1"/>
            </p:cNvSpPr>
            <p:nvPr/>
          </p:nvSpPr>
          <p:spPr bwMode="auto">
            <a:xfrm>
              <a:off x="2892564" y="5187942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2" name="Line 23"/>
            <p:cNvSpPr>
              <a:spLocks noChangeShapeType="1"/>
            </p:cNvSpPr>
            <p:nvPr/>
          </p:nvSpPr>
          <p:spPr bwMode="auto">
            <a:xfrm flipV="1">
              <a:off x="2892564" y="4918757"/>
              <a:ext cx="0" cy="251239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05" name="Text Box 26"/>
            <p:cNvSpPr txBox="1">
              <a:spLocks noChangeArrowheads="1"/>
            </p:cNvSpPr>
            <p:nvPr/>
          </p:nvSpPr>
          <p:spPr bwMode="auto">
            <a:xfrm>
              <a:off x="3164344" y="4227850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endParaRPr lang="cs-CZ"/>
            </a:p>
          </p:txBody>
        </p:sp>
        <p:sp>
          <p:nvSpPr>
            <p:cNvPr id="7206" name="Text Box 27"/>
            <p:cNvSpPr txBox="1">
              <a:spLocks noChangeArrowheads="1"/>
            </p:cNvSpPr>
            <p:nvPr/>
          </p:nvSpPr>
          <p:spPr bwMode="auto">
            <a:xfrm>
              <a:off x="2756674" y="4766219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  <a:endParaRPr lang="cs-CZ"/>
            </a:p>
          </p:txBody>
        </p:sp>
        <p:sp>
          <p:nvSpPr>
            <p:cNvPr id="7207" name="Text Box 28"/>
            <p:cNvSpPr txBox="1">
              <a:spLocks noChangeArrowheads="1"/>
            </p:cNvSpPr>
            <p:nvPr/>
          </p:nvSpPr>
          <p:spPr bwMode="auto">
            <a:xfrm>
              <a:off x="2756674" y="5169996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08" name="Text Box 29"/>
            <p:cNvSpPr txBox="1">
              <a:spLocks noChangeArrowheads="1"/>
            </p:cNvSpPr>
            <p:nvPr/>
          </p:nvSpPr>
          <p:spPr bwMode="auto">
            <a:xfrm>
              <a:off x="1941334" y="4631627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>
                  <a:solidFill>
                    <a:srgbClr val="008000"/>
                  </a:solidFill>
                  <a:latin typeface="Times New Roman" pitchFamily="18" charset="0"/>
                </a:rPr>
                <a:t>1</a:t>
              </a:r>
              <a:endParaRPr lang="cs-CZ" dirty="0"/>
            </a:p>
          </p:txBody>
        </p:sp>
        <p:sp>
          <p:nvSpPr>
            <p:cNvPr id="7209" name="Text Box 30"/>
            <p:cNvSpPr txBox="1">
              <a:spLocks noChangeArrowheads="1"/>
            </p:cNvSpPr>
            <p:nvPr/>
          </p:nvSpPr>
          <p:spPr bwMode="auto">
            <a:xfrm>
              <a:off x="1941334" y="5439181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3</a:t>
              </a:r>
              <a:endParaRPr lang="cs-CZ"/>
            </a:p>
          </p:txBody>
        </p:sp>
        <p:sp>
          <p:nvSpPr>
            <p:cNvPr id="7210" name="Text Box 31"/>
            <p:cNvSpPr txBox="1">
              <a:spLocks noChangeArrowheads="1"/>
            </p:cNvSpPr>
            <p:nvPr/>
          </p:nvSpPr>
          <p:spPr bwMode="auto">
            <a:xfrm>
              <a:off x="2484894" y="2708920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000080"/>
                  </a:solidFill>
                  <a:latin typeface="Times New Roman" pitchFamily="18" charset="0"/>
                </a:rPr>
                <a:t>U</a:t>
              </a:r>
              <a:endParaRPr lang="cs-CZ"/>
            </a:p>
          </p:txBody>
        </p:sp>
        <p:sp>
          <p:nvSpPr>
            <p:cNvPr id="7211" name="Rectangle 5"/>
            <p:cNvSpPr>
              <a:spLocks noChangeArrowheads="1"/>
            </p:cNvSpPr>
            <p:nvPr/>
          </p:nvSpPr>
          <p:spPr bwMode="auto">
            <a:xfrm>
              <a:off x="1829748" y="5014292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400" b="1">
                  <a:solidFill>
                    <a:srgbClr val="008000"/>
                  </a:solidFill>
                  <a:latin typeface="Times New Roman" pitchFamily="18" charset="0"/>
                </a:rPr>
                <a:t>    R</a:t>
              </a:r>
              <a:r>
                <a:rPr lang="cs-CZ" sz="1400" b="1" baseline="-25000">
                  <a:solidFill>
                    <a:srgbClr val="008000"/>
                  </a:solidFill>
                  <a:latin typeface="Times New Roman" pitchFamily="18" charset="0"/>
                </a:rPr>
                <a:t>2</a:t>
              </a:r>
              <a:endParaRPr lang="cs-CZ" sz="1400"/>
            </a:p>
            <a:p>
              <a:endParaRPr lang="cs-CZ"/>
            </a:p>
          </p:txBody>
        </p:sp>
        <p:sp>
          <p:nvSpPr>
            <p:cNvPr id="7212" name="Line 9"/>
            <p:cNvSpPr>
              <a:spLocks noChangeShapeType="1"/>
            </p:cNvSpPr>
            <p:nvPr/>
          </p:nvSpPr>
          <p:spPr bwMode="auto">
            <a:xfrm>
              <a:off x="1422078" y="5148885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3" name="Line 11"/>
            <p:cNvSpPr>
              <a:spLocks noChangeShapeType="1"/>
            </p:cNvSpPr>
            <p:nvPr/>
          </p:nvSpPr>
          <p:spPr bwMode="auto">
            <a:xfrm>
              <a:off x="2509198" y="5148885"/>
              <a:ext cx="4076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14" name="Text Box 28"/>
            <p:cNvSpPr txBox="1">
              <a:spLocks noChangeArrowheads="1"/>
            </p:cNvSpPr>
            <p:nvPr/>
          </p:nvSpPr>
          <p:spPr bwMode="auto">
            <a:xfrm>
              <a:off x="2484894" y="5107335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600" b="1">
                  <a:solidFill>
                    <a:srgbClr val="FF0000"/>
                  </a:solidFill>
                  <a:latin typeface="Times New Roman" pitchFamily="18" charset="0"/>
                </a:rPr>
                <a:t>I</a:t>
              </a:r>
              <a:r>
                <a:rPr lang="cs-CZ" sz="1600" b="1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cs-CZ"/>
            </a:p>
          </p:txBody>
        </p:sp>
        <p:cxnSp>
          <p:nvCxnSpPr>
            <p:cNvPr id="6" name="Přímá spojnice se šipkou 5"/>
            <p:cNvCxnSpPr/>
            <p:nvPr/>
          </p:nvCxnSpPr>
          <p:spPr bwMode="auto">
            <a:xfrm flipH="1">
              <a:off x="2620467" y="5158953"/>
              <a:ext cx="271462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6"/>
            <p:cNvSpPr>
              <a:spLocks noChangeArrowheads="1"/>
            </p:cNvSpPr>
            <p:nvPr/>
          </p:nvSpPr>
          <p:spPr bwMode="auto">
            <a:xfrm rot="5400000">
              <a:off x="700198" y="3811314"/>
              <a:ext cx="594122" cy="2254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2" name="Text Box 28"/>
            <p:cNvSpPr txBox="1">
              <a:spLocks noChangeArrowheads="1"/>
            </p:cNvSpPr>
            <p:nvPr/>
          </p:nvSpPr>
          <p:spPr bwMode="auto">
            <a:xfrm>
              <a:off x="1010587" y="4293489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cs-CZ" dirty="0"/>
            </a:p>
          </p:txBody>
        </p:sp>
        <p:sp>
          <p:nvSpPr>
            <p:cNvPr id="84" name="Text Box 30"/>
            <p:cNvSpPr txBox="1">
              <a:spLocks noChangeArrowheads="1"/>
            </p:cNvSpPr>
            <p:nvPr/>
          </p:nvSpPr>
          <p:spPr bwMode="auto">
            <a:xfrm>
              <a:off x="1000359" y="3786657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>
                  <a:solidFill>
                    <a:srgbClr val="008000"/>
                  </a:solidFill>
                  <a:latin typeface="Times New Roman" pitchFamily="18" charset="0"/>
                </a:rPr>
                <a:t>4</a:t>
              </a:r>
              <a:endParaRPr lang="cs-CZ" dirty="0"/>
            </a:p>
          </p:txBody>
        </p:sp>
        <p:sp>
          <p:nvSpPr>
            <p:cNvPr id="78" name="Rectangle 6"/>
            <p:cNvSpPr>
              <a:spLocks noChangeArrowheads="1"/>
            </p:cNvSpPr>
            <p:nvPr/>
          </p:nvSpPr>
          <p:spPr bwMode="auto">
            <a:xfrm>
              <a:off x="1523953" y="2986363"/>
              <a:ext cx="679450" cy="269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Text Box 29"/>
            <p:cNvSpPr txBox="1">
              <a:spLocks noChangeArrowheads="1"/>
            </p:cNvSpPr>
            <p:nvPr/>
          </p:nvSpPr>
          <p:spPr bwMode="auto">
            <a:xfrm>
              <a:off x="1691680" y="2962638"/>
              <a:ext cx="543560" cy="403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6</a:t>
              </a:r>
              <a:endParaRPr lang="cs-CZ" dirty="0"/>
            </a:p>
          </p:txBody>
        </p:sp>
        <p:sp>
          <p:nvSpPr>
            <p:cNvPr id="95" name="Rectangle 6"/>
            <p:cNvSpPr>
              <a:spLocks noChangeArrowheads="1"/>
            </p:cNvSpPr>
            <p:nvPr/>
          </p:nvSpPr>
          <p:spPr bwMode="auto">
            <a:xfrm rot="5400000">
              <a:off x="3004454" y="3685357"/>
              <a:ext cx="594122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Text Box 30"/>
            <p:cNvSpPr txBox="1">
              <a:spLocks noChangeArrowheads="1"/>
            </p:cNvSpPr>
            <p:nvPr/>
          </p:nvSpPr>
          <p:spPr bwMode="auto">
            <a:xfrm>
              <a:off x="3304615" y="3660700"/>
              <a:ext cx="47529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sz="1400" b="1" dirty="0" smtClean="0">
                  <a:solidFill>
                    <a:srgbClr val="008000"/>
                  </a:solidFill>
                  <a:latin typeface="Times New Roman" pitchFamily="18" charset="0"/>
                </a:rPr>
                <a:t>R</a:t>
              </a:r>
              <a:r>
                <a:rPr lang="cs-CZ" sz="1400" b="1" baseline="-25000" dirty="0" smtClean="0">
                  <a:solidFill>
                    <a:srgbClr val="008000"/>
                  </a:solidFill>
                  <a:latin typeface="Times New Roman" pitchFamily="18" charset="0"/>
                </a:rPr>
                <a:t>5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233785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91" grpId="0"/>
    </p:bld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933</Words>
  <Application>Microsoft Office PowerPoint</Application>
  <PresentationFormat>Předvádění na obrazovce (4:3)</PresentationFormat>
  <Paragraphs>133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Výchozí návrh</vt:lpstr>
      <vt:lpstr>Rezistory - příklady </vt:lpstr>
      <vt:lpstr>Příklady</vt:lpstr>
      <vt:lpstr>Příklady</vt:lpstr>
      <vt:lpstr>Příklady</vt:lpstr>
      <vt:lpstr>Příklady</vt:lpstr>
      <vt:lpstr>Příklady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Paralelní zapojení rezistorů</dc:title>
  <dc:creator>Ucitel</dc:creator>
  <cp:lastModifiedBy>Ucitel</cp:lastModifiedBy>
  <cp:revision>32</cp:revision>
  <dcterms:created xsi:type="dcterms:W3CDTF">2011-11-29T18:34:18Z</dcterms:created>
  <dcterms:modified xsi:type="dcterms:W3CDTF">2012-10-03T19:58:57Z</dcterms:modified>
</cp:coreProperties>
</file>