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817A729-6F0B-4E20-B3E2-056CC539FD0D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cs-CZ" sz="6600" b="1" dirty="0" smtClean="0">
                <a:solidFill>
                  <a:schemeClr val="accent2">
                    <a:lumMod val="50000"/>
                  </a:schemeClr>
                </a:solidFill>
              </a:rPr>
              <a:t>KALORIMETRICKÁ  ROVNICE</a:t>
            </a:r>
            <a:endParaRPr lang="cs-CZ" sz="6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800" b="1" dirty="0" smtClean="0">
                <a:solidFill>
                  <a:srgbClr val="FF0000"/>
                </a:solidFill>
              </a:rPr>
              <a:t>Q</a:t>
            </a:r>
            <a:r>
              <a:rPr lang="cs-CZ" sz="4800" b="1" baseline="-25000" dirty="0" smtClean="0">
                <a:solidFill>
                  <a:srgbClr val="FF0000"/>
                </a:solidFill>
              </a:rPr>
              <a:t>ODEVZDANÉ</a:t>
            </a:r>
            <a:r>
              <a:rPr lang="cs-CZ" sz="4800" b="1" baseline="-25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4800" b="1" dirty="0" smtClean="0">
                <a:solidFill>
                  <a:schemeClr val="accent5">
                    <a:lumMod val="50000"/>
                  </a:schemeClr>
                </a:solidFill>
              </a:rPr>
              <a:t>= </a:t>
            </a:r>
            <a:r>
              <a:rPr lang="cs-CZ" sz="4800" b="1" dirty="0">
                <a:solidFill>
                  <a:srgbClr val="0070C0"/>
                </a:solidFill>
              </a:rPr>
              <a:t>Q</a:t>
            </a:r>
            <a:r>
              <a:rPr lang="cs-CZ" sz="4800" b="1" baseline="-25000" dirty="0">
                <a:solidFill>
                  <a:srgbClr val="0070C0"/>
                </a:solidFill>
              </a:rPr>
              <a:t>PŘIJATÉ</a:t>
            </a:r>
            <a:r>
              <a:rPr lang="cs-CZ" sz="4800" b="1" baseline="-25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cs-CZ" sz="4800" b="1" baseline="-25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cs-CZ" sz="7200" baseline="-25000" dirty="0" smtClean="0"/>
          </a:p>
          <a:p>
            <a:pPr marL="0" indent="0" algn="ctr">
              <a:buNone/>
            </a:pPr>
            <a:r>
              <a:rPr lang="cs-CZ" sz="4400" b="1" dirty="0" smtClean="0"/>
              <a:t>  </a:t>
            </a:r>
            <a:r>
              <a:rPr lang="cs-CZ" sz="4400" b="1" dirty="0" smtClean="0">
                <a:solidFill>
                  <a:srgbClr val="00B050"/>
                </a:solidFill>
              </a:rPr>
              <a:t>m</a:t>
            </a:r>
            <a:r>
              <a:rPr lang="cs-CZ" sz="4400" b="1" baseline="-25000" dirty="0">
                <a:solidFill>
                  <a:srgbClr val="00B050"/>
                </a:solidFill>
              </a:rPr>
              <a:t>1</a:t>
            </a:r>
            <a:r>
              <a:rPr lang="cs-CZ" sz="4400" b="1" dirty="0" smtClean="0"/>
              <a:t> </a:t>
            </a:r>
            <a:r>
              <a:rPr lang="cs-CZ" sz="4400" b="1" dirty="0"/>
              <a:t>. </a:t>
            </a:r>
            <a:r>
              <a:rPr lang="cs-CZ" sz="4400" b="1" dirty="0" smtClean="0">
                <a:solidFill>
                  <a:srgbClr val="C00000"/>
                </a:solidFill>
              </a:rPr>
              <a:t>c</a:t>
            </a:r>
            <a:r>
              <a:rPr lang="cs-CZ" sz="4400" b="1" baseline="-25000" dirty="0">
                <a:solidFill>
                  <a:srgbClr val="C00000"/>
                </a:solidFill>
              </a:rPr>
              <a:t>1</a:t>
            </a:r>
            <a:r>
              <a:rPr lang="cs-CZ" sz="4400" b="1" dirty="0" smtClean="0"/>
              <a:t> </a:t>
            </a:r>
            <a:r>
              <a:rPr lang="cs-CZ" sz="4400" b="1" dirty="0"/>
              <a:t>. ( </a:t>
            </a:r>
            <a:r>
              <a:rPr lang="cs-CZ" sz="4400" b="1" dirty="0" smtClean="0">
                <a:solidFill>
                  <a:srgbClr val="7030A0"/>
                </a:solidFill>
              </a:rPr>
              <a:t>t</a:t>
            </a:r>
            <a:r>
              <a:rPr lang="cs-CZ" sz="4400" b="1" baseline="-25000" dirty="0">
                <a:solidFill>
                  <a:srgbClr val="7030A0"/>
                </a:solidFill>
              </a:rPr>
              <a:t>1</a:t>
            </a:r>
            <a:r>
              <a:rPr lang="cs-CZ" sz="4400" b="1" dirty="0" smtClean="0"/>
              <a:t> </a:t>
            </a:r>
            <a:r>
              <a:rPr lang="cs-CZ" sz="4400" b="1" dirty="0"/>
              <a:t>– </a:t>
            </a:r>
            <a:r>
              <a:rPr lang="cs-CZ" sz="4400" b="1" dirty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cs-CZ" sz="4400" b="1" dirty="0"/>
              <a:t> </a:t>
            </a:r>
            <a:r>
              <a:rPr lang="cs-CZ" sz="4400" b="1" dirty="0" smtClean="0"/>
              <a:t>) = </a:t>
            </a:r>
            <a:r>
              <a:rPr lang="cs-CZ" sz="4400" b="1" dirty="0" smtClean="0">
                <a:solidFill>
                  <a:srgbClr val="00B050"/>
                </a:solidFill>
              </a:rPr>
              <a:t>m</a:t>
            </a:r>
            <a:r>
              <a:rPr lang="cs-CZ" sz="4400" b="1" baseline="-25000" dirty="0" smtClean="0">
                <a:solidFill>
                  <a:srgbClr val="00B050"/>
                </a:solidFill>
              </a:rPr>
              <a:t>2</a:t>
            </a:r>
            <a:r>
              <a:rPr lang="cs-CZ" sz="4400" b="1" dirty="0" smtClean="0">
                <a:solidFill>
                  <a:srgbClr val="00B050"/>
                </a:solidFill>
              </a:rPr>
              <a:t> </a:t>
            </a:r>
            <a:r>
              <a:rPr lang="cs-CZ" sz="4400" b="1" dirty="0"/>
              <a:t>. </a:t>
            </a:r>
            <a:r>
              <a:rPr lang="cs-CZ" sz="4400" b="1" dirty="0" smtClean="0">
                <a:solidFill>
                  <a:srgbClr val="C00000"/>
                </a:solidFill>
              </a:rPr>
              <a:t>c</a:t>
            </a:r>
            <a:r>
              <a:rPr lang="cs-CZ" sz="4400" b="1" baseline="-25000" dirty="0" smtClean="0">
                <a:solidFill>
                  <a:srgbClr val="C00000"/>
                </a:solidFill>
              </a:rPr>
              <a:t>2</a:t>
            </a:r>
            <a:r>
              <a:rPr lang="cs-CZ" sz="4400" b="1" dirty="0" smtClean="0"/>
              <a:t> </a:t>
            </a:r>
            <a:r>
              <a:rPr lang="cs-CZ" sz="4400" b="1" dirty="0"/>
              <a:t>. ( </a:t>
            </a:r>
            <a:r>
              <a:rPr lang="cs-CZ" sz="4400" b="1" dirty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cs-CZ" sz="4400" b="1" dirty="0"/>
              <a:t> – </a:t>
            </a:r>
            <a:r>
              <a:rPr lang="cs-CZ" sz="4400" b="1" dirty="0" smtClean="0">
                <a:solidFill>
                  <a:srgbClr val="7030A0"/>
                </a:solidFill>
              </a:rPr>
              <a:t>t</a:t>
            </a:r>
            <a:r>
              <a:rPr lang="cs-CZ" sz="4400" b="1" baseline="-25000" dirty="0" smtClean="0">
                <a:solidFill>
                  <a:srgbClr val="7030A0"/>
                </a:solidFill>
              </a:rPr>
              <a:t>2</a:t>
            </a:r>
            <a:r>
              <a:rPr lang="cs-CZ" sz="4400" b="1" dirty="0" smtClean="0"/>
              <a:t> </a:t>
            </a:r>
            <a:r>
              <a:rPr lang="cs-CZ" sz="4400" b="1" dirty="0"/>
              <a:t>) </a:t>
            </a: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948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00B050"/>
                    </a:solidFill>
                  </a:rPr>
                  <a:t>Hmotnost</a:t>
                </a:r>
                <a:r>
                  <a:rPr lang="cs-CZ" dirty="0" smtClean="0"/>
                  <a:t>…………………………</a:t>
                </a:r>
                <a:r>
                  <a:rPr lang="cs-CZ" b="1" dirty="0" smtClean="0">
                    <a:solidFill>
                      <a:srgbClr val="00B050"/>
                    </a:solidFill>
                  </a:rPr>
                  <a:t> m</a:t>
                </a:r>
                <a:r>
                  <a:rPr lang="cs-CZ" b="1" baseline="-25000" dirty="0" smtClean="0">
                    <a:solidFill>
                      <a:srgbClr val="00B050"/>
                    </a:solidFill>
                  </a:rPr>
                  <a:t>1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00B050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00B05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1" dirty="0"/>
                          <m:t>.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C0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C0000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C0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C0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               </a:t>
                </a:r>
              </a:p>
              <a:p>
                <a:pPr marL="0" indent="0">
                  <a:buNone/>
                </a:pPr>
                <a:r>
                  <a:rPr lang="cs-CZ" dirty="0" smtClean="0"/>
                  <a:t>                                                 </a:t>
                </a:r>
                <a:r>
                  <a:rPr lang="cs-CZ" b="1" dirty="0" smtClean="0">
                    <a:solidFill>
                      <a:srgbClr val="00B050"/>
                    </a:solidFill>
                  </a:rPr>
                  <a:t>m</a:t>
                </a:r>
                <a:r>
                  <a:rPr lang="cs-CZ" b="1" baseline="-25000" dirty="0" smtClean="0">
                    <a:solidFill>
                      <a:srgbClr val="00B050"/>
                    </a:solidFill>
                  </a:rPr>
                  <a:t>2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00B050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00B05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.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C0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C0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C0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C0000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FF0000"/>
                    </a:solidFill>
                  </a:rPr>
                  <a:t>Měrná tep. kapacita</a:t>
                </a:r>
                <a:r>
                  <a:rPr lang="cs-CZ" dirty="0" smtClean="0"/>
                  <a:t>………...</a:t>
                </a:r>
                <a:r>
                  <a:rPr lang="cs-CZ" b="1" dirty="0" smtClean="0">
                    <a:solidFill>
                      <a:srgbClr val="00B050"/>
                    </a:solidFill>
                  </a:rPr>
                  <a:t>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b="1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00B050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00B05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1" dirty="0"/>
                          <m:t>.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C0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C0000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i="0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baseline="-25000" dirty="0" smtClean="0">
                            <a:solidFill>
                              <a:srgbClr val="00B05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00B050"/>
                    </a:solidFill>
                  </a:rPr>
                  <a:t>                                                 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b="1" baseline="-25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00B050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00B05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.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C0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C0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i="0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baseline="-25000" dirty="0" smtClean="0">
                            <a:solidFill>
                              <a:srgbClr val="00B05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. ( 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>
                            <a:solidFill>
                              <a:srgbClr val="7030A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b="1" dirty="0"/>
                          <m:t> )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094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1. </a:t>
            </a:r>
            <a:r>
              <a:rPr lang="cs-CZ" sz="3200" dirty="0" smtClean="0"/>
              <a:t>Kolik </a:t>
            </a:r>
            <a:r>
              <a:rPr lang="cs-CZ" sz="3200" dirty="0" smtClean="0">
                <a:solidFill>
                  <a:srgbClr val="FF0000"/>
                </a:solidFill>
              </a:rPr>
              <a:t>horké</a:t>
            </a:r>
            <a:r>
              <a:rPr lang="cs-CZ" sz="3200" dirty="0" smtClean="0"/>
              <a:t> vody o teplotě </a:t>
            </a:r>
            <a:r>
              <a:rPr lang="cs-CZ" sz="3200" dirty="0" smtClean="0">
                <a:solidFill>
                  <a:srgbClr val="FF0000"/>
                </a:solidFill>
              </a:rPr>
              <a:t>60</a:t>
            </a:r>
            <a:r>
              <a:rPr lang="cs-CZ" sz="3200" baseline="30000" dirty="0" smtClean="0">
                <a:solidFill>
                  <a:srgbClr val="FF0000"/>
                </a:solidFill>
              </a:rPr>
              <a:t>o</a:t>
            </a:r>
            <a:r>
              <a:rPr lang="cs-CZ" sz="3200" dirty="0" smtClean="0">
                <a:solidFill>
                  <a:srgbClr val="FF0000"/>
                </a:solidFill>
              </a:rPr>
              <a:t>C </a:t>
            </a:r>
            <a:r>
              <a:rPr lang="cs-CZ" sz="3200" dirty="0" smtClean="0"/>
              <a:t>musíme nalít do </a:t>
            </a:r>
            <a:r>
              <a:rPr lang="cs-CZ" sz="3200" dirty="0" smtClean="0">
                <a:solidFill>
                  <a:srgbClr val="0070C0"/>
                </a:solidFill>
              </a:rPr>
              <a:t>6-ti litrů studené </a:t>
            </a:r>
            <a:r>
              <a:rPr lang="cs-CZ" sz="3200" dirty="0" smtClean="0"/>
              <a:t>vody o teplotě </a:t>
            </a:r>
            <a:r>
              <a:rPr lang="cs-CZ" sz="3200" dirty="0" smtClean="0">
                <a:solidFill>
                  <a:srgbClr val="0070C0"/>
                </a:solidFill>
              </a:rPr>
              <a:t>16</a:t>
            </a:r>
            <a:r>
              <a:rPr lang="cs-CZ" sz="3200" baseline="30000" dirty="0" smtClean="0">
                <a:solidFill>
                  <a:srgbClr val="0070C0"/>
                </a:solidFill>
              </a:rPr>
              <a:t>o</a:t>
            </a:r>
            <a:r>
              <a:rPr lang="cs-CZ" sz="3200" dirty="0" smtClean="0">
                <a:solidFill>
                  <a:srgbClr val="0070C0"/>
                </a:solidFill>
              </a:rPr>
              <a:t>C</a:t>
            </a:r>
            <a:r>
              <a:rPr lang="cs-CZ" sz="3200" dirty="0" smtClean="0"/>
              <a:t>, aby výsledná teplota byla 36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C?</a:t>
            </a:r>
            <a:endParaRPr lang="cs-CZ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8840"/>
                <a:ext cx="8229600" cy="475252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0000"/>
                    </a:solidFill>
                  </a:rPr>
                  <a:t>horká voda</a:t>
                </a:r>
                <a:r>
                  <a:rPr lang="cs-CZ" sz="2800" dirty="0" smtClean="0"/>
                  <a:t>: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t</a:t>
                </a:r>
                <a:r>
                  <a:rPr lang="cs-CZ" sz="2800" baseline="-25000" dirty="0" smtClean="0">
                    <a:solidFill>
                      <a:srgbClr val="FF0000"/>
                    </a:solidFill>
                  </a:rPr>
                  <a:t>1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= 60</a:t>
                </a:r>
                <a:r>
                  <a:rPr lang="cs-CZ" sz="2800" baseline="30000" dirty="0" smtClean="0">
                    <a:solidFill>
                      <a:srgbClr val="FF0000"/>
                    </a:solidFill>
                  </a:rPr>
                  <a:t>o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C                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studená voda: t</a:t>
                </a:r>
                <a:r>
                  <a:rPr lang="cs-CZ" sz="2800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 = 16</a:t>
                </a:r>
                <a:r>
                  <a:rPr lang="cs-CZ" sz="2800" baseline="30000" dirty="0" smtClean="0">
                    <a:solidFill>
                      <a:srgbClr val="0070C0"/>
                    </a:solidFill>
                  </a:rPr>
                  <a:t>o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C</a:t>
                </a:r>
              </a:p>
              <a:p>
                <a:pPr marL="0" indent="0">
                  <a:buNone/>
                </a:pPr>
                <a:r>
                  <a:rPr lang="cs-CZ" sz="2800" dirty="0"/>
                  <a:t> </a:t>
                </a:r>
                <a:r>
                  <a:rPr lang="cs-CZ" sz="2800" dirty="0" smtClean="0"/>
                  <a:t>                     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t = 36</a:t>
                </a:r>
                <a:r>
                  <a:rPr lang="cs-CZ" sz="2800" baseline="30000" dirty="0" smtClean="0">
                    <a:solidFill>
                      <a:srgbClr val="FF0000"/>
                    </a:solidFill>
                  </a:rPr>
                  <a:t>o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800" dirty="0" smtClean="0"/>
                  <a:t>                                           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t = 36</a:t>
                </a:r>
                <a:r>
                  <a:rPr lang="cs-CZ" sz="2800" baseline="30000" dirty="0" smtClean="0">
                    <a:solidFill>
                      <a:srgbClr val="0070C0"/>
                    </a:solidFill>
                  </a:rPr>
                  <a:t>o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C</a:t>
                </a:r>
              </a:p>
              <a:p>
                <a:pPr marL="0" indent="0">
                  <a:buNone/>
                </a:pPr>
                <a:r>
                  <a:rPr lang="cs-CZ" sz="2800" dirty="0"/>
                  <a:t> </a:t>
                </a:r>
                <a:r>
                  <a:rPr lang="cs-CZ" sz="2800" dirty="0" smtClean="0"/>
                  <a:t>                     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m</a:t>
                </a:r>
                <a:r>
                  <a:rPr lang="cs-CZ" sz="2800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= ?                                              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m</a:t>
                </a:r>
                <a:r>
                  <a:rPr lang="cs-CZ" sz="2800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 = 6 kg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                     c</a:t>
                </a:r>
                <a:r>
                  <a:rPr lang="cs-CZ" sz="2800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800" dirty="0" smtClean="0"/>
                  <a:t>= </a:t>
                </a:r>
                <a:r>
                  <a:rPr lang="cs-CZ" sz="2800" dirty="0" smtClean="0">
                    <a:solidFill>
                      <a:srgbClr val="0070C0"/>
                    </a:solidFill>
                  </a:rPr>
                  <a:t>c</a:t>
                </a:r>
                <a:r>
                  <a:rPr lang="cs-CZ" sz="2800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cs-CZ" sz="2800" baseline="-25000" dirty="0" smtClean="0"/>
                  <a:t> </a:t>
                </a:r>
                <a:r>
                  <a:rPr lang="cs-CZ" sz="2800" dirty="0" smtClean="0"/>
                  <a:t> = 4200</a:t>
                </a:r>
                <a:r>
                  <a:rPr lang="cs-CZ" sz="2800" dirty="0"/>
                  <a:t> </a:t>
                </a:r>
                <a:r>
                  <a:rPr lang="cs-CZ" sz="2800" dirty="0" smtClean="0"/>
                  <a:t>J/</a:t>
                </a:r>
                <a:r>
                  <a:rPr lang="cs-CZ" sz="2800" dirty="0" err="1" smtClean="0"/>
                  <a:t>kg.</a:t>
                </a:r>
                <a:r>
                  <a:rPr lang="cs-CZ" sz="2800" baseline="30000" dirty="0" err="1" smtClean="0"/>
                  <a:t>o</a:t>
                </a:r>
                <a:r>
                  <a:rPr lang="cs-CZ" sz="2800" dirty="0" err="1" smtClean="0"/>
                  <a:t>C</a:t>
                </a:r>
                <a:endParaRPr lang="cs-CZ" sz="2800" dirty="0" smtClean="0"/>
              </a:p>
              <a:p>
                <a:pPr marL="0" indent="0" algn="ctr">
                  <a:buNone/>
                </a:pPr>
                <a:r>
                  <a:rPr lang="cs-CZ" sz="2800" dirty="0">
                    <a:solidFill>
                      <a:srgbClr val="FF0000"/>
                    </a:solidFill>
                  </a:rPr>
                  <a:t>m</a:t>
                </a:r>
                <a:r>
                  <a:rPr lang="cs-CZ" sz="28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0070C0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sz="2800" baseline="-25000" dirty="0" smtClean="0">
                            <a:solidFill>
                              <a:srgbClr val="0070C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sz="2800" dirty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sz="2800" dirty="0"/>
                          <m:t>. </m:t>
                        </m:r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0070C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sz="2800" baseline="-25000" dirty="0" smtClean="0">
                            <a:solidFill>
                              <a:srgbClr val="0070C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sz="2800" dirty="0"/>
                          <m:t> . ( </m:t>
                        </m:r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0070C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sz="2800" dirty="0"/>
                          <m:t> –</m:t>
                        </m:r>
                        <m:r>
                          <m:rPr>
                            <m:nor/>
                          </m:rPr>
                          <a:rPr lang="cs-CZ" sz="280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0070C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sz="2800" baseline="-25000" dirty="0" smtClean="0">
                            <a:solidFill>
                              <a:srgbClr val="0070C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sz="2800" dirty="0"/>
                          <m:t> 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FF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sz="2800" baseline="-25000" dirty="0" smtClean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sz="2800" dirty="0"/>
                          <m:t> . ( </m:t>
                        </m:r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FF000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sz="2800" baseline="-25000" dirty="0" smtClean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sz="2800" dirty="0"/>
                          <m:t> – </m:t>
                        </m:r>
                        <m:r>
                          <m:rPr>
                            <m:nor/>
                          </m:rPr>
                          <a:rPr lang="cs-CZ" sz="2800" dirty="0" smtClean="0">
                            <a:solidFill>
                              <a:srgbClr val="FF000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sz="2800" dirty="0"/>
                          <m:t> )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pPr marL="0" indent="0" algn="ctr">
                  <a:buNone/>
                </a:pPr>
                <a:r>
                  <a:rPr lang="cs-CZ" sz="2800" dirty="0" smtClean="0">
                    <a:solidFill>
                      <a:schemeClr val="tx1"/>
                    </a:solidFill>
                  </a:rPr>
                  <a:t>m</a:t>
                </a:r>
                <a:r>
                  <a:rPr lang="cs-CZ" sz="2800" baseline="-25000" dirty="0">
                    <a:solidFill>
                      <a:schemeClr val="tx1"/>
                    </a:solidFill>
                  </a:rPr>
                  <a:t>1</a:t>
                </a:r>
                <a:r>
                  <a:rPr lang="cs-CZ" sz="28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280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 . 4200 . ( 36 − </m:t>
                        </m:r>
                        <m:r>
                          <m:rPr>
                            <m:nor/>
                          </m:rPr>
                          <a:rPr lang="cs-CZ" sz="28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16</m:t>
                        </m:r>
                        <m:r>
                          <m:rPr>
                            <m:nor/>
                          </m:rPr>
                          <a:rPr lang="cs-CZ" sz="2800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800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4200 . (</m:t>
                        </m:r>
                        <m:r>
                          <m:rPr>
                            <m:nor/>
                          </m:rPr>
                          <a:rPr lang="cs-CZ" sz="2800" b="0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60</m:t>
                        </m:r>
                        <m:r>
                          <m:rPr>
                            <m:nor/>
                          </m:rPr>
                          <a:rPr lang="cs-CZ" sz="2800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− 36</m:t>
                        </m:r>
                        <m:r>
                          <m:rPr>
                            <m:nor/>
                          </m:rPr>
                          <a:rPr lang="cs-CZ" sz="2800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den>
                    </m:f>
                  </m:oMath>
                </a14:m>
                <a:endParaRPr lang="cs-CZ" sz="2800" dirty="0" smtClean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r>
                  <a:rPr lang="cs-CZ" sz="2800" dirty="0" smtClean="0"/>
                  <a:t>m</a:t>
                </a:r>
                <a:r>
                  <a:rPr lang="cs-CZ" sz="2800" baseline="-25000" dirty="0" smtClean="0"/>
                  <a:t>1 </a:t>
                </a:r>
                <a:r>
                  <a:rPr lang="cs-CZ" sz="2800" dirty="0" smtClean="0"/>
                  <a:t> =  5 kg </a:t>
                </a:r>
                <a:r>
                  <a:rPr lang="cs-CZ" sz="2800" baseline="-25000" dirty="0" smtClean="0"/>
                  <a:t> </a:t>
                </a:r>
              </a:p>
              <a:p>
                <a:pPr marL="0" indent="0" algn="ctr">
                  <a:buNone/>
                </a:pPr>
                <a:r>
                  <a:rPr lang="cs-CZ" sz="3000" dirty="0" smtClean="0"/>
                  <a:t> </a:t>
                </a:r>
                <a:r>
                  <a:rPr lang="cs-CZ" sz="3000" dirty="0" smtClean="0">
                    <a:solidFill>
                      <a:srgbClr val="FF0000"/>
                    </a:solidFill>
                  </a:rPr>
                  <a:t>Musíme přilít 5 kg (5l) vody.</a:t>
                </a:r>
                <a:endParaRPr lang="cs-CZ" sz="3000" baseline="-25000" dirty="0" smtClean="0">
                  <a:solidFill>
                    <a:srgbClr val="FF0000"/>
                  </a:solidFill>
                </a:endParaRPr>
              </a:p>
              <a:p>
                <a:pPr marL="0" indent="0" algn="ctr">
                  <a:buNone/>
                </a:pPr>
                <a:endParaRPr lang="cs-CZ" sz="3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8840"/>
                <a:ext cx="8229600" cy="4752528"/>
              </a:xfrm>
              <a:blipFill rotWithShape="1">
                <a:blip r:embed="rId2"/>
                <a:stretch>
                  <a:fillRect l="-1481" t="-20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683568" y="3861048"/>
            <a:ext cx="79208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6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cs-CZ" sz="2200" b="1" i="1" dirty="0" smtClean="0"/>
              <a:t>Př. 2. </a:t>
            </a:r>
            <a:r>
              <a:rPr lang="cs-CZ" sz="2200" dirty="0" smtClean="0"/>
              <a:t>Do </a:t>
            </a:r>
            <a:r>
              <a:rPr lang="cs-CZ" sz="2200" dirty="0" smtClean="0">
                <a:solidFill>
                  <a:srgbClr val="FF0000"/>
                </a:solidFill>
              </a:rPr>
              <a:t>600 ml vody </a:t>
            </a:r>
            <a:r>
              <a:rPr lang="cs-CZ" sz="2200" dirty="0" smtClean="0"/>
              <a:t>o </a:t>
            </a:r>
            <a:r>
              <a:rPr lang="cs-CZ" sz="2200" dirty="0" smtClean="0">
                <a:solidFill>
                  <a:srgbClr val="FF0000"/>
                </a:solidFill>
              </a:rPr>
              <a:t>teplotě 100</a:t>
            </a:r>
            <a:r>
              <a:rPr lang="cs-CZ" sz="2200" baseline="30000" dirty="0" smtClean="0">
                <a:solidFill>
                  <a:srgbClr val="FF0000"/>
                </a:solidFill>
              </a:rPr>
              <a:t>o</a:t>
            </a:r>
            <a:r>
              <a:rPr lang="cs-CZ" sz="2200" dirty="0" smtClean="0">
                <a:solidFill>
                  <a:srgbClr val="FF0000"/>
                </a:solidFill>
              </a:rPr>
              <a:t>C </a:t>
            </a:r>
            <a:r>
              <a:rPr lang="cs-CZ" sz="2200" dirty="0" smtClean="0"/>
              <a:t>vložíme </a:t>
            </a:r>
            <a:r>
              <a:rPr lang="cs-CZ" sz="2200" dirty="0" smtClean="0">
                <a:solidFill>
                  <a:srgbClr val="0070C0"/>
                </a:solidFill>
              </a:rPr>
              <a:t>kuličku o hmotnosti 80 dkg </a:t>
            </a:r>
            <a:r>
              <a:rPr lang="cs-CZ" sz="2200" dirty="0" smtClean="0"/>
              <a:t>a </a:t>
            </a:r>
            <a:r>
              <a:rPr lang="cs-CZ" sz="2200" dirty="0" smtClean="0">
                <a:solidFill>
                  <a:srgbClr val="0070C0"/>
                </a:solidFill>
              </a:rPr>
              <a:t>teplotě 10</a:t>
            </a:r>
            <a:r>
              <a:rPr lang="cs-CZ" sz="2200" baseline="30000" dirty="0" smtClean="0">
                <a:solidFill>
                  <a:srgbClr val="0070C0"/>
                </a:solidFill>
              </a:rPr>
              <a:t>o</a:t>
            </a:r>
            <a:r>
              <a:rPr lang="cs-CZ" sz="2200" dirty="0" smtClean="0">
                <a:solidFill>
                  <a:srgbClr val="0070C0"/>
                </a:solidFill>
              </a:rPr>
              <a:t>C</a:t>
            </a:r>
            <a:r>
              <a:rPr lang="cs-CZ" sz="2200" dirty="0" smtClean="0"/>
              <a:t>. Z čeho je kulička vyrobena, jestliže výsledná teplota je 80</a:t>
            </a:r>
            <a:r>
              <a:rPr lang="cs-CZ" sz="2200" baseline="30000" dirty="0" smtClean="0"/>
              <a:t>o</a:t>
            </a:r>
            <a:r>
              <a:rPr lang="cs-CZ" sz="2200" dirty="0" smtClean="0"/>
              <a:t>C ?</a:t>
            </a:r>
            <a:r>
              <a:rPr lang="cs-CZ" dirty="0" smtClean="0"/>
              <a:t>  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412776"/>
                <a:ext cx="8229600" cy="5112568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cs-CZ" sz="2400" dirty="0">
                    <a:solidFill>
                      <a:srgbClr val="FF0000"/>
                    </a:solidFill>
                  </a:rPr>
                  <a:t>v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oda: t</a:t>
                </a:r>
                <a:r>
                  <a:rPr lang="cs-CZ" sz="2400" baseline="-25000" dirty="0" smtClean="0">
                    <a:solidFill>
                      <a:srgbClr val="FF0000"/>
                    </a:solidFill>
                  </a:rPr>
                  <a:t>1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 = 100</a:t>
                </a:r>
                <a:r>
                  <a:rPr lang="cs-CZ" sz="2400" baseline="30000" dirty="0" smtClean="0">
                    <a:solidFill>
                      <a:srgbClr val="FF0000"/>
                    </a:solidFill>
                  </a:rPr>
                  <a:t>o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C                                           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kulička:  t</a:t>
                </a:r>
                <a:r>
                  <a:rPr lang="cs-CZ" sz="2400" baseline="-25000" dirty="0" smtClean="0">
                    <a:solidFill>
                      <a:srgbClr val="0070C0"/>
                    </a:solidFill>
                  </a:rPr>
                  <a:t>2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 = 10</a:t>
                </a:r>
                <a:r>
                  <a:rPr lang="cs-CZ" sz="2400" baseline="30000" dirty="0" smtClean="0">
                    <a:solidFill>
                      <a:srgbClr val="0070C0"/>
                    </a:solidFill>
                  </a:rPr>
                  <a:t>o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C</a:t>
                </a:r>
              </a:p>
              <a:p>
                <a:pPr marL="0" indent="0"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       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t = 80</a:t>
                </a:r>
                <a:r>
                  <a:rPr lang="cs-CZ" sz="2400" baseline="30000" dirty="0" smtClean="0">
                    <a:solidFill>
                      <a:srgbClr val="FF0000"/>
                    </a:solidFill>
                  </a:rPr>
                  <a:t>o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C                                                              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t = 80</a:t>
                </a:r>
                <a:r>
                  <a:rPr lang="cs-CZ" sz="2400" baseline="30000" dirty="0" smtClean="0">
                    <a:solidFill>
                      <a:srgbClr val="0070C0"/>
                    </a:solidFill>
                  </a:rPr>
                  <a:t>o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C</a:t>
                </a:r>
              </a:p>
              <a:p>
                <a:pPr marL="0" indent="0"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        V</a:t>
                </a:r>
                <a:r>
                  <a:rPr lang="cs-CZ" sz="2400" baseline="-25000" dirty="0" smtClean="0"/>
                  <a:t>1</a:t>
                </a:r>
                <a:r>
                  <a:rPr lang="cs-CZ" sz="2400" dirty="0" smtClean="0"/>
                  <a:t> = 600ml = 0,6 l  =&gt;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m</a:t>
                </a:r>
                <a:r>
                  <a:rPr lang="cs-CZ" sz="2400" baseline="-25000" dirty="0" smtClean="0">
                    <a:solidFill>
                      <a:srgbClr val="FF0000"/>
                    </a:solidFill>
                  </a:rPr>
                  <a:t>1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 = 0,6 kg                 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m</a:t>
                </a:r>
                <a:r>
                  <a:rPr lang="cs-CZ" sz="2400" baseline="-25000" dirty="0" smtClean="0">
                    <a:solidFill>
                      <a:srgbClr val="0070C0"/>
                    </a:solidFill>
                  </a:rPr>
                  <a:t>2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 = 80 dkg = 0,8 kg</a:t>
                </a:r>
              </a:p>
              <a:p>
                <a:pPr marL="0" indent="0"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       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sz="2400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 = 4200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J/</a:t>
                </a:r>
                <a:r>
                  <a:rPr lang="cs-CZ" sz="2400" dirty="0" err="1" smtClean="0">
                    <a:solidFill>
                      <a:srgbClr val="FF0000"/>
                    </a:solidFill>
                  </a:rPr>
                  <a:t>kg.</a:t>
                </a:r>
                <a:r>
                  <a:rPr lang="cs-CZ" sz="2400" baseline="30000" dirty="0" err="1" smtClean="0">
                    <a:solidFill>
                      <a:srgbClr val="FF0000"/>
                    </a:solidFill>
                  </a:rPr>
                  <a:t>o</a:t>
                </a:r>
                <a:r>
                  <a:rPr lang="cs-CZ" sz="2400" dirty="0" err="1" smtClean="0">
                    <a:solidFill>
                      <a:srgbClr val="FF0000"/>
                    </a:solidFill>
                  </a:rPr>
                  <a:t>C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                                               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c</a:t>
                </a:r>
                <a:r>
                  <a:rPr lang="cs-CZ" sz="2400" baseline="-25000" dirty="0" smtClean="0">
                    <a:solidFill>
                      <a:srgbClr val="0070C0"/>
                    </a:solidFill>
                  </a:rPr>
                  <a:t>2 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 = ?</a:t>
                </a:r>
                <a:endParaRPr lang="cs-CZ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cs-CZ" sz="2000" dirty="0" smtClean="0"/>
                  <a:t>          </a:t>
                </a:r>
              </a:p>
              <a:p>
                <a:pPr marL="0" indent="0" algn="ctr">
                  <a:buNone/>
                </a:pPr>
                <a:r>
                  <a:rPr lang="cs-CZ" dirty="0">
                    <a:solidFill>
                      <a:srgbClr val="0070C0"/>
                    </a:solidFill>
                  </a:rPr>
                  <a:t>c</a:t>
                </a:r>
                <a:r>
                  <a:rPr lang="cs-CZ" baseline="-25000" dirty="0">
                    <a:solidFill>
                      <a:srgbClr val="0070C0"/>
                    </a:solidFill>
                  </a:rPr>
                  <a:t>2</a:t>
                </a:r>
                <a:r>
                  <a:rPr lang="cs-CZ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FF0000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aseline="-25000" dirty="0" smtClean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dirty="0"/>
                          <m:t> . </m:t>
                        </m:r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FF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aseline="-25000" dirty="0" smtClean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dirty="0"/>
                          <m:t> . ( </m:t>
                        </m:r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FF000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aseline="-25000" dirty="0" smtClean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cs-CZ" dirty="0"/>
                          <m:t> – </m:t>
                        </m:r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FF000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dirty="0"/>
                          <m:t> 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aseline="-25000" dirty="0" smtClean="0">
                            <a:solidFill>
                              <a:srgbClr val="0070C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dirty="0"/>
                          <m:t> . ( </m:t>
                        </m:r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0070C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dirty="0"/>
                          <m:t> – </m:t>
                        </m:r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rgbClr val="0070C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baseline="-25000" dirty="0" smtClean="0">
                            <a:solidFill>
                              <a:srgbClr val="0070C0"/>
                            </a:solidFill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cs-CZ" dirty="0"/>
                          <m:t> 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dirty="0" smtClean="0">
                    <a:solidFill>
                      <a:schemeClr val="tx1"/>
                    </a:solidFill>
                  </a:rPr>
                  <a:t>c</a:t>
                </a:r>
                <a:r>
                  <a:rPr lang="cs-CZ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cs-CZ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0,6 . 4200 . ( 100 − 80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0,8 . ( 80 − 10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 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dirty="0"/>
                  <a:t>c</a:t>
                </a:r>
                <a:r>
                  <a:rPr lang="cs-CZ" baseline="-25000" dirty="0" smtClean="0"/>
                  <a:t>2 </a:t>
                </a:r>
                <a:r>
                  <a:rPr lang="cs-CZ" dirty="0" smtClean="0"/>
                  <a:t> = 900 </a:t>
                </a:r>
                <a:r>
                  <a:rPr lang="cs-CZ" dirty="0" smtClean="0"/>
                  <a:t>J/</a:t>
                </a:r>
                <a:r>
                  <a:rPr lang="cs-CZ" dirty="0" err="1" smtClean="0"/>
                  <a:t>kg.</a:t>
                </a:r>
                <a:r>
                  <a:rPr lang="cs-CZ" baseline="30000" dirty="0" err="1" smtClean="0"/>
                  <a:t>o</a:t>
                </a:r>
                <a:r>
                  <a:rPr lang="cs-CZ" dirty="0" err="1" smtClean="0"/>
                  <a:t>C</a:t>
                </a:r>
                <a:endParaRPr lang="cs-CZ" dirty="0" smtClean="0"/>
              </a:p>
              <a:p>
                <a:pPr marL="0" indent="0" algn="ctr">
                  <a:buNone/>
                </a:pPr>
                <a:r>
                  <a:rPr lang="cs-CZ" dirty="0" smtClean="0">
                    <a:solidFill>
                      <a:srgbClr val="0070C0"/>
                    </a:solidFill>
                  </a:rPr>
                  <a:t>Kulička je vyrobena z hliníku.</a:t>
                </a:r>
                <a:endParaRPr lang="cs-CZ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cs-CZ" sz="20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412776"/>
                <a:ext cx="8229600" cy="5112568"/>
              </a:xfrm>
              <a:blipFill rotWithShape="1">
                <a:blip r:embed="rId2"/>
                <a:stretch>
                  <a:fillRect l="-963" t="-716" r="-74" b="-26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 flipV="1">
            <a:off x="539552" y="3212976"/>
            <a:ext cx="7920880" cy="720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50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5">
                    <a:lumMod val="50000"/>
                  </a:schemeClr>
                </a:solidFill>
              </a:rPr>
              <a:t>CVIČENÍ                                                 ZADÁNÍ</a:t>
            </a:r>
            <a:endParaRPr lang="cs-CZ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25000" lnSpcReduction="20000"/>
          </a:bodyPr>
          <a:lstStyle/>
          <a:p>
            <a:pPr marL="514350" indent="-514350" algn="just">
              <a:buAutoNum type="arabicPeriod"/>
            </a:pPr>
            <a:r>
              <a:rPr lang="cs-CZ" sz="11200" dirty="0" smtClean="0"/>
              <a:t>Měděnou kouli zahřátou na 114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 vložíme do  3 l vody o teplotě 5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C. Výsledná teplota se ustálila na 24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C. Urči hmotnost koule.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cs-CZ" sz="11200" dirty="0" smtClean="0"/>
              <a:t>Kolik studené vody o teplotě 15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 musíme smíchat s 2,5 l vařící vody o teplotě 100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C, aby výsledná teplota byla 40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 ?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cs-CZ" sz="11200" dirty="0" smtClean="0"/>
              <a:t>Z čeho je vyrobený kvádr o hmotnosti 140 dkg a teplotě 12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C, jestliže při ponoření do 2,4 l vody o teplotě 97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 se výsledná teplota ustálí na 92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 ?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cs-CZ" sz="11200" dirty="0" smtClean="0"/>
              <a:t>Do 600 ml vody o teplotě 20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 vložíme váleček o hmotnosti 378 g zahřátý na 80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C. Teplota se ustálí na 22</a:t>
            </a:r>
            <a:r>
              <a:rPr lang="cs-CZ" sz="11200" baseline="30000" dirty="0" smtClean="0"/>
              <a:t>o</a:t>
            </a:r>
            <a:r>
              <a:rPr lang="cs-CZ" sz="11200" dirty="0" smtClean="0"/>
              <a:t>C. Z čeho je vyrobený váleček?</a:t>
            </a:r>
            <a:endParaRPr lang="cs-CZ" sz="11200" dirty="0"/>
          </a:p>
          <a:p>
            <a:pPr marL="0" indent="0" algn="just">
              <a:buNone/>
            </a:pPr>
            <a:endParaRPr lang="cs-CZ" sz="8600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cs-CZ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cs-CZ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cs-CZ" dirty="0"/>
          </a:p>
          <a:p>
            <a:pPr marL="514350" indent="-514350" algn="just">
              <a:buFont typeface="Arial" pitchFamily="34" charset="0"/>
              <a:buAutoNum type="arabicPeriod"/>
            </a:pPr>
            <a:endParaRPr lang="cs-CZ" dirty="0"/>
          </a:p>
          <a:p>
            <a:pPr marL="514350" indent="-514350">
              <a:buFont typeface="Arial" pitchFamily="34" charset="0"/>
              <a:buAutoNum type="arabicPeriod"/>
            </a:pPr>
            <a:endParaRPr lang="cs-CZ" dirty="0"/>
          </a:p>
          <a:p>
            <a:pPr marL="514350" indent="-514350">
              <a:buFont typeface="Arial" pitchFamily="34" charset="0"/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1948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just"/>
            <a:r>
              <a:rPr lang="cs-CZ" sz="4000" dirty="0" smtClean="0">
                <a:solidFill>
                  <a:schemeClr val="accent5">
                    <a:lumMod val="50000"/>
                  </a:schemeClr>
                </a:solidFill>
              </a:rPr>
              <a:t>CVIČENÍ        </a:t>
            </a:r>
            <a:r>
              <a:rPr lang="cs-CZ" sz="4000" dirty="0" smtClean="0"/>
              <a:t>                                   </a:t>
            </a:r>
            <a:r>
              <a:rPr lang="cs-CZ" sz="4000" dirty="0" smtClean="0">
                <a:solidFill>
                  <a:srgbClr val="FF0000"/>
                </a:solidFill>
              </a:rPr>
              <a:t>ŘEŠENÍ</a:t>
            </a:r>
            <a:r>
              <a:rPr lang="cs-CZ" dirty="0" smtClean="0"/>
              <a:t>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>
                    <a:solidFill>
                      <a:schemeClr val="tx1"/>
                    </a:solidFill>
                  </a:rPr>
                  <a:t>m</a:t>
                </a:r>
                <a:r>
                  <a:rPr lang="cs-CZ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 . 4200 . (24 − 5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380. (114 − 24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den>
                    </m:f>
                  </m:oMath>
                </a14:m>
                <a:r>
                  <a:rPr lang="cs-CZ" dirty="0" smtClean="0"/>
                  <a:t> = 7 kg</a:t>
                </a:r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514350" indent="-514350">
                  <a:buAutoNum type="arabicPeriod"/>
                </a:pPr>
                <a:r>
                  <a:rPr lang="cs-CZ" dirty="0" smtClean="0">
                    <a:solidFill>
                      <a:schemeClr val="tx1"/>
                    </a:solidFill>
                  </a:rPr>
                  <a:t>m</a:t>
                </a:r>
                <a:r>
                  <a:rPr lang="cs-CZ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r>
                  <a:rPr lang="cs-CZ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2,5 . 4200 .  (100 − 40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4200 . (40 − 15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den>
                    </m:f>
                  </m:oMath>
                </a14:m>
                <a:r>
                  <a:rPr lang="cs-CZ" dirty="0" smtClean="0"/>
                  <a:t> = 6 kg</a:t>
                </a:r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514350" indent="-514350">
                  <a:buFont typeface="Arial" pitchFamily="34" charset="0"/>
                  <a:buAutoNum type="arabicPeriod"/>
                </a:pPr>
                <a:r>
                  <a:rPr lang="cs-CZ" dirty="0" smtClean="0">
                    <a:solidFill>
                      <a:schemeClr val="tx1"/>
                    </a:solidFill>
                  </a:rPr>
                  <a:t>c</a:t>
                </a:r>
                <a:r>
                  <a:rPr lang="cs-CZ" baseline="-25000" dirty="0">
                    <a:solidFill>
                      <a:schemeClr val="tx1"/>
                    </a:solidFill>
                  </a:rPr>
                  <a:t>2</a:t>
                </a:r>
                <a:r>
                  <a:rPr lang="cs-CZ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2,4 . 4200 . (</m:t>
                        </m:r>
                        <m:r>
                          <m:rPr>
                            <m:nor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97</m:t>
                        </m:r>
                        <m:r>
                          <m:rPr>
                            <m:nor/>
                          </m:rPr>
                          <a:rPr lang="cs-CZ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− </m:t>
                        </m:r>
                        <m:r>
                          <m:rPr>
                            <m:nor/>
                          </m:rPr>
                          <a:rPr lang="cs-CZ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92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1,4 . (</m:t>
                        </m:r>
                        <m:r>
                          <m:rPr>
                            <m:nor/>
                          </m:rPr>
                          <a:rPr lang="cs-CZ" b="0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92</m:t>
                        </m:r>
                        <m:r>
                          <m:rPr>
                            <m:nor/>
                          </m:rPr>
                          <a:rPr lang="cs-CZ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− </m:t>
                        </m:r>
                        <m:r>
                          <m:rPr>
                            <m:nor/>
                          </m:rPr>
                          <a:rPr lang="cs-CZ" b="0" i="0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12</m:t>
                        </m:r>
                        <m:r>
                          <m:rPr>
                            <m:nor/>
                          </m:rPr>
                          <a:rPr lang="cs-CZ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den>
                    </m:f>
                  </m:oMath>
                </a14:m>
                <a:r>
                  <a:rPr lang="cs-CZ" dirty="0" smtClean="0"/>
                  <a:t> = 450J/kg.</a:t>
                </a:r>
                <a:r>
                  <a:rPr lang="cs-CZ" baseline="30000" dirty="0" err="1" smtClean="0"/>
                  <a:t>o</a:t>
                </a:r>
                <a:r>
                  <a:rPr lang="cs-CZ" dirty="0" err="1" smtClean="0"/>
                  <a:t>C</a:t>
                </a:r>
                <a:r>
                  <a:rPr lang="cs-CZ" dirty="0" smtClean="0"/>
                  <a:t>..železo</a:t>
                </a:r>
              </a:p>
              <a:p>
                <a:pPr marL="514350" indent="-514350">
                  <a:buFont typeface="Arial" pitchFamily="34" charset="0"/>
                  <a:buAutoNum type="arabicPeriod"/>
                </a:pPr>
                <a:endParaRPr lang="cs-CZ" dirty="0"/>
              </a:p>
              <a:p>
                <a:pPr marL="514350" indent="-514350">
                  <a:buFont typeface="Arial" pitchFamily="34" charset="0"/>
                  <a:buAutoNum type="arabicPeriod"/>
                </a:pPr>
                <a:r>
                  <a:rPr lang="cs-CZ" sz="3000" dirty="0" smtClean="0"/>
                  <a:t>c</a:t>
                </a:r>
                <a:r>
                  <a:rPr lang="cs-CZ" sz="3000" baseline="-25000" dirty="0"/>
                  <a:t>1</a:t>
                </a:r>
                <a:r>
                  <a:rPr lang="cs-CZ" sz="3000" dirty="0" smtClean="0"/>
                  <a:t> </a:t>
                </a:r>
                <a:r>
                  <a:rPr lang="cs-CZ" sz="3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0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3000" b="0" i="0" smtClean="0">
                            <a:latin typeface="Cambria Math"/>
                          </a:rPr>
                          <m:t>0,6</m:t>
                        </m:r>
                        <m:r>
                          <m:rPr>
                            <m:nor/>
                          </m:rPr>
                          <a:rPr lang="cs-CZ" sz="3000">
                            <a:latin typeface="Cambria Math"/>
                          </a:rPr>
                          <m:t> . 4200 . (</m:t>
                        </m:r>
                        <m:r>
                          <m:rPr>
                            <m:nor/>
                          </m:rPr>
                          <a:rPr lang="cs-CZ" sz="3000" b="0" i="0" smtClean="0">
                            <a:latin typeface="Cambria Math"/>
                          </a:rPr>
                          <m:t>22</m:t>
                        </m:r>
                        <m:r>
                          <m:rPr>
                            <m:nor/>
                          </m:rPr>
                          <a:rPr lang="cs-CZ" sz="3000">
                            <a:latin typeface="Cambria Math"/>
                          </a:rPr>
                          <m:t> − </m:t>
                        </m:r>
                        <m:r>
                          <m:rPr>
                            <m:nor/>
                          </m:rPr>
                          <a:rPr lang="cs-CZ" sz="3000" b="0" i="0" smtClean="0">
                            <a:latin typeface="Cambria Math"/>
                          </a:rPr>
                          <m:t>20</m:t>
                        </m:r>
                        <m:r>
                          <m:rPr>
                            <m:nor/>
                          </m:rPr>
                          <a:rPr lang="cs-CZ" sz="3000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3000" b="0" i="0" dirty="0" smtClean="0">
                            <a:latin typeface="Cambria Math"/>
                          </a:rPr>
                          <m:t>0,378</m:t>
                        </m:r>
                        <m:r>
                          <m:rPr>
                            <m:nor/>
                          </m:rPr>
                          <a:rPr lang="cs-CZ" sz="3000" dirty="0">
                            <a:latin typeface="Cambria Math"/>
                          </a:rPr>
                          <m:t> . (</m:t>
                        </m:r>
                        <m:r>
                          <m:rPr>
                            <m:nor/>
                          </m:rPr>
                          <a:rPr lang="cs-CZ" sz="3000" b="0" i="0" dirty="0" smtClean="0">
                            <a:latin typeface="Cambria Math"/>
                          </a:rPr>
                          <m:t>80</m:t>
                        </m:r>
                        <m:r>
                          <m:rPr>
                            <m:nor/>
                          </m:rPr>
                          <a:rPr lang="cs-CZ" sz="3000" dirty="0">
                            <a:latin typeface="Cambria Math"/>
                          </a:rPr>
                          <m:t> − </m:t>
                        </m:r>
                        <m:r>
                          <m:rPr>
                            <m:nor/>
                          </m:rPr>
                          <a:rPr lang="cs-CZ" sz="3000" b="0" i="0" dirty="0" smtClean="0">
                            <a:latin typeface="Cambria Math"/>
                          </a:rPr>
                          <m:t>22</m:t>
                        </m:r>
                        <m:r>
                          <m:rPr>
                            <m:nor/>
                          </m:rPr>
                          <a:rPr lang="cs-CZ" sz="3000" dirty="0"/>
                          <m:t>)</m:t>
                        </m:r>
                      </m:den>
                    </m:f>
                    <m:r>
                      <a:rPr lang="cs-CZ" sz="3000" b="0" i="1" dirty="0" smtClean="0">
                        <a:latin typeface="Cambria Math"/>
                      </a:rPr>
                      <m:t>=229,9</m:t>
                    </m:r>
                    <m:r>
                      <a:rPr lang="cs-CZ" sz="30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cs-CZ" sz="3000" dirty="0" smtClean="0"/>
                  <a:t>J/kg.</a:t>
                </a:r>
                <a:r>
                  <a:rPr lang="cs-CZ" sz="3000" baseline="30000" dirty="0" smtClean="0"/>
                  <a:t>o</a:t>
                </a:r>
                <a:r>
                  <a:rPr lang="cs-CZ" sz="3000" dirty="0" smtClean="0"/>
                  <a:t>C..</a:t>
                </a:r>
                <a:r>
                  <a:rPr lang="cs-CZ" dirty="0" smtClean="0"/>
                  <a:t>stříbro</a:t>
                </a:r>
                <a:endParaRPr lang="cs-CZ" dirty="0"/>
              </a:p>
              <a:p>
                <a:pPr marL="514350" indent="-514350">
                  <a:buFont typeface="Arial" pitchFamily="34" charset="0"/>
                  <a:buAutoNum type="arabicPeriod"/>
                </a:pPr>
                <a:endParaRPr lang="cs-CZ" dirty="0"/>
              </a:p>
              <a:p>
                <a:pPr marL="514350" indent="-514350">
                  <a:buAutoNum type="arabicPeriod"/>
                </a:pPr>
                <a:endParaRPr lang="cs-CZ" dirty="0" smtClean="0"/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514350" indent="-514350">
                  <a:buAutoNum type="arabicPeriod"/>
                </a:pPr>
                <a:endParaRPr lang="cs-CZ" dirty="0" smtClean="0"/>
              </a:p>
              <a:p>
                <a:pPr marL="514350" indent="-514350">
                  <a:buAutoNum type="arabicPeriod"/>
                </a:pPr>
                <a:endParaRPr lang="cs-CZ" dirty="0"/>
              </a:p>
              <a:p>
                <a:pPr marL="514350" indent="-514350">
                  <a:buAutoNum type="arabicPeriod"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6712"/>
                <a:ext cx="8229600" cy="5289451"/>
              </a:xfrm>
              <a:blipFill rotWithShape="1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17688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553</Words>
  <Application>Microsoft Office PowerPoint</Application>
  <PresentationFormat>Předvádění na obrazovce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KALORIMETRICKÁ  ROVNICE</vt:lpstr>
      <vt:lpstr>Prezentace aplikace PowerPoint</vt:lpstr>
      <vt:lpstr>Př. 1. Kolik horké vody o teplotě 60oC musíme nalít do 6-ti litrů studené vody o teplotě 16oC, aby výsledná teplota byla 36oC?</vt:lpstr>
      <vt:lpstr>Př. 2. Do 600 ml vody o teplotě 100oC vložíme kuličku o hmotnosti 80 dkg a teplotě 10oC. Z čeho je kulička vyrobena, jestliže výsledná teplota je 80oC ?  </vt:lpstr>
      <vt:lpstr>CVIČENÍ                                                 ZADÁNÍ</vt:lpstr>
      <vt:lpstr>CVIČENÍ                                           ŘEŠENÍ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KALORIMETRICKÁ  ROVNICE</dc:title>
  <dc:creator>Ucitel</dc:creator>
  <cp:lastModifiedBy>Ucitel</cp:lastModifiedBy>
  <cp:revision>26</cp:revision>
  <dcterms:created xsi:type="dcterms:W3CDTF">2011-03-14T19:18:53Z</dcterms:created>
  <dcterms:modified xsi:type="dcterms:W3CDTF">2011-11-29T14:41:12Z</dcterms:modified>
</cp:coreProperties>
</file>