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>
      <p:cViewPr varScale="1">
        <p:scale>
          <a:sx n="53" d="100"/>
          <a:sy n="53" d="100"/>
        </p:scale>
        <p:origin x="-108" y="-4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97B41C-BB6B-453F-A2AC-B4DAE48BE921}" type="datetimeFigureOut">
              <a:rPr lang="cs-CZ" smtClean="0"/>
              <a:t>29.11.2011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2BD498-5D8A-41FD-9398-56773D0BA7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8285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29.11.2011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29.11.2011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29.11.2011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29.11.2011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z/url?source=imgres&amp;ct=img&amp;q=http://thumbs.dreamstime.com/thumb_512/1276337137n29uL0.jpg&amp;sa=X&amp;ei=pyHdTf68JIbMswaP5NzmDg&amp;ved=0CAQQ8wc4rwE&amp;usg=AFQjCNHHxUUFxDD9cEFnAIJnujiIHFkxj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139700" cy="3732014"/>
          </a:xfrm>
        </p:spPr>
        <p:txBody>
          <a:bodyPr/>
          <a:lstStyle/>
          <a:p>
            <a:pPr algn="ctr"/>
            <a:r>
              <a:rPr lang="cs-CZ" sz="7200" dirty="0" smtClean="0">
                <a:solidFill>
                  <a:srgbClr val="FF9900"/>
                </a:solidFill>
              </a:rPr>
              <a:t>Perioda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5400" dirty="0" smtClean="0"/>
              <a:t>- doba jednoho kmitu</a:t>
            </a:r>
            <a:endParaRPr lang="cs-CZ" sz="5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3732014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4005064"/>
            <a:ext cx="8291264" cy="2121099"/>
          </a:xfrm>
        </p:spPr>
        <p:txBody>
          <a:bodyPr>
            <a:normAutofit fontScale="92500" lnSpcReduction="20000"/>
          </a:bodyPr>
          <a:lstStyle/>
          <a:p>
            <a:pPr algn="ctr"/>
            <a:endParaRPr lang="cs-CZ" sz="2000" dirty="0" smtClean="0"/>
          </a:p>
          <a:p>
            <a:pPr algn="ctr"/>
            <a:endParaRPr lang="cs-CZ" sz="2000" dirty="0"/>
          </a:p>
          <a:p>
            <a:pPr algn="ctr"/>
            <a:r>
              <a:rPr lang="cs-CZ" sz="4800" b="1" dirty="0" smtClean="0"/>
              <a:t>značka</a:t>
            </a:r>
            <a:r>
              <a:rPr lang="cs-CZ" sz="4800" dirty="0" smtClean="0"/>
              <a:t>…………………..</a:t>
            </a:r>
            <a:r>
              <a:rPr lang="cs-CZ" sz="4800" b="1" dirty="0" smtClean="0">
                <a:solidFill>
                  <a:srgbClr val="FF9900"/>
                </a:solidFill>
              </a:rPr>
              <a:t>T</a:t>
            </a:r>
          </a:p>
          <a:p>
            <a:pPr algn="ctr"/>
            <a:r>
              <a:rPr lang="cs-CZ" sz="4800" b="1" dirty="0"/>
              <a:t>j</a:t>
            </a:r>
            <a:r>
              <a:rPr lang="cs-CZ" sz="4800" b="1" dirty="0" smtClean="0"/>
              <a:t>ednotka</a:t>
            </a:r>
            <a:r>
              <a:rPr lang="cs-CZ" sz="4800" dirty="0" smtClean="0"/>
              <a:t>…………..</a:t>
            </a:r>
            <a:r>
              <a:rPr lang="cs-CZ" sz="4800" b="1" dirty="0" smtClean="0">
                <a:solidFill>
                  <a:srgbClr val="FF9900"/>
                </a:solidFill>
              </a:rPr>
              <a:t>s</a:t>
            </a:r>
            <a:r>
              <a:rPr lang="cs-CZ" sz="4800" dirty="0" smtClean="0"/>
              <a:t> </a:t>
            </a:r>
            <a:r>
              <a:rPr lang="cs-CZ" sz="3000" dirty="0" smtClean="0"/>
              <a:t>(sekunda)</a:t>
            </a:r>
            <a:endParaRPr lang="cs-CZ" sz="3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6900" y="260648"/>
            <a:ext cx="5151564" cy="3744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665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dirty="0" smtClean="0">
                <a:solidFill>
                  <a:srgbClr val="CC0099"/>
                </a:solidFill>
              </a:rPr>
              <a:t>CVIČENÍ 2                                               </a:t>
            </a:r>
            <a:r>
              <a:rPr lang="cs-CZ" sz="3600" dirty="0" smtClean="0">
                <a:solidFill>
                  <a:srgbClr val="FF0000"/>
                </a:solidFill>
              </a:rPr>
              <a:t>ŘEŠENÍ</a:t>
            </a:r>
            <a:endParaRPr lang="cs-CZ" sz="36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709120"/>
              </a:xfrm>
            </p:spPr>
            <p:txBody>
              <a:bodyPr>
                <a:normAutofit/>
              </a:bodyPr>
              <a:lstStyle/>
              <a:p>
                <a:pPr marL="514350" indent="-514350">
                  <a:buAutoNum type="arabicPeriod"/>
                </a:pPr>
                <a:r>
                  <a:rPr lang="cs-CZ" dirty="0" smtClean="0"/>
                  <a:t>f = 1500/120 = 12,5 Hz,    T = 1/12,5 = 0,08 s</a:t>
                </a:r>
              </a:p>
              <a:p>
                <a:pPr marL="514350" indent="-514350">
                  <a:buAutoNum type="arabicPeriod"/>
                </a:pPr>
                <a:r>
                  <a:rPr lang="cs-CZ" dirty="0" smtClean="0"/>
                  <a:t>f = 96/480 = 0,2 Hz,    T = 1/0,2 = 5 s</a:t>
                </a:r>
              </a:p>
              <a:p>
                <a:pPr marL="514350" indent="-514350">
                  <a:buAutoNum type="arabicPeriod"/>
                </a:pPr>
                <a:r>
                  <a:rPr lang="cs-CZ" dirty="0" smtClean="0"/>
                  <a:t>a) f = 72000/120 = 600 Hz</a:t>
                </a:r>
              </a:p>
              <a:p>
                <a:pPr marL="0" indent="0">
                  <a:buNone/>
                </a:pPr>
                <a:r>
                  <a:rPr lang="cs-CZ" dirty="0"/>
                  <a:t> </a:t>
                </a:r>
                <a:r>
                  <a:rPr lang="cs-CZ" dirty="0" smtClean="0"/>
                  <a:t>         T = 1/600 = 0,001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cs-CZ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cs-CZ" b="0" i="1" smtClean="0">
                            <a:latin typeface="Cambria Math"/>
                          </a:rPr>
                          <m:t>6</m:t>
                        </m:r>
                      </m:e>
                    </m:acc>
                  </m:oMath>
                </a14:m>
                <a:r>
                  <a:rPr lang="cs-CZ" dirty="0" smtClean="0"/>
                  <a:t> s</a:t>
                </a:r>
              </a:p>
              <a:p>
                <a:pPr marL="0" indent="0">
                  <a:buNone/>
                </a:pPr>
                <a:r>
                  <a:rPr lang="cs-CZ" dirty="0"/>
                  <a:t> </a:t>
                </a:r>
                <a:r>
                  <a:rPr lang="cs-CZ" dirty="0" smtClean="0"/>
                  <a:t>     b) f = 4500/900 = 5 Hz</a:t>
                </a:r>
              </a:p>
              <a:p>
                <a:pPr marL="0" indent="0">
                  <a:buNone/>
                </a:pPr>
                <a:r>
                  <a:rPr lang="cs-CZ" dirty="0"/>
                  <a:t> </a:t>
                </a:r>
                <a:r>
                  <a:rPr lang="cs-CZ" dirty="0" smtClean="0"/>
                  <a:t>          T = 1/5 </a:t>
                </a:r>
                <a:r>
                  <a:rPr lang="cs-CZ" smtClean="0"/>
                  <a:t>= 0,2 s</a:t>
                </a:r>
                <a:endParaRPr lang="cs-CZ" dirty="0" smtClean="0"/>
              </a:p>
              <a:p>
                <a:pPr marL="0" indent="0">
                  <a:buNone/>
                </a:pPr>
                <a:r>
                  <a:rPr lang="cs-CZ" dirty="0"/>
                  <a:t> </a:t>
                </a:r>
                <a:r>
                  <a:rPr lang="cs-CZ" dirty="0" smtClean="0"/>
                  <a:t>     c) f = 1080/72 = 15 Hz</a:t>
                </a:r>
              </a:p>
              <a:p>
                <a:pPr marL="0" indent="0">
                  <a:buNone/>
                </a:pPr>
                <a:r>
                  <a:rPr lang="cs-CZ" dirty="0"/>
                  <a:t> </a:t>
                </a:r>
                <a:r>
                  <a:rPr lang="cs-CZ" dirty="0" smtClean="0"/>
                  <a:t>         T = 1/15 = 0,0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cs-CZ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cs-CZ" b="0" i="1" smtClean="0">
                            <a:latin typeface="Cambria Math"/>
                          </a:rPr>
                          <m:t>6</m:t>
                        </m:r>
                      </m:e>
                    </m:acc>
                  </m:oMath>
                </a14:m>
                <a:r>
                  <a:rPr lang="cs-CZ" dirty="0" smtClean="0"/>
                  <a:t> s</a:t>
                </a:r>
              </a:p>
              <a:p>
                <a:pPr marL="0" indent="0">
                  <a:buNone/>
                </a:pPr>
                <a:endParaRPr lang="cs-CZ" dirty="0" smtClean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709120"/>
              </a:xfrm>
              <a:blipFill rotWithShape="1">
                <a:blip r:embed="rId2"/>
                <a:stretch>
                  <a:fillRect l="-1926" t="-1943" b="-362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843750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>
                <a:hlinkClick r:id="rId2"/>
              </a:rPr>
              <a:t>http://www.google.cz/url?source=imgres&amp;ct=img&amp;q=http://</a:t>
            </a:r>
            <a:r>
              <a:rPr lang="cs-CZ" dirty="0" smtClean="0">
                <a:hlinkClick r:id="rId2"/>
              </a:rPr>
              <a:t>thumbs.dreamstime.com/thumb_512/1276337137n29uL0.jpg&amp;sa=X&amp;ei=pyHdTf68JIbMswaP5NzmDg&amp;ved=0CAQQ8wc4rwE&amp;usg=AFQjCNHHxUUFxDD9cEFnAIJnujiIHFkxjg</a:t>
            </a:r>
            <a:endParaRPr lang="cs-CZ" dirty="0" smtClean="0"/>
          </a:p>
          <a:p>
            <a:r>
              <a:rPr lang="cs-CZ" dirty="0"/>
              <a:t>http://www.google.cz/url?source=imgres&amp;ct=img&amp;q=http://www.pise.cz/blog/img/fyzmatik/126571.jpg&amp;sa=X&amp;ei=_iLdTbPoNM3LswamtKzQDg&amp;ved=0CAQQ8wc4Eg&amp;usg=AFQjCNGHbyNgvslHXi-SLCUuheGTPzFykA</a:t>
            </a:r>
          </a:p>
        </p:txBody>
      </p:sp>
    </p:spTree>
    <p:extLst>
      <p:ext uri="{BB962C8B-B14F-4D97-AF65-F5344CB8AC3E}">
        <p14:creationId xmlns:p14="http://schemas.microsoft.com/office/powerpoint/2010/main" val="1602152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3034680" cy="3672408"/>
          </a:xfrm>
        </p:spPr>
        <p:txBody>
          <a:bodyPr>
            <a:normAutofit/>
          </a:bodyPr>
          <a:lstStyle/>
          <a:p>
            <a:pPr algn="ctr"/>
            <a:r>
              <a:rPr lang="cs-CZ" sz="4800" dirty="0" smtClean="0">
                <a:solidFill>
                  <a:srgbClr val="CC0099"/>
                </a:solidFill>
              </a:rPr>
              <a:t>Frekvence</a:t>
            </a:r>
            <a:br>
              <a:rPr lang="cs-CZ" sz="4800" dirty="0" smtClean="0">
                <a:solidFill>
                  <a:srgbClr val="CC0099"/>
                </a:solidFill>
              </a:rPr>
            </a:br>
            <a:r>
              <a:rPr lang="cs-CZ" sz="4000" dirty="0" smtClean="0"/>
              <a:t>- udává počet </a:t>
            </a:r>
            <a:r>
              <a:rPr lang="cs-CZ" sz="4000" dirty="0" err="1" smtClean="0"/>
              <a:t>kmítů</a:t>
            </a:r>
            <a:r>
              <a:rPr lang="cs-CZ" sz="4000" dirty="0" smtClean="0"/>
              <a:t> za sekundu</a:t>
            </a:r>
            <a:br>
              <a:rPr lang="cs-CZ" sz="4000" dirty="0" smtClean="0"/>
            </a:b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49" y="548679"/>
            <a:ext cx="5184847" cy="3384377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3645024"/>
            <a:ext cx="8304661" cy="2520280"/>
          </a:xfrm>
        </p:spPr>
        <p:txBody>
          <a:bodyPr>
            <a:normAutofit fontScale="85000" lnSpcReduction="10000"/>
          </a:bodyPr>
          <a:lstStyle/>
          <a:p>
            <a:endParaRPr lang="cs-CZ" dirty="0" smtClean="0"/>
          </a:p>
          <a:p>
            <a:endParaRPr lang="cs-CZ" sz="3600" b="1" dirty="0"/>
          </a:p>
          <a:p>
            <a:pPr algn="ctr"/>
            <a:r>
              <a:rPr lang="cs-CZ" sz="5700" b="1" dirty="0"/>
              <a:t>z</a:t>
            </a:r>
            <a:r>
              <a:rPr lang="cs-CZ" sz="5700" b="1" dirty="0" smtClean="0"/>
              <a:t>načka………………………..</a:t>
            </a:r>
            <a:r>
              <a:rPr lang="cs-CZ" sz="5700" b="1" dirty="0" smtClean="0">
                <a:solidFill>
                  <a:srgbClr val="CC0099"/>
                </a:solidFill>
              </a:rPr>
              <a:t>f</a:t>
            </a:r>
          </a:p>
          <a:p>
            <a:pPr algn="ctr"/>
            <a:r>
              <a:rPr lang="cs-CZ" sz="5700" b="1" dirty="0"/>
              <a:t>j</a:t>
            </a:r>
            <a:r>
              <a:rPr lang="cs-CZ" sz="5700" b="1" dirty="0" smtClean="0"/>
              <a:t>ednotka……………………</a:t>
            </a:r>
            <a:r>
              <a:rPr lang="cs-CZ" sz="5700" b="1" dirty="0" smtClean="0">
                <a:solidFill>
                  <a:srgbClr val="CC0099"/>
                </a:solidFill>
              </a:rPr>
              <a:t>Hz</a:t>
            </a:r>
            <a:r>
              <a:rPr lang="cs-CZ" sz="5700" b="1" dirty="0" smtClean="0"/>
              <a:t> </a:t>
            </a:r>
            <a:r>
              <a:rPr lang="cs-CZ" sz="3600" dirty="0" smtClean="0"/>
              <a:t>(Hertz)</a:t>
            </a:r>
            <a:endParaRPr lang="cs-CZ" sz="36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62" b="89888" l="500" r="98250">
                        <a14:foregroundMark x1="500" y1="562" x2="500" y2="562"/>
                        <a14:foregroundMark x1="500" y1="2247" x2="0" y2="63483"/>
                        <a14:foregroundMark x1="1750" y1="64607" x2="96250" y2="65449"/>
                        <a14:foregroundMark x1="96000" y1="65169" x2="84500" y2="46067"/>
                        <a14:foregroundMark x1="85000" y1="45506" x2="97500" y2="39326"/>
                        <a14:foregroundMark x1="97250" y1="39607" x2="85750" y2="26404"/>
                        <a14:foregroundMark x1="85750" y1="26404" x2="85750" y2="2528"/>
                        <a14:foregroundMark x1="85500" y1="2528" x2="0" y2="3090"/>
                        <a14:backgroundMark x1="4000" y1="68820" x2="4250" y2="98596"/>
                        <a14:backgroundMark x1="4250" y1="98876" x2="97750" y2="96910"/>
                        <a14:backgroundMark x1="97750" y1="96910" x2="96500" y2="66011"/>
                        <a14:backgroundMark x1="96500" y1="66011" x2="3750" y2="66854"/>
                        <a14:backgroundMark x1="97250" y1="62079" x2="98000" y2="3090"/>
                        <a14:backgroundMark x1="98000" y1="3090" x2="87750" y2="3371"/>
                        <a14:backgroundMark x1="87750" y1="3371" x2="88500" y2="28090"/>
                        <a14:backgroundMark x1="88500" y1="28090" x2="96750" y2="38483"/>
                        <a14:backgroundMark x1="97250" y1="39888" x2="88500" y2="51124"/>
                        <a14:backgroundMark x1="88500" y1="50843" x2="94750" y2="6067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1911" t="6030" r="-270" b="34415"/>
          <a:stretch/>
        </p:blipFill>
        <p:spPr bwMode="auto">
          <a:xfrm>
            <a:off x="3575321" y="548680"/>
            <a:ext cx="5184576" cy="3384376"/>
          </a:xfrm>
          <a:prstGeom prst="rect">
            <a:avLst/>
          </a:prstGeom>
          <a:noFill/>
          <a:ln w="28575">
            <a:solidFill>
              <a:srgbClr val="CC00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8698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57200" y="404664"/>
                <a:ext cx="4038600" cy="5721499"/>
              </a:xfrm>
              <a:ln>
                <a:solidFill>
                  <a:srgbClr val="FF9900"/>
                </a:solidFill>
              </a:ln>
            </p:spPr>
            <p:txBody>
              <a:bodyPr>
                <a:normAutofit/>
              </a:bodyPr>
              <a:lstStyle/>
              <a:p>
                <a:endParaRPr lang="cs-CZ" dirty="0" smtClean="0"/>
              </a:p>
              <a:p>
                <a:pPr marL="0" indent="0" algn="ctr">
                  <a:buNone/>
                </a:pPr>
                <a:r>
                  <a:rPr lang="cs-CZ" sz="6600" b="1" dirty="0" smtClean="0">
                    <a:solidFill>
                      <a:srgbClr val="FF9900"/>
                    </a:solidFill>
                  </a:rPr>
                  <a:t>Perioda</a:t>
                </a:r>
              </a:p>
              <a:p>
                <a:pPr marL="0" indent="0" algn="ctr">
                  <a:buNone/>
                </a:pPr>
                <a:r>
                  <a:rPr lang="cs-CZ" sz="6600" b="1" dirty="0" smtClean="0">
                    <a:solidFill>
                      <a:srgbClr val="FF9900"/>
                    </a:solidFill>
                  </a:rPr>
                  <a:t>T </a:t>
                </a:r>
                <a:r>
                  <a:rPr lang="cs-CZ" sz="6600" b="1" dirty="0" smtClean="0"/>
                  <a:t>=</a:t>
                </a:r>
                <a:r>
                  <a:rPr lang="cs-CZ" sz="6600" b="1" dirty="0" smtClean="0">
                    <a:solidFill>
                      <a:srgbClr val="FF99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96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96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sz="9600" b="1" i="0" smtClean="0">
                            <a:solidFill>
                              <a:srgbClr val="CC0099"/>
                            </a:solidFill>
                            <a:latin typeface="Cambria Math"/>
                          </a:rPr>
                          <m:t>𝐟</m:t>
                        </m:r>
                      </m:den>
                    </m:f>
                  </m:oMath>
                </a14:m>
                <a:endParaRPr lang="cs-CZ" sz="9600" b="1" dirty="0">
                  <a:solidFill>
                    <a:srgbClr val="FF9900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57200" y="404664"/>
                <a:ext cx="4038600" cy="5721499"/>
              </a:xfrm>
              <a:blipFill rotWithShape="1">
                <a:blip r:embed="rId2"/>
                <a:stretch>
                  <a:fillRect/>
                </a:stretch>
              </a:blipFill>
              <a:ln>
                <a:solidFill>
                  <a:srgbClr val="FF9900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Zástupný symbol pro obsah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648200" y="404664"/>
                <a:ext cx="4038600" cy="5721499"/>
              </a:xfrm>
              <a:ln>
                <a:solidFill>
                  <a:srgbClr val="CC0099"/>
                </a:solidFill>
              </a:ln>
            </p:spPr>
            <p:txBody>
              <a:bodyPr>
                <a:normAutofit/>
              </a:bodyPr>
              <a:lstStyle/>
              <a:p>
                <a:endParaRPr lang="cs-CZ" dirty="0" smtClean="0"/>
              </a:p>
              <a:p>
                <a:pPr marL="0" indent="0" algn="ctr">
                  <a:buNone/>
                </a:pPr>
                <a:r>
                  <a:rPr lang="cs-CZ" sz="6600" b="1" dirty="0" smtClean="0">
                    <a:solidFill>
                      <a:srgbClr val="CC0099"/>
                    </a:solidFill>
                  </a:rPr>
                  <a:t>Frekvence</a:t>
                </a:r>
              </a:p>
              <a:p>
                <a:pPr marL="0" indent="0" algn="ctr">
                  <a:buNone/>
                </a:pPr>
                <a:r>
                  <a:rPr lang="cs-CZ" sz="9600" b="1" dirty="0" smtClean="0">
                    <a:solidFill>
                      <a:srgbClr val="CC0099"/>
                    </a:solidFill>
                  </a:rPr>
                  <a:t>f </a:t>
                </a:r>
                <a:r>
                  <a:rPr lang="cs-CZ" sz="9600" b="1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96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9600" b="1" i="0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sz="9600" b="1" i="0" smtClean="0">
                            <a:solidFill>
                              <a:srgbClr val="FF9900"/>
                            </a:solidFill>
                            <a:latin typeface="Cambria Math"/>
                          </a:rPr>
                          <m:t>𝐓</m:t>
                        </m:r>
                      </m:den>
                    </m:f>
                  </m:oMath>
                </a14:m>
                <a:endParaRPr lang="cs-CZ" sz="9600" b="1" dirty="0">
                  <a:solidFill>
                    <a:srgbClr val="CC0099"/>
                  </a:solidFill>
                </a:endParaRPr>
              </a:p>
            </p:txBody>
          </p:sp>
        </mc:Choice>
        <mc:Fallback xmlns="">
          <p:sp>
            <p:nvSpPr>
              <p:cNvPr id="4" name="Zástupný symbol pro obsah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648200" y="404664"/>
                <a:ext cx="4038600" cy="5721499"/>
              </a:xfrm>
              <a:blipFill rotWithShape="1">
                <a:blip r:embed="rId3"/>
                <a:stretch>
                  <a:fillRect l="-6325" r="-6024"/>
                </a:stretch>
              </a:blipFill>
              <a:ln>
                <a:solidFill>
                  <a:srgbClr val="CC0099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6740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cs-CZ" b="1" i="1" dirty="0" smtClean="0"/>
              <a:t>Př. 1. </a:t>
            </a:r>
            <a:r>
              <a:rPr lang="cs-CZ" dirty="0" smtClean="0"/>
              <a:t>Jakou </a:t>
            </a:r>
            <a:r>
              <a:rPr lang="cs-CZ" dirty="0" smtClean="0">
                <a:solidFill>
                  <a:srgbClr val="CC0099"/>
                </a:solidFill>
              </a:rPr>
              <a:t>frekvenci</a:t>
            </a:r>
            <a:r>
              <a:rPr lang="cs-CZ" dirty="0" smtClean="0"/>
              <a:t> má mat. kyvadlo, </a:t>
            </a:r>
            <a:r>
              <a:rPr lang="cs-CZ" dirty="0" smtClean="0"/>
              <a:t>je-li </a:t>
            </a:r>
            <a:r>
              <a:rPr lang="cs-CZ" dirty="0" smtClean="0"/>
              <a:t>jeho </a:t>
            </a:r>
            <a:r>
              <a:rPr lang="cs-CZ" dirty="0" smtClean="0">
                <a:solidFill>
                  <a:srgbClr val="FF9900"/>
                </a:solidFill>
              </a:rPr>
              <a:t>perioda 1/15 min </a:t>
            </a:r>
            <a:r>
              <a:rPr lang="cs-CZ" dirty="0" smtClean="0"/>
              <a:t>?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844824"/>
                <a:ext cx="8229600" cy="482453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dirty="0" smtClean="0">
                    <a:solidFill>
                      <a:srgbClr val="FF9900"/>
                    </a:solidFill>
                  </a:rPr>
                  <a:t>T = 1/15 min = 4 s</a:t>
                </a:r>
              </a:p>
              <a:p>
                <a:pPr marL="0" indent="0">
                  <a:buNone/>
                </a:pPr>
                <a:r>
                  <a:rPr lang="cs-CZ" dirty="0" smtClean="0">
                    <a:solidFill>
                      <a:srgbClr val="CC0099"/>
                    </a:solidFill>
                  </a:rPr>
                  <a:t>f = ?</a:t>
                </a:r>
              </a:p>
              <a:p>
                <a:pPr marL="0" indent="0">
                  <a:buNone/>
                </a:pPr>
                <a:r>
                  <a:rPr lang="cs-CZ" sz="4000" dirty="0" smtClean="0">
                    <a:solidFill>
                      <a:srgbClr val="CC0099"/>
                    </a:solidFill>
                  </a:rPr>
                  <a:t>f</a:t>
                </a:r>
                <a:r>
                  <a:rPr lang="cs-CZ" sz="4000" dirty="0" smtClean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4000" b="0" i="1">
                            <a:solidFill>
                              <a:schemeClr val="tx1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cs-CZ" sz="4000" b="0" i="0" smtClean="0">
                            <a:solidFill>
                              <a:srgbClr val="FF9900"/>
                            </a:solidFill>
                            <a:latin typeface="Cambria Math"/>
                          </a:rPr>
                          <m:t>T</m:t>
                        </m:r>
                      </m:den>
                    </m:f>
                  </m:oMath>
                </a14:m>
                <a:endParaRPr lang="cs-CZ" sz="4000" dirty="0" smtClean="0"/>
              </a:p>
              <a:p>
                <a:pPr marL="0" indent="0">
                  <a:buNone/>
                </a:pPr>
                <a:r>
                  <a:rPr lang="cs-CZ" sz="4000" dirty="0" smtClean="0"/>
                  <a:t>f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4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40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sz="40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endParaRPr lang="cs-CZ" sz="4000" dirty="0" smtClean="0"/>
              </a:p>
              <a:p>
                <a:pPr marL="0" indent="0">
                  <a:buNone/>
                </a:pPr>
                <a:r>
                  <a:rPr lang="cs-CZ" sz="4000" dirty="0" smtClean="0"/>
                  <a:t>f = 0,25 Hz</a:t>
                </a:r>
              </a:p>
              <a:p>
                <a:pPr marL="0" indent="0">
                  <a:buNone/>
                </a:pPr>
                <a:r>
                  <a:rPr lang="cs-CZ" sz="4000" dirty="0" smtClean="0">
                    <a:solidFill>
                      <a:srgbClr val="CC0099"/>
                    </a:solidFill>
                  </a:rPr>
                  <a:t>Mat. kyvadlo má frekvenci 0,25 Hz.</a:t>
                </a:r>
                <a:endParaRPr lang="cs-CZ" sz="4000" dirty="0">
                  <a:solidFill>
                    <a:srgbClr val="CC0099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844824"/>
                <a:ext cx="8229600" cy="4824536"/>
              </a:xfrm>
              <a:blipFill rotWithShape="1">
                <a:blip r:embed="rId2"/>
                <a:stretch>
                  <a:fillRect l="-2593" t="-1643" b="-278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Přímá spojnice 4"/>
          <p:cNvCxnSpPr/>
          <p:nvPr/>
        </p:nvCxnSpPr>
        <p:spPr>
          <a:xfrm>
            <a:off x="539552" y="3068960"/>
            <a:ext cx="309634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6053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cs-CZ" b="1" i="1" dirty="0" smtClean="0"/>
              <a:t>Př. 2</a:t>
            </a:r>
            <a:r>
              <a:rPr lang="cs-CZ" dirty="0" smtClean="0"/>
              <a:t>. Jaká je </a:t>
            </a:r>
            <a:r>
              <a:rPr lang="cs-CZ" dirty="0" smtClean="0">
                <a:solidFill>
                  <a:srgbClr val="FF9900"/>
                </a:solidFill>
              </a:rPr>
              <a:t>doba kmitu </a:t>
            </a:r>
            <a:r>
              <a:rPr lang="cs-CZ" dirty="0" smtClean="0"/>
              <a:t>tělesa na pružině, je-li jeho </a:t>
            </a:r>
            <a:r>
              <a:rPr lang="cs-CZ" dirty="0" smtClean="0">
                <a:solidFill>
                  <a:srgbClr val="CC0099"/>
                </a:solidFill>
              </a:rPr>
              <a:t>frekvence</a:t>
            </a:r>
            <a:r>
              <a:rPr lang="cs-CZ" dirty="0" smtClean="0"/>
              <a:t> </a:t>
            </a:r>
            <a:r>
              <a:rPr lang="cs-CZ" dirty="0" smtClean="0">
                <a:solidFill>
                  <a:srgbClr val="CC0099"/>
                </a:solidFill>
              </a:rPr>
              <a:t>0,02 kHz </a:t>
            </a:r>
            <a:r>
              <a:rPr lang="cs-CZ" dirty="0" smtClean="0"/>
              <a:t>?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916832"/>
                <a:ext cx="8229600" cy="4680520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cs-CZ" dirty="0" smtClean="0">
                    <a:solidFill>
                      <a:srgbClr val="CC0099"/>
                    </a:solidFill>
                  </a:rPr>
                  <a:t>f = 0,02 kHz = 20 Hz</a:t>
                </a:r>
              </a:p>
              <a:p>
                <a:pPr marL="0" indent="0">
                  <a:buNone/>
                </a:pPr>
                <a:r>
                  <a:rPr lang="cs-CZ" dirty="0" smtClean="0">
                    <a:solidFill>
                      <a:srgbClr val="FF9900"/>
                    </a:solidFill>
                  </a:rPr>
                  <a:t>T = ?</a:t>
                </a:r>
              </a:p>
              <a:p>
                <a:pPr marL="0" indent="0">
                  <a:buNone/>
                </a:pPr>
                <a:r>
                  <a:rPr lang="cs-CZ" sz="4400" dirty="0">
                    <a:solidFill>
                      <a:srgbClr val="FF9900"/>
                    </a:solidFill>
                  </a:rPr>
                  <a:t>T </a:t>
                </a:r>
                <a:r>
                  <a:rPr lang="cs-CZ" sz="4400" dirty="0"/>
                  <a:t>=</a:t>
                </a:r>
                <a:r>
                  <a:rPr lang="cs-CZ" sz="4400" dirty="0">
                    <a:solidFill>
                      <a:srgbClr val="FF99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44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4400" b="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cs-CZ" sz="4400" b="0" i="1">
                            <a:solidFill>
                              <a:srgbClr val="CC0099"/>
                            </a:solidFill>
                            <a:latin typeface="Cambria Math"/>
                          </a:rPr>
                          <m:t>f</m:t>
                        </m:r>
                      </m:den>
                    </m:f>
                  </m:oMath>
                </a14:m>
                <a:endParaRPr lang="cs-CZ" sz="4400" dirty="0" smtClean="0">
                  <a:solidFill>
                    <a:srgbClr val="FF9900"/>
                  </a:solidFill>
                </a:endParaRPr>
              </a:p>
              <a:p>
                <a:pPr marL="0" indent="0">
                  <a:buNone/>
                </a:pPr>
                <a:r>
                  <a:rPr lang="cs-CZ" sz="4400" dirty="0" smtClean="0">
                    <a:solidFill>
                      <a:schemeClr val="tx1"/>
                    </a:solidFill>
                  </a:rPr>
                  <a:t>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44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4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sz="4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20</m:t>
                        </m:r>
                      </m:den>
                    </m:f>
                  </m:oMath>
                </a14:m>
                <a:endParaRPr lang="cs-CZ" sz="4400" dirty="0" smtClean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r>
                  <a:rPr lang="cs-CZ" sz="4400" dirty="0" smtClean="0"/>
                  <a:t>T = 0,05 s</a:t>
                </a:r>
              </a:p>
              <a:p>
                <a:pPr marL="0" indent="0">
                  <a:buNone/>
                </a:pPr>
                <a:r>
                  <a:rPr lang="cs-CZ" sz="4400" dirty="0" smtClean="0">
                    <a:solidFill>
                      <a:srgbClr val="FF9900"/>
                    </a:solidFill>
                  </a:rPr>
                  <a:t>Doba jednoho kmitu je 0,05 s.</a:t>
                </a:r>
                <a:endParaRPr lang="cs-CZ" sz="4400" dirty="0">
                  <a:solidFill>
                    <a:srgbClr val="FF9900"/>
                  </a:solidFill>
                </a:endParaRPr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916832"/>
                <a:ext cx="8229600" cy="4680520"/>
              </a:xfrm>
              <a:blipFill rotWithShape="1">
                <a:blip r:embed="rId2"/>
                <a:stretch>
                  <a:fillRect l="-2963" t="-2734" b="-507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Přímá spojnice 4"/>
          <p:cNvCxnSpPr/>
          <p:nvPr/>
        </p:nvCxnSpPr>
        <p:spPr>
          <a:xfrm>
            <a:off x="539552" y="2996952"/>
            <a:ext cx="338437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9774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cs-CZ" sz="3600" b="1" i="1" dirty="0" smtClean="0"/>
              <a:t>Př. 3.  </a:t>
            </a:r>
            <a:r>
              <a:rPr lang="cs-CZ" sz="3600" dirty="0" smtClean="0"/>
              <a:t>Jaká je perioda a frekvence lidského srdce, které za 3,25 min udělá 234 stahů ?</a:t>
            </a:r>
            <a:endParaRPr lang="cs-CZ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cs-CZ" sz="2000" dirty="0" smtClean="0"/>
                  <a:t>Pomocí trojčlenky vypočítáme počet stahů za jednu sekundu = frekvence.</a:t>
                </a:r>
              </a:p>
              <a:p>
                <a:pPr marL="0" indent="0" algn="ctr">
                  <a:buNone/>
                </a:pPr>
                <a:r>
                  <a:rPr lang="cs-CZ" sz="2400" dirty="0" smtClean="0"/>
                  <a:t>3,25 min = 195 s ………………………….234 stahů</a:t>
                </a:r>
              </a:p>
              <a:p>
                <a:pPr marL="0" indent="0" algn="ctr">
                  <a:buNone/>
                </a:pPr>
                <a:r>
                  <a:rPr lang="cs-CZ" sz="2400" dirty="0" smtClean="0"/>
                  <a:t>1 s …………………………...............</a:t>
                </a:r>
                <a:r>
                  <a:rPr lang="cs-CZ" sz="2400" dirty="0" smtClean="0">
                    <a:solidFill>
                      <a:srgbClr val="CC0099"/>
                    </a:solidFill>
                  </a:rPr>
                  <a:t>f</a:t>
                </a:r>
              </a:p>
              <a:p>
                <a:pPr marL="0" indent="0" algn="ctr">
                  <a:buNone/>
                </a:pPr>
                <a:endParaRPr lang="cs-CZ" sz="2400" dirty="0" smtClean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0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cs-CZ" sz="2000" b="0" i="0" smtClean="0">
                              <a:latin typeface="Cambria Math"/>
                            </a:rPr>
                            <m:t>f</m:t>
                          </m:r>
                        </m:num>
                        <m:den>
                          <m:r>
                            <a:rPr lang="cs-CZ" sz="2000" b="0" i="0" smtClean="0">
                              <a:latin typeface="Cambria Math"/>
                            </a:rPr>
                            <m:t>234</m:t>
                          </m:r>
                        </m:den>
                      </m:f>
                      <m:r>
                        <a:rPr lang="cs-CZ" sz="2000" b="0" i="0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cs-CZ" sz="20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000" b="0" i="0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000" b="0" i="0" smtClean="0">
                              <a:latin typeface="Cambria Math"/>
                            </a:rPr>
                            <m:t>195</m:t>
                          </m:r>
                        </m:den>
                      </m:f>
                    </m:oMath>
                  </m:oMathPara>
                </a14:m>
                <a:endParaRPr lang="cs-CZ" sz="2000" dirty="0" smtClean="0"/>
              </a:p>
              <a:p>
                <a:pPr marL="0" indent="0" algn="ctr">
                  <a:buNone/>
                </a:pPr>
                <a:r>
                  <a:rPr lang="cs-CZ" sz="2400" dirty="0"/>
                  <a:t>f</a:t>
                </a:r>
                <a:r>
                  <a:rPr lang="cs-CZ" sz="24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/>
                          </a:rPr>
                          <m:t>234</m:t>
                        </m:r>
                      </m:num>
                      <m:den>
                        <m:r>
                          <a:rPr lang="cs-CZ" sz="2400" b="0" i="1" smtClean="0">
                            <a:latin typeface="Cambria Math"/>
                          </a:rPr>
                          <m:t>195</m:t>
                        </m:r>
                      </m:den>
                    </m:f>
                  </m:oMath>
                </a14:m>
                <a:endParaRPr lang="cs-CZ" sz="2400" dirty="0" smtClean="0"/>
              </a:p>
              <a:p>
                <a:pPr marL="0" indent="0" algn="ctr">
                  <a:buNone/>
                </a:pPr>
                <a:r>
                  <a:rPr lang="cs-CZ" sz="2400" dirty="0" smtClean="0">
                    <a:solidFill>
                      <a:srgbClr val="CC0099"/>
                    </a:solidFill>
                  </a:rPr>
                  <a:t>f = 1,2 Hz</a:t>
                </a:r>
              </a:p>
              <a:p>
                <a:pPr marL="0" indent="0" algn="ctr">
                  <a:buNone/>
                </a:pPr>
                <a:endParaRPr lang="cs-CZ" sz="2400" dirty="0"/>
              </a:p>
              <a:p>
                <a:pPr marL="0" indent="0" algn="ctr">
                  <a:buNone/>
                </a:pPr>
                <a:r>
                  <a:rPr lang="cs-CZ" sz="2400" dirty="0" smtClean="0">
                    <a:solidFill>
                      <a:srgbClr val="FF9900"/>
                    </a:solidFill>
                  </a:rPr>
                  <a:t>T</a:t>
                </a:r>
                <a:r>
                  <a:rPr lang="cs-CZ" sz="2400" dirty="0" smtClean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4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0" i="1">
                            <a:solidFill>
                              <a:schemeClr val="tx1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cs-CZ" sz="2400" b="0" i="1">
                            <a:solidFill>
                              <a:schemeClr val="tx1"/>
                            </a:solidFill>
                            <a:latin typeface="Cambria Math"/>
                          </a:rPr>
                          <m:t>f</m:t>
                        </m:r>
                      </m:den>
                    </m:f>
                  </m:oMath>
                </a14:m>
                <a:r>
                  <a:rPr lang="cs-CZ" sz="2400" dirty="0" smtClean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4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1,2</m:t>
                        </m:r>
                      </m:den>
                    </m:f>
                  </m:oMath>
                </a14:m>
                <a:r>
                  <a:rPr lang="cs-CZ" sz="2400" dirty="0" smtClean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4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10</m:t>
                        </m:r>
                      </m:num>
                      <m:den>
                        <m:r>
                          <a:rPr lang="cs-CZ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12</m:t>
                        </m:r>
                      </m:den>
                    </m:f>
                    <m:r>
                      <a:rPr lang="cs-CZ" sz="2400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cs-CZ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cs-CZ" sz="2400" dirty="0" smtClean="0">
                    <a:solidFill>
                      <a:schemeClr val="tx1"/>
                    </a:solidFill>
                  </a:rPr>
                  <a:t> </a:t>
                </a:r>
                <a:r>
                  <a:rPr lang="cs-CZ" sz="2400" dirty="0" smtClean="0">
                    <a:solidFill>
                      <a:srgbClr val="FF9900"/>
                    </a:solidFill>
                  </a:rPr>
                  <a:t>= 0,83 s</a:t>
                </a:r>
              </a:p>
              <a:p>
                <a:pPr marL="0" indent="0" algn="ctr">
                  <a:buNone/>
                </a:pPr>
                <a:endParaRPr lang="cs-CZ" sz="2000" b="1" dirty="0">
                  <a:solidFill>
                    <a:srgbClr val="FF9900"/>
                  </a:solidFill>
                </a:endParaRPr>
              </a:p>
              <a:p>
                <a:pPr marL="0" indent="0" algn="ctr">
                  <a:buNone/>
                </a:pPr>
                <a:endParaRPr lang="cs-CZ" sz="2000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67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Přímá spojnice 4"/>
          <p:cNvCxnSpPr/>
          <p:nvPr/>
        </p:nvCxnSpPr>
        <p:spPr>
          <a:xfrm>
            <a:off x="1619672" y="2996952"/>
            <a:ext cx="597666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8668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pPr algn="l"/>
            <a:r>
              <a:rPr lang="cs-CZ" sz="3600" dirty="0" smtClean="0">
                <a:solidFill>
                  <a:srgbClr val="CC0099"/>
                </a:solidFill>
              </a:rPr>
              <a:t>CVIČENÍ 1                                             ZADÁNÍ</a:t>
            </a:r>
            <a:endParaRPr lang="cs-CZ" sz="3600" dirty="0">
              <a:solidFill>
                <a:srgbClr val="CC0099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cs-CZ" dirty="0" smtClean="0"/>
              <a:t>S jakou frekvencí se houpe dítě na houpačce, je-li doba jednoho zhoupnutí  a) 5 s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                                                 b) 1/20 min</a:t>
            </a:r>
          </a:p>
          <a:p>
            <a:pPr marL="514350" indent="-514350">
              <a:buAutoNum type="arabicPeriod" startAt="2"/>
            </a:pPr>
            <a:r>
              <a:rPr lang="cs-CZ" dirty="0" smtClean="0"/>
              <a:t>Jakou periodu má dřevěné JO-JO, které se pohybuje s frekvencí  a) 0,0005 kHz</a:t>
            </a:r>
          </a:p>
          <a:p>
            <a:pPr marL="0" indent="0">
              <a:buNone/>
            </a:pPr>
            <a:r>
              <a:rPr lang="cs-CZ" dirty="0" smtClean="0"/>
              <a:t>                                             b) 0,25 Hz</a:t>
            </a:r>
          </a:p>
          <a:p>
            <a:pPr marL="0" indent="0">
              <a:buNone/>
            </a:pPr>
            <a:r>
              <a:rPr lang="cs-CZ" dirty="0" smtClean="0"/>
              <a:t>3. Jaká je doba skoku skokana na trampolíně, je-li</a:t>
            </a:r>
          </a:p>
          <a:p>
            <a:pPr marL="0" indent="0">
              <a:buNone/>
            </a:pPr>
            <a:r>
              <a:rPr lang="cs-CZ" dirty="0" smtClean="0"/>
              <a:t>     jeho frekvence 0,8 Hz ?</a:t>
            </a:r>
          </a:p>
          <a:p>
            <a:pPr marL="0" indent="0">
              <a:buNone/>
            </a:pPr>
            <a:r>
              <a:rPr lang="cs-CZ" dirty="0" smtClean="0"/>
              <a:t>4. Jaká je frekvence střídavého proudu, je-li jeho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perioda 0,02 s 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4096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dirty="0" smtClean="0">
                <a:solidFill>
                  <a:srgbClr val="CC0099"/>
                </a:solidFill>
              </a:rPr>
              <a:t>CVIČENÍ 1                                              </a:t>
            </a:r>
            <a:r>
              <a:rPr lang="cs-CZ" sz="3600" dirty="0" smtClean="0">
                <a:solidFill>
                  <a:srgbClr val="FF0000"/>
                </a:solidFill>
              </a:rPr>
              <a:t>ŘEŠENÍ</a:t>
            </a:r>
            <a:endParaRPr lang="cs-CZ" sz="36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484784"/>
                <a:ext cx="8229600" cy="4641379"/>
              </a:xfrm>
            </p:spPr>
            <p:txBody>
              <a:bodyPr>
                <a:normAutofit fontScale="92500" lnSpcReduction="10000"/>
              </a:bodyPr>
              <a:lstStyle/>
              <a:p>
                <a:pPr marL="514350" indent="-514350">
                  <a:buAutoNum type="arabicPeriod"/>
                </a:pPr>
                <a:r>
                  <a:rPr lang="cs-CZ" dirty="0" smtClean="0"/>
                  <a:t>a)  f = 1/5 = 0,2 Hz</a:t>
                </a:r>
              </a:p>
              <a:p>
                <a:pPr marL="0" indent="0">
                  <a:buNone/>
                </a:pPr>
                <a:r>
                  <a:rPr lang="cs-CZ" dirty="0"/>
                  <a:t> </a:t>
                </a:r>
                <a:r>
                  <a:rPr lang="cs-CZ" dirty="0" smtClean="0"/>
                  <a:t>     b) f = 1/3 = 0,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cs-CZ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cs-CZ" b="0" i="1" smtClean="0">
                            <a:latin typeface="Cambria Math"/>
                          </a:rPr>
                          <m:t>3</m:t>
                        </m:r>
                      </m:e>
                    </m:acc>
                  </m:oMath>
                </a14:m>
                <a:r>
                  <a:rPr lang="cs-CZ" dirty="0" smtClean="0"/>
                  <a:t> Hz</a:t>
                </a:r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514350" indent="-514350">
                  <a:buAutoNum type="arabicPeriod" startAt="2"/>
                </a:pPr>
                <a:r>
                  <a:rPr lang="cs-CZ" dirty="0" smtClean="0"/>
                  <a:t>a) T = 1/ 0,5 = 2 s</a:t>
                </a:r>
              </a:p>
              <a:p>
                <a:pPr marL="0" indent="0">
                  <a:buNone/>
                </a:pPr>
                <a:r>
                  <a:rPr lang="cs-CZ" dirty="0"/>
                  <a:t> </a:t>
                </a:r>
                <a:r>
                  <a:rPr lang="cs-CZ" dirty="0" smtClean="0"/>
                  <a:t>     b) T = 1/ 0,25 = 4 s</a:t>
                </a:r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514350" indent="-514350">
                  <a:buAutoNum type="arabicPeriod" startAt="3"/>
                </a:pPr>
                <a:r>
                  <a:rPr lang="cs-CZ" dirty="0" smtClean="0"/>
                  <a:t>T = 1/ 0,8 = 1,25 s</a:t>
                </a:r>
              </a:p>
              <a:p>
                <a:pPr marL="514350" indent="-514350">
                  <a:buAutoNum type="arabicPeriod" startAt="3"/>
                </a:pPr>
                <a:endParaRPr lang="cs-CZ" dirty="0" smtClean="0"/>
              </a:p>
              <a:p>
                <a:pPr marL="514350" indent="-514350">
                  <a:buAutoNum type="arabicPeriod" startAt="3"/>
                </a:pPr>
                <a:r>
                  <a:rPr lang="cs-CZ" dirty="0"/>
                  <a:t> </a:t>
                </a:r>
                <a:r>
                  <a:rPr lang="cs-CZ" dirty="0" smtClean="0"/>
                  <a:t>f = 1/ 0,02 = 50 Hz</a:t>
                </a: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484784"/>
                <a:ext cx="8229600" cy="4641379"/>
              </a:xfrm>
              <a:blipFill rotWithShape="1">
                <a:blip r:embed="rId2"/>
                <a:stretch>
                  <a:fillRect l="-1704" t="-2760" b="-170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382064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64096"/>
          </a:xfrm>
        </p:spPr>
        <p:txBody>
          <a:bodyPr>
            <a:normAutofit/>
          </a:bodyPr>
          <a:lstStyle/>
          <a:p>
            <a:pPr algn="l"/>
            <a:r>
              <a:rPr lang="cs-CZ" sz="3600" dirty="0" smtClean="0">
                <a:solidFill>
                  <a:srgbClr val="CC0099"/>
                </a:solidFill>
              </a:rPr>
              <a:t>CVIČENÍ 2                                             ZADÁNÍ</a:t>
            </a:r>
            <a:endParaRPr lang="cs-CZ" sz="3600" dirty="0">
              <a:solidFill>
                <a:srgbClr val="CC0099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184576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cs-CZ" dirty="0" smtClean="0"/>
              <a:t>Jakou frekvenci a periodu má pila při řezání, jestliže za minutu udělá 1500 otáček ?</a:t>
            </a:r>
          </a:p>
          <a:p>
            <a:pPr marL="514350" indent="-514350">
              <a:buAutoNum type="arabicPeriod"/>
            </a:pPr>
            <a:r>
              <a:rPr lang="cs-CZ" dirty="0" smtClean="0"/>
              <a:t>Jaká je perioda a frekvence dýchání člověka, který se za 8 min nadechne 96 krát ?</a:t>
            </a:r>
          </a:p>
          <a:p>
            <a:pPr marL="514350" indent="-514350">
              <a:buAutoNum type="arabicPeriod"/>
            </a:pPr>
            <a:r>
              <a:rPr lang="cs-CZ" dirty="0" smtClean="0"/>
              <a:t>Urči periodu a frekvenci křídel letícího: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a) komára, který za 2 min kmitne 72000 krát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b) motýla, který za 1/4 hod kmitne 4500 krát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c) vrabce, který za 0,02 hod kmitne 1080 krát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9217217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545</Words>
  <Application>Microsoft Office PowerPoint</Application>
  <PresentationFormat>Předvádění na obrazovce (4:3)</PresentationFormat>
  <Paragraphs>79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Perioda - doba jednoho kmitu</vt:lpstr>
      <vt:lpstr>Frekvence - udává počet kmítů za sekundu </vt:lpstr>
      <vt:lpstr>Prezentace aplikace PowerPoint</vt:lpstr>
      <vt:lpstr>Př. 1. Jakou frekvenci má mat. kyvadlo, je-li jeho perioda 1/15 min ?</vt:lpstr>
      <vt:lpstr>Př. 2. Jaká je doba kmitu tělesa na pružině, je-li jeho frekvence 0,02 kHz ?</vt:lpstr>
      <vt:lpstr>Př. 3.  Jaká je perioda a frekvence lidského srdce, které za 3,25 min udělá 234 stahů ?</vt:lpstr>
      <vt:lpstr>CVIČENÍ 1                                             ZADÁNÍ</vt:lpstr>
      <vt:lpstr>CVIČENÍ 1                                              ŘEŠENÍ</vt:lpstr>
      <vt:lpstr>CVIČENÍ 2                                             ZADÁNÍ</vt:lpstr>
      <vt:lpstr>CVIČENÍ 2                                               ŘEŠENÍ</vt:lpstr>
      <vt:lpstr>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Perioda - doba jednoho kmitu</dc:title>
  <dc:creator>Ucitel</dc:creator>
  <cp:lastModifiedBy>Ucitel</cp:lastModifiedBy>
  <cp:revision>26</cp:revision>
  <dcterms:created xsi:type="dcterms:W3CDTF">2011-03-14T19:23:01Z</dcterms:created>
  <dcterms:modified xsi:type="dcterms:W3CDTF">2011-11-29T14:22:31Z</dcterms:modified>
</cp:coreProperties>
</file>