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512167"/>
          </a:xfrm>
        </p:spPr>
        <p:txBody>
          <a:bodyPr>
            <a:normAutofit/>
          </a:bodyPr>
          <a:lstStyle/>
          <a:p>
            <a:r>
              <a:rPr lang="cs-CZ" sz="8800" b="1" dirty="0" smtClean="0">
                <a:solidFill>
                  <a:srgbClr val="C00000"/>
                </a:solidFill>
              </a:rPr>
              <a:t>PRÁCE</a:t>
            </a:r>
            <a:endParaRPr lang="cs-CZ" sz="8800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416824" cy="36004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pPr algn="l"/>
            <a:r>
              <a:rPr lang="cs-CZ" sz="5400" b="1" dirty="0" smtClean="0"/>
              <a:t>ZNAČKA…………...</a:t>
            </a:r>
            <a:r>
              <a:rPr lang="cs-CZ" sz="5400" b="1" dirty="0" smtClean="0">
                <a:solidFill>
                  <a:srgbClr val="C00000"/>
                </a:solidFill>
              </a:rPr>
              <a:t>W</a:t>
            </a:r>
          </a:p>
          <a:p>
            <a:pPr algn="l"/>
            <a:endParaRPr lang="cs-CZ" b="1" dirty="0"/>
          </a:p>
          <a:p>
            <a:pPr algn="l"/>
            <a:r>
              <a:rPr lang="cs-CZ" sz="5400" b="1" dirty="0" smtClean="0"/>
              <a:t>JEDNOTKA…….…. </a:t>
            </a:r>
            <a:r>
              <a:rPr lang="cs-CZ" sz="5400" b="1" dirty="0" smtClean="0">
                <a:solidFill>
                  <a:srgbClr val="C00000"/>
                </a:solidFill>
              </a:rPr>
              <a:t>J</a:t>
            </a:r>
            <a:r>
              <a:rPr lang="cs-CZ" sz="5400" b="1" dirty="0" smtClean="0"/>
              <a:t>  </a:t>
            </a:r>
            <a:r>
              <a:rPr lang="cs-CZ" sz="3000" b="1" dirty="0" smtClean="0"/>
              <a:t>(JOULE)</a:t>
            </a:r>
            <a:endParaRPr lang="cs-CZ" sz="3000" b="1" dirty="0"/>
          </a:p>
        </p:txBody>
      </p:sp>
    </p:spTree>
    <p:extLst>
      <p:ext uri="{BB962C8B-B14F-4D97-AF65-F5344CB8AC3E}">
        <p14:creationId xmlns:p14="http://schemas.microsoft.com/office/powerpoint/2010/main" val="2062138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Cvičení 1 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88843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W = 2400. 10. 7000 = 168000000 J = 168 MJ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F = 58,5/0,9 = 65 N =&gt; m = 6,5 kg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 = 108/(2.3.10) =  1,8 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331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ZDROJE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http://www.google.cz/url?source=imgres&amp;ct=img&amp;q=http://www.zahradadvoracek.cz/images/foto_ostatni/big/Stavebn%25ED%2520pr%25E1ce/Image00015.jpg&amp;sa=X&amp;ei=aSPdTYPvJNHEswa9mrXNDg&amp;ved=0CAQQ8wc4Kg&amp;usg=AFQjCNFpr3jFQBzgcK1t3N2g7U5WYcYIgA</a:t>
            </a:r>
          </a:p>
        </p:txBody>
      </p:sp>
    </p:spTree>
    <p:extLst>
      <p:ext uri="{BB962C8B-B14F-4D97-AF65-F5344CB8AC3E}">
        <p14:creationId xmlns:p14="http://schemas.microsoft.com/office/powerpoint/2010/main" val="230973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4330824" cy="2952328"/>
          </a:xfrm>
        </p:spPr>
        <p:txBody>
          <a:bodyPr>
            <a:noAutofit/>
          </a:bodyPr>
          <a:lstStyle/>
          <a:p>
            <a:pPr algn="ctr"/>
            <a:r>
              <a:rPr lang="cs-CZ" sz="2800" dirty="0" smtClean="0"/>
              <a:t>ČLOVĚK NEBO STROJ KONÁ </a:t>
            </a:r>
            <a:r>
              <a:rPr lang="cs-CZ" sz="2800" dirty="0" smtClean="0">
                <a:solidFill>
                  <a:srgbClr val="C00000"/>
                </a:solidFill>
              </a:rPr>
              <a:t>PRÁCI</a:t>
            </a:r>
            <a:r>
              <a:rPr lang="cs-CZ" sz="2800" dirty="0" smtClean="0"/>
              <a:t>, KDYŽ PŮSOBÍ NA TĚLESO </a:t>
            </a:r>
            <a:r>
              <a:rPr lang="cs-CZ" sz="2800" dirty="0" smtClean="0">
                <a:solidFill>
                  <a:srgbClr val="7030A0"/>
                </a:solidFill>
              </a:rPr>
              <a:t>SILOU</a:t>
            </a:r>
            <a:r>
              <a:rPr lang="cs-CZ" sz="2800" dirty="0" smtClean="0"/>
              <a:t> A POSUNUJE HO PO  </a:t>
            </a:r>
            <a:r>
              <a:rPr lang="cs-CZ" sz="2800" dirty="0" smtClean="0">
                <a:solidFill>
                  <a:srgbClr val="00B050"/>
                </a:solidFill>
              </a:rPr>
              <a:t>DRÁZE</a:t>
            </a:r>
            <a:r>
              <a:rPr lang="cs-CZ" sz="2800" dirty="0" smtClean="0"/>
              <a:t> VE SMĚRU SÍLY.</a:t>
            </a:r>
            <a:endParaRPr lang="cs-CZ" sz="2800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92696"/>
            <a:ext cx="3826768" cy="2664296"/>
          </a:xfrm>
        </p:spPr>
      </p:pic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457200" y="3068960"/>
            <a:ext cx="8219256" cy="3057203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algn="ctr"/>
            <a:r>
              <a:rPr lang="cs-CZ" sz="9600" b="1" dirty="0" smtClean="0">
                <a:solidFill>
                  <a:srgbClr val="C00000"/>
                </a:solidFill>
              </a:rPr>
              <a:t>W</a:t>
            </a:r>
            <a:r>
              <a:rPr lang="cs-CZ" sz="9600" b="1" dirty="0" smtClean="0"/>
              <a:t> = </a:t>
            </a:r>
            <a:r>
              <a:rPr lang="cs-CZ" sz="9600" b="1" dirty="0" smtClean="0">
                <a:solidFill>
                  <a:srgbClr val="7030A0"/>
                </a:solidFill>
              </a:rPr>
              <a:t>F</a:t>
            </a:r>
            <a:r>
              <a:rPr lang="cs-CZ" sz="9600" b="1" dirty="0" smtClean="0"/>
              <a:t> . </a:t>
            </a:r>
            <a:r>
              <a:rPr lang="cs-CZ" sz="9600" b="1" dirty="0">
                <a:solidFill>
                  <a:srgbClr val="00B050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22789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ástupný symbol pro obsah 9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147248" cy="5904656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sz="5400" b="1" dirty="0" smtClean="0"/>
                  <a:t>        </a:t>
                </a:r>
                <a:r>
                  <a:rPr lang="cs-CZ" sz="5400" b="1" dirty="0" smtClean="0">
                    <a:solidFill>
                      <a:srgbClr val="C00000"/>
                    </a:solidFill>
                  </a:rPr>
                  <a:t>Práce</a:t>
                </a:r>
                <a:r>
                  <a:rPr lang="cs-CZ" sz="5400" b="1" dirty="0" smtClean="0"/>
                  <a:t>………….</a:t>
                </a:r>
                <a:r>
                  <a:rPr lang="cs-CZ" sz="5400" b="1" i="1" dirty="0" smtClean="0">
                    <a:solidFill>
                      <a:srgbClr val="C00000"/>
                    </a:solidFill>
                  </a:rPr>
                  <a:t>W</a:t>
                </a:r>
                <a:r>
                  <a:rPr lang="cs-CZ" sz="5400" b="1" dirty="0" smtClean="0"/>
                  <a:t> = </a:t>
                </a:r>
                <a:r>
                  <a:rPr lang="cs-CZ" sz="5400" b="1" i="1" dirty="0" smtClean="0">
                    <a:solidFill>
                      <a:srgbClr val="7030A0"/>
                    </a:solidFill>
                  </a:rPr>
                  <a:t>F</a:t>
                </a:r>
                <a:r>
                  <a:rPr lang="cs-CZ" sz="5400" b="1" dirty="0" smtClean="0"/>
                  <a:t> . </a:t>
                </a:r>
                <a:r>
                  <a:rPr lang="cs-CZ" sz="5400" b="1" i="1" dirty="0">
                    <a:solidFill>
                      <a:srgbClr val="00B050"/>
                    </a:solidFill>
                  </a:rPr>
                  <a:t>s</a:t>
                </a:r>
                <a:endParaRPr lang="cs-CZ" sz="5400" b="1" i="1" dirty="0" smtClean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cs-CZ" sz="5400" b="1" dirty="0" smtClean="0"/>
              </a:p>
              <a:p>
                <a:pPr marL="0" indent="0">
                  <a:buNone/>
                </a:pPr>
                <a:r>
                  <a:rPr lang="cs-CZ" sz="5400" b="1" dirty="0" smtClean="0"/>
                  <a:t>        </a:t>
                </a:r>
                <a:r>
                  <a:rPr lang="cs-CZ" sz="5400" b="1" dirty="0" smtClean="0">
                    <a:solidFill>
                      <a:srgbClr val="7030A0"/>
                    </a:solidFill>
                  </a:rPr>
                  <a:t>Síla</a:t>
                </a:r>
                <a:r>
                  <a:rPr lang="cs-CZ" sz="5400" b="1" dirty="0" smtClean="0"/>
                  <a:t>……………..</a:t>
                </a:r>
                <a:r>
                  <a:rPr lang="cs-CZ" sz="5400" b="1" i="1" dirty="0" smtClean="0">
                    <a:solidFill>
                      <a:srgbClr val="7030A0"/>
                    </a:solidFill>
                  </a:rPr>
                  <a:t>F</a:t>
                </a:r>
                <a:r>
                  <a:rPr lang="cs-CZ" sz="54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5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54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𝑾</m:t>
                        </m:r>
                      </m:num>
                      <m:den>
                        <m:r>
                          <a:rPr lang="cs-CZ" sz="54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𝒔</m:t>
                        </m:r>
                      </m:den>
                    </m:f>
                  </m:oMath>
                </a14:m>
                <a:endParaRPr lang="cs-CZ" sz="5400" b="1" dirty="0" smtClean="0"/>
              </a:p>
              <a:p>
                <a:pPr marL="0" indent="0">
                  <a:buNone/>
                </a:pPr>
                <a:endParaRPr lang="cs-CZ" sz="5400" b="1" dirty="0"/>
              </a:p>
              <a:p>
                <a:pPr marL="0" indent="0">
                  <a:buNone/>
                </a:pPr>
                <a:r>
                  <a:rPr lang="cs-CZ" sz="5400" b="1" dirty="0" smtClean="0"/>
                  <a:t>        </a:t>
                </a:r>
                <a:r>
                  <a:rPr lang="cs-CZ" sz="5400" b="1" dirty="0" smtClean="0">
                    <a:solidFill>
                      <a:srgbClr val="00B050"/>
                    </a:solidFill>
                  </a:rPr>
                  <a:t>Dráha</a:t>
                </a:r>
                <a:r>
                  <a:rPr lang="cs-CZ" sz="5400" b="1" dirty="0" smtClean="0"/>
                  <a:t>…………..</a:t>
                </a:r>
                <a:r>
                  <a:rPr lang="cs-CZ" sz="5400" b="1" i="1" dirty="0" smtClean="0">
                    <a:solidFill>
                      <a:srgbClr val="00B050"/>
                    </a:solidFill>
                  </a:rPr>
                  <a:t>s</a:t>
                </a:r>
                <a:r>
                  <a:rPr lang="cs-CZ" sz="54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5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54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𝑾</m:t>
                        </m:r>
                      </m:num>
                      <m:den>
                        <m:r>
                          <a:rPr lang="cs-CZ" sz="5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𝑭</m:t>
                        </m:r>
                      </m:den>
                    </m:f>
                  </m:oMath>
                </a14:m>
                <a:endParaRPr lang="cs-CZ" sz="5400" b="1" dirty="0" smtClean="0"/>
              </a:p>
              <a:p>
                <a:endParaRPr lang="cs-CZ" sz="4800" b="1" dirty="0"/>
              </a:p>
            </p:txBody>
          </p:sp>
        </mc:Choice>
        <mc:Fallback xmlns="">
          <p:sp>
            <p:nvSpPr>
              <p:cNvPr id="10" name="Zástupný symbol pro obsah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147248" cy="590465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792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512168"/>
          </a:xfrm>
        </p:spPr>
        <p:txBody>
          <a:bodyPr>
            <a:noAutofit/>
          </a:bodyPr>
          <a:lstStyle/>
          <a:p>
            <a:pPr algn="just"/>
            <a:r>
              <a:rPr lang="cs-CZ" sz="3600" b="1" i="1" dirty="0" smtClean="0"/>
              <a:t>Př. 1. </a:t>
            </a:r>
            <a:r>
              <a:rPr lang="cs-CZ" sz="3600" dirty="0" smtClean="0"/>
              <a:t>Jakou </a:t>
            </a:r>
            <a:r>
              <a:rPr lang="cs-CZ" sz="3600" dirty="0" smtClean="0">
                <a:solidFill>
                  <a:srgbClr val="C00000"/>
                </a:solidFill>
              </a:rPr>
              <a:t>práci</a:t>
            </a:r>
            <a:r>
              <a:rPr lang="cs-CZ" sz="3600" dirty="0" smtClean="0"/>
              <a:t> vykonáme, neseme-li nákupní tašku o </a:t>
            </a:r>
            <a:r>
              <a:rPr lang="cs-CZ" sz="3600" dirty="0" smtClean="0">
                <a:solidFill>
                  <a:srgbClr val="7030A0"/>
                </a:solidFill>
              </a:rPr>
              <a:t>hmotnosti 650 dkg </a:t>
            </a:r>
            <a:r>
              <a:rPr lang="cs-CZ" sz="3600" dirty="0" smtClean="0"/>
              <a:t>po cestě </a:t>
            </a:r>
            <a:r>
              <a:rPr lang="cs-CZ" sz="3600" dirty="0" smtClean="0">
                <a:solidFill>
                  <a:srgbClr val="00B050"/>
                </a:solidFill>
              </a:rPr>
              <a:t>dlouhé </a:t>
            </a:r>
            <a:r>
              <a:rPr lang="cs-CZ" sz="3600" dirty="0" smtClean="0"/>
              <a:t> </a:t>
            </a:r>
            <a:r>
              <a:rPr lang="cs-CZ" sz="3600" dirty="0" smtClean="0">
                <a:solidFill>
                  <a:srgbClr val="00B050"/>
                </a:solidFill>
              </a:rPr>
              <a:t>0,4 km </a:t>
            </a:r>
            <a:r>
              <a:rPr lang="cs-CZ" sz="3600" dirty="0" smtClean="0"/>
              <a:t>?</a:t>
            </a: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1916832"/>
            <a:ext cx="8136904" cy="4797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rgbClr val="7030A0"/>
                </a:solidFill>
              </a:rPr>
              <a:t>m = 650 dkg = </a:t>
            </a:r>
            <a:r>
              <a:rPr lang="cs-CZ" sz="3600" dirty="0" smtClean="0">
                <a:solidFill>
                  <a:srgbClr val="7030A0"/>
                </a:solidFill>
              </a:rPr>
              <a:t>6,5 </a:t>
            </a:r>
            <a:r>
              <a:rPr lang="cs-CZ" sz="3600" dirty="0" smtClean="0">
                <a:solidFill>
                  <a:srgbClr val="7030A0"/>
                </a:solidFill>
              </a:rPr>
              <a:t>kg =&gt; F= </a:t>
            </a:r>
            <a:r>
              <a:rPr lang="cs-CZ" sz="3600" dirty="0" smtClean="0">
                <a:solidFill>
                  <a:srgbClr val="7030A0"/>
                </a:solidFill>
              </a:rPr>
              <a:t>65 </a:t>
            </a:r>
            <a:r>
              <a:rPr lang="cs-CZ" sz="3600" dirty="0" smtClean="0">
                <a:solidFill>
                  <a:srgbClr val="7030A0"/>
                </a:solidFill>
              </a:rPr>
              <a:t>N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0B050"/>
                </a:solidFill>
              </a:rPr>
              <a:t>s = 0,4 km = 400 m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C00000"/>
                </a:solidFill>
              </a:rPr>
              <a:t>W = ?                                         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C00000"/>
                </a:solidFill>
              </a:rPr>
              <a:t>W</a:t>
            </a:r>
            <a:r>
              <a:rPr lang="cs-CZ" sz="3600" dirty="0" smtClean="0"/>
              <a:t> = </a:t>
            </a:r>
            <a:r>
              <a:rPr lang="cs-CZ" sz="3600" dirty="0" smtClean="0">
                <a:solidFill>
                  <a:srgbClr val="7030A0"/>
                </a:solidFill>
              </a:rPr>
              <a:t>F</a:t>
            </a:r>
            <a:r>
              <a:rPr lang="cs-CZ" sz="3600" dirty="0" smtClean="0"/>
              <a:t> . </a:t>
            </a:r>
            <a:r>
              <a:rPr lang="cs-CZ" sz="3600" dirty="0" smtClean="0">
                <a:solidFill>
                  <a:srgbClr val="00B050"/>
                </a:solidFill>
              </a:rPr>
              <a:t>s</a:t>
            </a:r>
          </a:p>
          <a:p>
            <a:pPr marL="0" indent="0">
              <a:buNone/>
            </a:pPr>
            <a:r>
              <a:rPr lang="cs-CZ" sz="3600" dirty="0" smtClean="0"/>
              <a:t>W = </a:t>
            </a:r>
            <a:r>
              <a:rPr lang="cs-CZ" sz="3600" dirty="0" smtClean="0"/>
              <a:t>65 </a:t>
            </a:r>
            <a:r>
              <a:rPr lang="cs-CZ" sz="3600" dirty="0" smtClean="0"/>
              <a:t>. 400</a:t>
            </a:r>
          </a:p>
          <a:p>
            <a:pPr marL="0" indent="0">
              <a:buNone/>
            </a:pPr>
            <a:r>
              <a:rPr lang="cs-CZ" sz="3600" dirty="0" smtClean="0"/>
              <a:t>W = </a:t>
            </a:r>
            <a:r>
              <a:rPr lang="cs-CZ" sz="3600" dirty="0" smtClean="0"/>
              <a:t>26000 </a:t>
            </a:r>
            <a:r>
              <a:rPr lang="cs-CZ" sz="3600" dirty="0" smtClean="0"/>
              <a:t>J = </a:t>
            </a:r>
            <a:r>
              <a:rPr lang="cs-CZ" sz="3600" dirty="0"/>
              <a:t>2</a:t>
            </a:r>
            <a:r>
              <a:rPr lang="cs-CZ" sz="3600" dirty="0" smtClean="0"/>
              <a:t>6 </a:t>
            </a:r>
            <a:r>
              <a:rPr lang="cs-CZ" sz="3600" dirty="0" err="1" smtClean="0"/>
              <a:t>kJ</a:t>
            </a:r>
            <a:r>
              <a:rPr lang="cs-CZ" sz="3600" dirty="0" smtClean="0"/>
              <a:t>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C00000"/>
                </a:solidFill>
              </a:rPr>
              <a:t>Při nesení tašky vykonáme práci </a:t>
            </a:r>
            <a:r>
              <a:rPr lang="cs-CZ" sz="3600" dirty="0" smtClean="0">
                <a:solidFill>
                  <a:srgbClr val="C00000"/>
                </a:solidFill>
              </a:rPr>
              <a:t>26 </a:t>
            </a:r>
            <a:r>
              <a:rPr lang="cs-CZ" sz="3600" dirty="0" err="1" smtClean="0">
                <a:solidFill>
                  <a:srgbClr val="C00000"/>
                </a:solidFill>
              </a:rPr>
              <a:t>kJ</a:t>
            </a:r>
            <a:r>
              <a:rPr lang="cs-CZ" sz="3600" dirty="0" smtClean="0">
                <a:solidFill>
                  <a:srgbClr val="C00000"/>
                </a:solidFill>
              </a:rPr>
              <a:t>.                                                     </a:t>
            </a:r>
            <a:endParaRPr lang="cs-CZ" sz="3600" dirty="0">
              <a:solidFill>
                <a:srgbClr val="C00000"/>
              </a:soli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539552" y="3861048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05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2. </a:t>
            </a:r>
            <a:r>
              <a:rPr lang="cs-CZ" sz="3200" dirty="0" smtClean="0"/>
              <a:t>Jakou </a:t>
            </a:r>
            <a:r>
              <a:rPr lang="cs-CZ" sz="3200" dirty="0" smtClean="0">
                <a:solidFill>
                  <a:srgbClr val="7030A0"/>
                </a:solidFill>
              </a:rPr>
              <a:t>hmotnost</a:t>
            </a:r>
            <a:r>
              <a:rPr lang="cs-CZ" sz="3200" dirty="0" smtClean="0"/>
              <a:t> má cihla, jestliže při zvednutí pěti cihel do </a:t>
            </a:r>
            <a:r>
              <a:rPr lang="cs-CZ" sz="3200" dirty="0" smtClean="0">
                <a:solidFill>
                  <a:srgbClr val="00B050"/>
                </a:solidFill>
              </a:rPr>
              <a:t>výšky 80 cm </a:t>
            </a:r>
            <a:r>
              <a:rPr lang="cs-CZ" sz="3200" dirty="0" smtClean="0"/>
              <a:t>vykonáme </a:t>
            </a:r>
            <a:r>
              <a:rPr lang="cs-CZ" sz="3200" dirty="0" smtClean="0">
                <a:solidFill>
                  <a:srgbClr val="C00000"/>
                </a:solidFill>
              </a:rPr>
              <a:t>práci 0,072 </a:t>
            </a:r>
            <a:r>
              <a:rPr lang="cs-CZ" sz="3200" dirty="0" err="1" smtClean="0">
                <a:solidFill>
                  <a:srgbClr val="C00000"/>
                </a:solidFill>
              </a:rPr>
              <a:t>kJ</a:t>
            </a:r>
            <a:r>
              <a:rPr lang="cs-CZ" sz="3200" dirty="0" smtClean="0">
                <a:solidFill>
                  <a:srgbClr val="C00000"/>
                </a:solidFill>
              </a:rPr>
              <a:t> 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772816"/>
                <a:ext cx="8229600" cy="453650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C00000"/>
                    </a:solidFill>
                  </a:rPr>
                  <a:t>W = </a:t>
                </a:r>
                <a:r>
                  <a:rPr lang="cs-CZ" dirty="0">
                    <a:solidFill>
                      <a:srgbClr val="C00000"/>
                    </a:solidFill>
                  </a:rPr>
                  <a:t>0,072 </a:t>
                </a:r>
                <a:r>
                  <a:rPr lang="cs-CZ" dirty="0" err="1" smtClean="0">
                    <a:solidFill>
                      <a:srgbClr val="C00000"/>
                    </a:solidFill>
                  </a:rPr>
                  <a:t>kJ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 = 72 J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50"/>
                    </a:solidFill>
                  </a:rPr>
                  <a:t>s = 80 cm = 0,8 m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7030A0"/>
                    </a:solidFill>
                  </a:rPr>
                  <a:t>F = ?</a:t>
                </a:r>
              </a:p>
              <a:p>
                <a:pPr marL="0" indent="0">
                  <a:buNone/>
                </a:pPr>
                <a:r>
                  <a:rPr lang="cs-CZ" b="1" dirty="0">
                    <a:solidFill>
                      <a:srgbClr val="7030A0"/>
                    </a:solidFill>
                  </a:rPr>
                  <a:t>F</a:t>
                </a:r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>
                            <a:solidFill>
                              <a:srgbClr val="C00000"/>
                            </a:solidFill>
                            <a:latin typeface="Cambria Math"/>
                          </a:rPr>
                          <m:t>𝐖</m:t>
                        </m:r>
                      </m:num>
                      <m:den>
                        <m:r>
                          <a:rPr lang="cs-CZ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𝐬</m:t>
                        </m:r>
                      </m:den>
                    </m:f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0,8</m:t>
                        </m:r>
                      </m:den>
                    </m:f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F = 90 N =&gt; m</a:t>
                </a:r>
                <a:r>
                  <a:rPr lang="cs-CZ" baseline="-25000" dirty="0" smtClean="0"/>
                  <a:t>5 </a:t>
                </a:r>
                <a:r>
                  <a:rPr lang="cs-CZ" dirty="0" smtClean="0"/>
                  <a:t>= 9 kg =&gt; m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 = 9 : 5 = 1,8 kg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7030A0"/>
                    </a:solidFill>
                  </a:rPr>
                  <a:t>Jedna cihla váží 1,8 kg.</a:t>
                </a:r>
                <a:endParaRPr lang="cs-CZ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772816"/>
                <a:ext cx="8229600" cy="4536504"/>
              </a:xfrm>
              <a:blipFill rotWithShape="1">
                <a:blip r:embed="rId2"/>
                <a:stretch>
                  <a:fillRect l="-1926" t="-1747" b="-67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501008"/>
            <a:ext cx="32403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49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sz="3200" b="1" i="1" dirty="0" smtClean="0"/>
              <a:t>Př. 3. </a:t>
            </a:r>
            <a:r>
              <a:rPr lang="cs-CZ" sz="3200" dirty="0" smtClean="0"/>
              <a:t>Při zvednutí  </a:t>
            </a:r>
            <a:r>
              <a:rPr lang="cs-CZ" sz="3200" dirty="0" smtClean="0">
                <a:solidFill>
                  <a:srgbClr val="7030A0"/>
                </a:solidFill>
              </a:rPr>
              <a:t>0,05 t</a:t>
            </a:r>
            <a:r>
              <a:rPr lang="cs-CZ" sz="3200" dirty="0" smtClean="0"/>
              <a:t> cementu vykonáme </a:t>
            </a:r>
            <a:r>
              <a:rPr lang="cs-CZ" sz="3200" dirty="0" smtClean="0">
                <a:solidFill>
                  <a:srgbClr val="C00000"/>
                </a:solidFill>
              </a:rPr>
              <a:t>práci 0,75 </a:t>
            </a:r>
            <a:r>
              <a:rPr lang="cs-CZ" sz="3200" dirty="0" err="1" smtClean="0">
                <a:solidFill>
                  <a:srgbClr val="C00000"/>
                </a:solidFill>
              </a:rPr>
              <a:t>kJ</a:t>
            </a:r>
            <a:r>
              <a:rPr lang="cs-CZ" sz="3200" dirty="0" smtClean="0"/>
              <a:t>. Do jaké </a:t>
            </a:r>
            <a:r>
              <a:rPr lang="cs-CZ" sz="3200" dirty="0" smtClean="0">
                <a:solidFill>
                  <a:srgbClr val="00B050"/>
                </a:solidFill>
              </a:rPr>
              <a:t>výšky</a:t>
            </a:r>
            <a:r>
              <a:rPr lang="cs-CZ" sz="3200" dirty="0" smtClean="0"/>
              <a:t> jsme </a:t>
            </a:r>
            <a:r>
              <a:rPr lang="cs-CZ" sz="3200" dirty="0" err="1" smtClean="0"/>
              <a:t>míšek</a:t>
            </a:r>
            <a:r>
              <a:rPr lang="cs-CZ" sz="3200" dirty="0" smtClean="0"/>
              <a:t> cementu </a:t>
            </a:r>
            <a:r>
              <a:rPr lang="cs-CZ" sz="3200" dirty="0" smtClean="0"/>
              <a:t>zvedli? 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7030A0"/>
                    </a:solidFill>
                  </a:rPr>
                  <a:t>m = 0,05 t = 50 </a:t>
                </a:r>
                <a:r>
                  <a:rPr lang="cs-CZ" dirty="0">
                    <a:solidFill>
                      <a:srgbClr val="7030A0"/>
                    </a:solidFill>
                  </a:rPr>
                  <a:t>kg =&gt; </a:t>
                </a:r>
                <a:r>
                  <a:rPr lang="cs-CZ" dirty="0" smtClean="0">
                    <a:solidFill>
                      <a:srgbClr val="7030A0"/>
                    </a:solidFill>
                  </a:rPr>
                  <a:t>F= 500 N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C00000"/>
                    </a:solidFill>
                  </a:rPr>
                  <a:t>W = 0,75 </a:t>
                </a:r>
                <a:r>
                  <a:rPr lang="cs-CZ" dirty="0" err="1" smtClean="0">
                    <a:solidFill>
                      <a:srgbClr val="C00000"/>
                    </a:solidFill>
                  </a:rPr>
                  <a:t>kJ</a:t>
                </a:r>
                <a:r>
                  <a:rPr lang="cs-CZ" dirty="0">
                    <a:solidFill>
                      <a:srgbClr val="C00000"/>
                    </a:solidFill>
                  </a:rPr>
                  <a:t> 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= 750 J</a:t>
                </a:r>
                <a:endParaRPr lang="cs-CZ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50"/>
                    </a:solidFill>
                  </a:rPr>
                  <a:t>s = ?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rgbClr val="00B050"/>
                    </a:solidFill>
                  </a:rPr>
                  <a:t>s</a:t>
                </a:r>
                <a:r>
                  <a:rPr lang="cs-CZ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>
                            <a:solidFill>
                              <a:srgbClr val="C00000"/>
                            </a:solidFill>
                            <a:latin typeface="Cambria Math"/>
                          </a:rPr>
                          <m:t>W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>
                            <a:solidFill>
                              <a:srgbClr val="7030A0"/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endParaRPr lang="cs-CZ" dirty="0" smtClean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s =</a:t>
                </a:r>
                <a:r>
                  <a:rPr lang="cs-CZ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750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500</m:t>
                        </m:r>
                      </m:den>
                    </m:f>
                  </m:oMath>
                </a14:m>
                <a:endParaRPr lang="cs-CZ" i="1" dirty="0" smtClean="0"/>
              </a:p>
              <a:p>
                <a:pPr marL="0" indent="0">
                  <a:buNone/>
                </a:pPr>
                <a:r>
                  <a:rPr lang="cs-CZ" dirty="0" smtClean="0"/>
                  <a:t>s = 1,5 m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50"/>
                    </a:solidFill>
                  </a:rPr>
                  <a:t>Míšek  jsme zvedli 1,5 m vysoko.</a:t>
                </a:r>
                <a:endParaRPr lang="cs-CZ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  <a:blipFill rotWithShape="1">
                <a:blip r:embed="rId2"/>
                <a:stretch>
                  <a:fillRect l="-1852" t="-15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539552" y="3356992"/>
            <a:ext cx="50405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8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cs-CZ" dirty="0" smtClean="0">
                <a:solidFill>
                  <a:srgbClr val="00B0F0"/>
                </a:solidFill>
              </a:rPr>
              <a:t>Cvičení 1                                  Zadání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cs-CZ" sz="3600" dirty="0" smtClean="0"/>
              <a:t>Jakou práci vykoná jeřáb zvedne-li čtyři panely (každý o hmotnosti 0,2 t) do výšky 1500 cm?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3600" dirty="0" smtClean="0"/>
              <a:t>Člověk při </a:t>
            </a:r>
            <a:r>
              <a:rPr lang="cs-CZ" sz="3600" dirty="0" err="1" smtClean="0"/>
              <a:t>vyjítí</a:t>
            </a:r>
            <a:r>
              <a:rPr lang="cs-CZ" sz="3600" dirty="0" smtClean="0"/>
              <a:t> schodů vysokých 40 dm vykoná práci 2,4 </a:t>
            </a:r>
            <a:r>
              <a:rPr lang="cs-CZ" sz="3600" dirty="0" err="1" smtClean="0"/>
              <a:t>kJ</a:t>
            </a:r>
            <a:r>
              <a:rPr lang="cs-CZ" sz="3600" dirty="0" smtClean="0"/>
              <a:t>. Kolik váží člověk 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3600" dirty="0" smtClean="0"/>
              <a:t>Po jaké dráze táhl tatínek trojčata na sáních, jestliže při tom vykonal práci </a:t>
            </a:r>
            <a:r>
              <a:rPr lang="cs-CZ" sz="3600" dirty="0" smtClean="0"/>
              <a:t>110 </a:t>
            </a:r>
            <a:r>
              <a:rPr lang="cs-CZ" sz="3600" dirty="0" err="1" smtClean="0"/>
              <a:t>kJ</a:t>
            </a:r>
            <a:r>
              <a:rPr lang="cs-CZ" sz="3600" dirty="0" smtClean="0"/>
              <a:t>. Sáně váží 7 kg a každé z dětí 16 kg.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4697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Cvičení 1                                  </a:t>
            </a:r>
            <a:r>
              <a:rPr lang="cs-CZ" dirty="0" err="1" smtClean="0">
                <a:solidFill>
                  <a:srgbClr val="FF0000"/>
                </a:solidFill>
              </a:rPr>
              <a:t>Řesení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9604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W = 4. 200. 10 . 15 = 120 000 J = 120 </a:t>
            </a:r>
            <a:r>
              <a:rPr lang="cs-CZ" dirty="0" err="1" smtClean="0"/>
              <a:t>kJ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F = 2400/4 = 600 N =&gt; m = 60 kg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 = </a:t>
            </a:r>
            <a:r>
              <a:rPr lang="cs-CZ" dirty="0" smtClean="0"/>
              <a:t>110000</a:t>
            </a:r>
            <a:r>
              <a:rPr lang="cs-CZ" dirty="0" smtClean="0"/>
              <a:t>/(7+3.16</a:t>
            </a:r>
            <a:r>
              <a:rPr lang="cs-CZ" dirty="0" smtClean="0"/>
              <a:t>).10 </a:t>
            </a:r>
            <a:r>
              <a:rPr lang="cs-CZ" dirty="0" smtClean="0"/>
              <a:t>= 200 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786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rgbClr val="00B0F0"/>
                </a:solidFill>
              </a:rPr>
              <a:t>Cvičení 2                                   Zadání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cs-CZ" sz="3600" dirty="0" smtClean="0"/>
              <a:t>Jakou práci vykoná traktor, táhne-li naloženou vlečku o hmotnosti 2,4 t po cestě dlouhé 7 km?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3600" dirty="0" smtClean="0"/>
              <a:t>Kolik váží kufr, jestliže při jeho zvednutí na stůl vysoký 900 mm vykonáme práci 0,0585 </a:t>
            </a:r>
            <a:r>
              <a:rPr lang="cs-CZ" sz="3600" dirty="0" err="1" smtClean="0"/>
              <a:t>kJ</a:t>
            </a:r>
            <a:r>
              <a:rPr lang="cs-CZ" sz="3600" dirty="0" smtClean="0"/>
              <a:t> 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3600" dirty="0" smtClean="0"/>
              <a:t>Při zvednutí dvou činek (každá o hmotnosti 300 dkg) nad hlavu vykoná žák práci 0,108 </a:t>
            </a:r>
            <a:r>
              <a:rPr lang="cs-CZ" sz="3600" dirty="0" err="1" smtClean="0"/>
              <a:t>kJ</a:t>
            </a:r>
            <a:r>
              <a:rPr lang="cs-CZ" sz="3600" dirty="0" smtClean="0"/>
              <a:t>. Jak vysoko zvedl žák </a:t>
            </a:r>
            <a:r>
              <a:rPr lang="cs-CZ" sz="3600" dirty="0" smtClean="0"/>
              <a:t>činky </a:t>
            </a:r>
            <a:r>
              <a:rPr lang="cs-CZ" sz="3600" dirty="0" smtClean="0"/>
              <a:t>?</a:t>
            </a:r>
          </a:p>
          <a:p>
            <a:pPr marL="514350" indent="-514350" algn="just">
              <a:buFont typeface="+mj-lt"/>
              <a:buAutoNum type="arabicPeriod"/>
            </a:pPr>
            <a:endParaRPr lang="cs-CZ" sz="3600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311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490</Words>
  <Application>Microsoft Office PowerPoint</Application>
  <PresentationFormat>Předvádění na obrazovce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PRÁCE</vt:lpstr>
      <vt:lpstr>ČLOVĚK NEBO STROJ KONÁ PRÁCI, KDYŽ PŮSOBÍ NA TĚLESO SILOU A POSUNUJE HO PO  DRÁZE VE SMĚRU SÍLY.</vt:lpstr>
      <vt:lpstr>Prezentace aplikace PowerPoint</vt:lpstr>
      <vt:lpstr>Př. 1. Jakou práci vykonáme, neseme-li nákupní tašku o hmotnosti 650 dkg po cestě dlouhé  0,4 km ?</vt:lpstr>
      <vt:lpstr>Př. 2. Jakou hmotnost má cihla, jestliže při zvednutí pěti cihel do výšky 80 cm vykonáme práci 0,072 kJ ?</vt:lpstr>
      <vt:lpstr>Př. 3. Při zvednutí  0,05 t cementu vykonáme práci 0,75 kJ. Do jaké výšky jsme míšek cementu zvedli? </vt:lpstr>
      <vt:lpstr>Cvičení 1                                  Zadání</vt:lpstr>
      <vt:lpstr>Cvičení 1                                  Řesení</vt:lpstr>
      <vt:lpstr>Cvičení 2                                   Zadání</vt:lpstr>
      <vt:lpstr>Cvičení 1                                  Řešení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</dc:title>
  <dc:creator>Ucitel</dc:creator>
  <cp:lastModifiedBy>Ucitel</cp:lastModifiedBy>
  <cp:revision>22</cp:revision>
  <dcterms:created xsi:type="dcterms:W3CDTF">2011-03-01T17:24:26Z</dcterms:created>
  <dcterms:modified xsi:type="dcterms:W3CDTF">2011-11-24T10:26:22Z</dcterms:modified>
</cp:coreProperties>
</file>