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2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D22D"/>
    <a:srgbClr val="AC04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4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628801"/>
            <a:ext cx="7772400" cy="1971650"/>
          </a:xfrm>
        </p:spPr>
        <p:txBody>
          <a:bodyPr>
            <a:normAutofit/>
          </a:bodyPr>
          <a:lstStyle/>
          <a:p>
            <a:r>
              <a:rPr lang="cs-CZ" sz="9600" b="1" dirty="0" smtClean="0">
                <a:solidFill>
                  <a:schemeClr val="accent2">
                    <a:lumMod val="75000"/>
                  </a:schemeClr>
                </a:solidFill>
              </a:rPr>
              <a:t>Čas</a:t>
            </a:r>
            <a:endParaRPr lang="cs-CZ" sz="9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pPr algn="l"/>
            <a:r>
              <a:rPr lang="cs-CZ" sz="4400" b="1" dirty="0">
                <a:solidFill>
                  <a:schemeClr val="tx1"/>
                </a:solidFill>
              </a:rPr>
              <a:t>z</a:t>
            </a:r>
            <a:r>
              <a:rPr lang="cs-CZ" sz="4400" b="1" dirty="0" smtClean="0">
                <a:solidFill>
                  <a:schemeClr val="tx1"/>
                </a:solidFill>
              </a:rPr>
              <a:t>načka…………..…………….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t</a:t>
            </a:r>
          </a:p>
          <a:p>
            <a:pPr algn="l"/>
            <a:r>
              <a:rPr lang="cs-CZ" sz="4400" b="1" dirty="0">
                <a:solidFill>
                  <a:schemeClr val="tx1"/>
                </a:solidFill>
              </a:rPr>
              <a:t>j</a:t>
            </a:r>
            <a:r>
              <a:rPr lang="cs-CZ" sz="4400" b="1" dirty="0" smtClean="0">
                <a:solidFill>
                  <a:schemeClr val="tx1"/>
                </a:solidFill>
              </a:rPr>
              <a:t>ednotka…………..</a:t>
            </a:r>
            <a:r>
              <a:rPr lang="cs-CZ" sz="4800" b="1" dirty="0" smtClean="0">
                <a:solidFill>
                  <a:schemeClr val="accent2">
                    <a:lumMod val="75000"/>
                  </a:schemeClr>
                </a:solidFill>
              </a:rPr>
              <a:t>s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 (sekunda)</a:t>
            </a:r>
            <a:endParaRPr lang="cs-CZ" sz="4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5807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>
                    <a:lumMod val="75000"/>
                  </a:schemeClr>
                </a:solidFill>
              </a:rPr>
              <a:t>Převody jednotek času</a:t>
            </a:r>
            <a:endParaRPr lang="cs-CZ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 smtClean="0">
                <a:solidFill>
                  <a:srgbClr val="AC04B0"/>
                </a:solidFill>
              </a:rPr>
              <a:t>               </a:t>
            </a:r>
            <a:r>
              <a:rPr lang="cs-CZ" b="1" dirty="0">
                <a:solidFill>
                  <a:srgbClr val="AC04B0"/>
                </a:solidFill>
              </a:rPr>
              <a:t> </a:t>
            </a:r>
            <a:r>
              <a:rPr lang="cs-CZ" b="1" dirty="0" smtClean="0">
                <a:solidFill>
                  <a:srgbClr val="AC04B0"/>
                </a:solidFill>
              </a:rPr>
              <a:t>  .24                  .60                .60             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     den         hod         min         s</a:t>
            </a:r>
          </a:p>
          <a:p>
            <a:pPr marL="0" indent="0">
              <a:buNone/>
            </a:pPr>
            <a:r>
              <a:rPr lang="cs-CZ" sz="4400" b="1" dirty="0" smtClean="0">
                <a:solidFill>
                  <a:srgbClr val="7030A0"/>
                </a:solidFill>
              </a:rPr>
              <a:t>       </a:t>
            </a:r>
            <a:r>
              <a:rPr lang="cs-CZ" b="1" dirty="0" smtClean="0"/>
              <a:t> </a:t>
            </a:r>
          </a:p>
          <a:p>
            <a:pPr marL="0" indent="0">
              <a:buNone/>
            </a:pPr>
            <a:r>
              <a:rPr lang="cs-CZ" b="1" dirty="0"/>
              <a:t> </a:t>
            </a:r>
            <a:r>
              <a:rPr lang="cs-CZ" b="1" dirty="0" smtClean="0"/>
              <a:t>              </a:t>
            </a:r>
            <a:r>
              <a:rPr lang="cs-CZ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b="1" dirty="0" smtClean="0">
                <a:solidFill>
                  <a:srgbClr val="1CD22D"/>
                </a:solidFill>
              </a:rPr>
              <a:t>:24                   :60                :60              </a:t>
            </a:r>
            <a:endParaRPr lang="cs-CZ" b="1" dirty="0">
              <a:solidFill>
                <a:srgbClr val="1CD22D"/>
              </a:solidFill>
            </a:endParaRPr>
          </a:p>
        </p:txBody>
      </p:sp>
      <p:sp>
        <p:nvSpPr>
          <p:cNvPr id="8" name="Oblouk 7"/>
          <p:cNvSpPr/>
          <p:nvPr/>
        </p:nvSpPr>
        <p:spPr>
          <a:xfrm>
            <a:off x="1835696" y="2852936"/>
            <a:ext cx="1274440" cy="1058416"/>
          </a:xfrm>
          <a:prstGeom prst="arc">
            <a:avLst>
              <a:gd name="adj1" fmla="val 10643725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louk 8"/>
          <p:cNvSpPr/>
          <p:nvPr/>
        </p:nvSpPr>
        <p:spPr>
          <a:xfrm>
            <a:off x="3995936" y="2852936"/>
            <a:ext cx="1274440" cy="1058416"/>
          </a:xfrm>
          <a:prstGeom prst="arc">
            <a:avLst>
              <a:gd name="adj1" fmla="val 10643725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louk 9"/>
          <p:cNvSpPr/>
          <p:nvPr/>
        </p:nvSpPr>
        <p:spPr>
          <a:xfrm>
            <a:off x="6033864" y="2924944"/>
            <a:ext cx="1274440" cy="1058416"/>
          </a:xfrm>
          <a:prstGeom prst="arc">
            <a:avLst>
              <a:gd name="adj1" fmla="val 10643725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blouk 10"/>
          <p:cNvSpPr/>
          <p:nvPr/>
        </p:nvSpPr>
        <p:spPr>
          <a:xfrm rot="10800000">
            <a:off x="1835697" y="3789040"/>
            <a:ext cx="1274440" cy="1058416"/>
          </a:xfrm>
          <a:prstGeom prst="arc">
            <a:avLst>
              <a:gd name="adj1" fmla="val 10643725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blouk 11"/>
          <p:cNvSpPr/>
          <p:nvPr/>
        </p:nvSpPr>
        <p:spPr>
          <a:xfrm rot="10800000">
            <a:off x="4017640" y="3810744"/>
            <a:ext cx="1274440" cy="1058416"/>
          </a:xfrm>
          <a:prstGeom prst="arc">
            <a:avLst>
              <a:gd name="adj1" fmla="val 10643725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blouk 12"/>
          <p:cNvSpPr/>
          <p:nvPr/>
        </p:nvSpPr>
        <p:spPr>
          <a:xfrm rot="10800000">
            <a:off x="6084169" y="3810743"/>
            <a:ext cx="1274440" cy="1058416"/>
          </a:xfrm>
          <a:prstGeom prst="arc">
            <a:avLst>
              <a:gd name="adj1" fmla="val 10643725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5" name="Přímá spojnice se šipkou 14"/>
          <p:cNvCxnSpPr>
            <a:stCxn id="8" idx="2"/>
          </p:cNvCxnSpPr>
          <p:nvPr/>
        </p:nvCxnSpPr>
        <p:spPr>
          <a:xfrm>
            <a:off x="3110136" y="3382144"/>
            <a:ext cx="1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se šipkou 18"/>
          <p:cNvCxnSpPr>
            <a:stCxn id="9" idx="2"/>
          </p:cNvCxnSpPr>
          <p:nvPr/>
        </p:nvCxnSpPr>
        <p:spPr>
          <a:xfrm>
            <a:off x="5270376" y="3382144"/>
            <a:ext cx="0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se šipkou 21"/>
          <p:cNvCxnSpPr>
            <a:stCxn id="10" idx="2"/>
          </p:cNvCxnSpPr>
          <p:nvPr/>
        </p:nvCxnSpPr>
        <p:spPr>
          <a:xfrm>
            <a:off x="7308304" y="3454152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nice se šipkou 24"/>
          <p:cNvCxnSpPr>
            <a:stCxn id="10" idx="2"/>
          </p:cNvCxnSpPr>
          <p:nvPr/>
        </p:nvCxnSpPr>
        <p:spPr>
          <a:xfrm>
            <a:off x="7308304" y="3454152"/>
            <a:ext cx="0" cy="594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Přímá spojnice se šipkou 28"/>
          <p:cNvCxnSpPr/>
          <p:nvPr/>
        </p:nvCxnSpPr>
        <p:spPr>
          <a:xfrm flipV="1">
            <a:off x="1835696" y="4318248"/>
            <a:ext cx="0" cy="1188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Přímá spojnice se šipkou 32"/>
          <p:cNvCxnSpPr>
            <a:stCxn id="12" idx="2"/>
          </p:cNvCxnSpPr>
          <p:nvPr/>
        </p:nvCxnSpPr>
        <p:spPr>
          <a:xfrm flipH="1" flipV="1">
            <a:off x="4017639" y="4318248"/>
            <a:ext cx="1" cy="217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nice se šipkou 35"/>
          <p:cNvCxnSpPr>
            <a:stCxn id="13" idx="2"/>
          </p:cNvCxnSpPr>
          <p:nvPr/>
        </p:nvCxnSpPr>
        <p:spPr>
          <a:xfrm flipH="1" flipV="1">
            <a:off x="6084168" y="4318248"/>
            <a:ext cx="1" cy="217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2234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76064"/>
          </a:xfrm>
        </p:spPr>
        <p:txBody>
          <a:bodyPr>
            <a:normAutofit fontScale="90000"/>
          </a:bodyPr>
          <a:lstStyle/>
          <a:p>
            <a:pPr algn="l"/>
            <a:r>
              <a:rPr lang="cs-CZ" sz="2800" dirty="0" err="1" smtClean="0">
                <a:solidFill>
                  <a:schemeClr val="accent2">
                    <a:lumMod val="75000"/>
                  </a:schemeClr>
                </a:solidFill>
              </a:rPr>
              <a:t>Cv</a:t>
            </a:r>
            <a:r>
              <a:rPr lang="cs-CZ" sz="2800" dirty="0" smtClean="0">
                <a:solidFill>
                  <a:schemeClr val="accent2">
                    <a:lumMod val="75000"/>
                  </a:schemeClr>
                </a:solidFill>
              </a:rPr>
              <a:t>. 1. převeď                                                                          ZADÁNÍ</a:t>
            </a:r>
            <a:endParaRPr lang="cs-CZ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184576"/>
          </a:xfrm>
        </p:spPr>
        <p:txBody>
          <a:bodyPr numCol="2">
            <a:normAutofit/>
          </a:bodyPr>
          <a:lstStyle/>
          <a:p>
            <a:pPr marL="0" indent="0">
              <a:buNone/>
            </a:pPr>
            <a:r>
              <a:rPr lang="cs-CZ" sz="2800" dirty="0" smtClean="0"/>
              <a:t>1,5 hod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</a:t>
            </a:r>
            <a:r>
              <a:rPr lang="cs-CZ" sz="2800" dirty="0" smtClean="0"/>
              <a:t> min</a:t>
            </a:r>
          </a:p>
          <a:p>
            <a:pPr marL="0" indent="0">
              <a:buNone/>
            </a:pPr>
            <a:r>
              <a:rPr lang="cs-CZ" sz="2800" dirty="0" smtClean="0"/>
              <a:t>480 s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   </a:t>
            </a:r>
            <a:r>
              <a:rPr lang="cs-CZ" sz="2800" dirty="0" smtClean="0"/>
              <a:t> min</a:t>
            </a:r>
          </a:p>
          <a:p>
            <a:pPr marL="0" indent="0">
              <a:buNone/>
            </a:pPr>
            <a:r>
              <a:rPr lang="cs-CZ" sz="2800" dirty="0" smtClean="0"/>
              <a:t>5 min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  </a:t>
            </a:r>
            <a:r>
              <a:rPr lang="cs-CZ" sz="2800" dirty="0" smtClean="0"/>
              <a:t> s</a:t>
            </a:r>
          </a:p>
          <a:p>
            <a:pPr marL="0" indent="0">
              <a:buNone/>
            </a:pPr>
            <a:r>
              <a:rPr lang="cs-CZ" sz="2800" dirty="0" smtClean="0"/>
              <a:t>48 hod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</a:t>
            </a:r>
            <a:r>
              <a:rPr lang="cs-CZ" sz="2800" dirty="0" smtClean="0"/>
              <a:t> dny</a:t>
            </a:r>
          </a:p>
          <a:p>
            <a:pPr marL="0" indent="0">
              <a:buNone/>
            </a:pPr>
            <a:r>
              <a:rPr lang="cs-CZ" sz="2800" dirty="0" smtClean="0"/>
              <a:t>6 hod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 </a:t>
            </a:r>
            <a:r>
              <a:rPr lang="cs-CZ" sz="2800" dirty="0" smtClean="0"/>
              <a:t> s</a:t>
            </a:r>
          </a:p>
          <a:p>
            <a:pPr marL="0" indent="0">
              <a:buNone/>
            </a:pPr>
            <a:r>
              <a:rPr lang="cs-CZ" sz="2800" dirty="0" smtClean="0"/>
              <a:t>360000 s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</a:t>
            </a:r>
            <a:r>
              <a:rPr lang="cs-CZ" sz="2800" dirty="0" smtClean="0"/>
              <a:t> hod</a:t>
            </a:r>
          </a:p>
          <a:p>
            <a:pPr marL="0" indent="0">
              <a:buNone/>
            </a:pPr>
            <a:r>
              <a:rPr lang="cs-CZ" sz="2800" dirty="0" smtClean="0"/>
              <a:t>240 min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</a:t>
            </a:r>
            <a:r>
              <a:rPr lang="cs-CZ" sz="2800" dirty="0" smtClean="0"/>
              <a:t> hod</a:t>
            </a:r>
          </a:p>
          <a:p>
            <a:pPr marL="0" indent="0">
              <a:buNone/>
            </a:pPr>
            <a:r>
              <a:rPr lang="cs-CZ" sz="2800" dirty="0" smtClean="0"/>
              <a:t>3,5 dne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</a:t>
            </a:r>
            <a:r>
              <a:rPr lang="cs-CZ" sz="2800" dirty="0" smtClean="0"/>
              <a:t>  hod </a:t>
            </a:r>
          </a:p>
          <a:p>
            <a:pPr marL="0" indent="0">
              <a:buNone/>
            </a:pPr>
            <a:r>
              <a:rPr lang="cs-CZ" sz="2800" dirty="0" smtClean="0"/>
              <a:t> 0,4 hod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</a:t>
            </a:r>
            <a:r>
              <a:rPr lang="cs-CZ" sz="2800" dirty="0" smtClean="0"/>
              <a:t>  min</a:t>
            </a:r>
          </a:p>
          <a:p>
            <a:pPr marL="0" indent="0">
              <a:buNone/>
            </a:pPr>
            <a:r>
              <a:rPr lang="cs-CZ" sz="2800" dirty="0" smtClean="0"/>
              <a:t>10,5 min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</a:t>
            </a:r>
            <a:r>
              <a:rPr lang="cs-CZ" sz="2800" dirty="0" smtClean="0"/>
              <a:t> s</a:t>
            </a:r>
          </a:p>
          <a:p>
            <a:pPr marL="0" indent="0">
              <a:buNone/>
            </a:pPr>
            <a:r>
              <a:rPr lang="cs-CZ" sz="2800" dirty="0" smtClean="0"/>
              <a:t>3,6 min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</a:t>
            </a:r>
            <a:r>
              <a:rPr lang="cs-CZ" sz="2800" dirty="0" smtClean="0"/>
              <a:t> s</a:t>
            </a:r>
          </a:p>
          <a:p>
            <a:pPr marL="0" indent="0">
              <a:buNone/>
            </a:pPr>
            <a:r>
              <a:rPr lang="cs-CZ" sz="2800" dirty="0" smtClean="0"/>
              <a:t>4,9 hod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 </a:t>
            </a:r>
            <a:r>
              <a:rPr lang="cs-CZ" sz="2800" dirty="0" smtClean="0"/>
              <a:t>min</a:t>
            </a:r>
          </a:p>
          <a:p>
            <a:pPr marL="0" indent="0">
              <a:buNone/>
            </a:pPr>
            <a:r>
              <a:rPr lang="cs-CZ" sz="2800" dirty="0" smtClean="0"/>
              <a:t>13320 s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</a:t>
            </a:r>
            <a:r>
              <a:rPr lang="cs-CZ" sz="2800" dirty="0" smtClean="0"/>
              <a:t> hod</a:t>
            </a:r>
          </a:p>
          <a:p>
            <a:pPr marL="0" indent="0">
              <a:buNone/>
            </a:pPr>
            <a:r>
              <a:rPr lang="cs-CZ" sz="2800" dirty="0" smtClean="0"/>
              <a:t>5100 min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</a:t>
            </a:r>
            <a:r>
              <a:rPr lang="cs-CZ" sz="2800" dirty="0" smtClean="0"/>
              <a:t> hod</a:t>
            </a:r>
          </a:p>
          <a:p>
            <a:pPr marL="0" indent="0">
              <a:buNone/>
            </a:pPr>
            <a:r>
              <a:rPr lang="cs-CZ" sz="2800" dirty="0" smtClean="0"/>
              <a:t>1548 s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 </a:t>
            </a:r>
            <a:r>
              <a:rPr lang="cs-CZ" sz="2800" dirty="0" smtClean="0"/>
              <a:t> min</a:t>
            </a:r>
          </a:p>
          <a:p>
            <a:pPr marL="0" indent="0">
              <a:buNone/>
            </a:pPr>
            <a:r>
              <a:rPr lang="cs-CZ" sz="2800" dirty="0" smtClean="0"/>
              <a:t>7,4 hod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</a:t>
            </a:r>
            <a:r>
              <a:rPr lang="cs-CZ" sz="2800" dirty="0" smtClean="0"/>
              <a:t> s</a:t>
            </a:r>
          </a:p>
          <a:p>
            <a:pPr marL="0" indent="0">
              <a:buNone/>
            </a:pPr>
            <a:r>
              <a:rPr lang="cs-CZ" sz="2800" dirty="0" smtClean="0"/>
              <a:t>18,6 min =          s </a:t>
            </a:r>
          </a:p>
          <a:p>
            <a:pPr marL="0" indent="0">
              <a:buNone/>
            </a:pPr>
            <a:r>
              <a:rPr lang="cs-CZ" sz="2800" dirty="0" smtClean="0"/>
              <a:t>18360 s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   </a:t>
            </a:r>
            <a:r>
              <a:rPr lang="cs-CZ" sz="2800" dirty="0" smtClean="0"/>
              <a:t> hod</a:t>
            </a:r>
          </a:p>
          <a:p>
            <a:pPr marL="0" indent="0">
              <a:buNone/>
            </a:pPr>
            <a:r>
              <a:rPr lang="cs-CZ" sz="2800" dirty="0" smtClean="0"/>
              <a:t>2916 min = </a:t>
            </a:r>
            <a:r>
              <a:rPr lang="cs-CZ" sz="2800" dirty="0">
                <a:solidFill>
                  <a:srgbClr val="FFC000"/>
                </a:solidFill>
              </a:rPr>
              <a:t> </a:t>
            </a:r>
            <a:r>
              <a:rPr lang="cs-CZ" sz="2800" dirty="0" smtClean="0">
                <a:solidFill>
                  <a:srgbClr val="FFC000"/>
                </a:solidFill>
              </a:rPr>
              <a:t>      </a:t>
            </a:r>
            <a:r>
              <a:rPr lang="cs-CZ" sz="2800" dirty="0" smtClean="0"/>
              <a:t> hod</a:t>
            </a:r>
          </a:p>
          <a:p>
            <a:pPr marL="0" indent="0">
              <a:buNone/>
            </a:pPr>
            <a:r>
              <a:rPr lang="cs-CZ" sz="2800" dirty="0" smtClean="0"/>
              <a:t>42 s </a:t>
            </a:r>
            <a:r>
              <a:rPr lang="cs-CZ" sz="2800" smtClean="0"/>
              <a:t>= </a:t>
            </a:r>
            <a:r>
              <a:rPr lang="cs-CZ" sz="2800">
                <a:solidFill>
                  <a:srgbClr val="FFC000"/>
                </a:solidFill>
              </a:rPr>
              <a:t> </a:t>
            </a:r>
            <a:r>
              <a:rPr lang="cs-CZ" sz="2800" smtClean="0">
                <a:solidFill>
                  <a:srgbClr val="FFC000"/>
                </a:solidFill>
              </a:rPr>
              <a:t>                </a:t>
            </a:r>
            <a:r>
              <a:rPr lang="cs-CZ" sz="2800" smtClean="0"/>
              <a:t> </a:t>
            </a:r>
            <a:r>
              <a:rPr lang="cs-CZ" sz="2800" dirty="0" smtClean="0"/>
              <a:t>min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725475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76064"/>
          </a:xfrm>
        </p:spPr>
        <p:txBody>
          <a:bodyPr>
            <a:normAutofit/>
          </a:bodyPr>
          <a:lstStyle/>
          <a:p>
            <a:pPr algn="l"/>
            <a:r>
              <a:rPr lang="cs-CZ" sz="2800" dirty="0" err="1" smtClean="0">
                <a:solidFill>
                  <a:schemeClr val="accent2">
                    <a:lumMod val="75000"/>
                  </a:schemeClr>
                </a:solidFill>
              </a:rPr>
              <a:t>Cv</a:t>
            </a:r>
            <a:r>
              <a:rPr lang="cs-CZ" sz="2800" dirty="0" smtClean="0">
                <a:solidFill>
                  <a:schemeClr val="accent2">
                    <a:lumMod val="75000"/>
                  </a:schemeClr>
                </a:solidFill>
              </a:rPr>
              <a:t>. 1. převeď                                                               ŘEŠENÍ</a:t>
            </a:r>
            <a:endParaRPr lang="cs-CZ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184576"/>
          </a:xfrm>
        </p:spPr>
        <p:txBody>
          <a:bodyPr numCol="2">
            <a:normAutofit/>
          </a:bodyPr>
          <a:lstStyle/>
          <a:p>
            <a:pPr marL="0" indent="0">
              <a:buNone/>
            </a:pPr>
            <a:r>
              <a:rPr lang="cs-CZ" sz="2800" dirty="0" smtClean="0"/>
              <a:t>1,5 hod = </a:t>
            </a:r>
            <a:r>
              <a:rPr lang="cs-CZ" sz="2800" dirty="0" smtClean="0">
                <a:solidFill>
                  <a:srgbClr val="FFC000"/>
                </a:solidFill>
              </a:rPr>
              <a:t>90</a:t>
            </a:r>
            <a:r>
              <a:rPr lang="cs-CZ" sz="2800" dirty="0" smtClean="0"/>
              <a:t> min</a:t>
            </a:r>
          </a:p>
          <a:p>
            <a:pPr marL="0" indent="0">
              <a:buNone/>
            </a:pPr>
            <a:r>
              <a:rPr lang="cs-CZ" sz="2800" dirty="0" smtClean="0"/>
              <a:t>480 s = </a:t>
            </a:r>
            <a:r>
              <a:rPr lang="cs-CZ" sz="2800" dirty="0" smtClean="0">
                <a:solidFill>
                  <a:srgbClr val="FFC000"/>
                </a:solidFill>
              </a:rPr>
              <a:t>8</a:t>
            </a:r>
            <a:r>
              <a:rPr lang="cs-CZ" sz="2800" dirty="0" smtClean="0"/>
              <a:t> min</a:t>
            </a:r>
          </a:p>
          <a:p>
            <a:pPr marL="0" indent="0">
              <a:buNone/>
            </a:pPr>
            <a:r>
              <a:rPr lang="cs-CZ" sz="2800" dirty="0" smtClean="0"/>
              <a:t>5 min = </a:t>
            </a:r>
            <a:r>
              <a:rPr lang="cs-CZ" sz="2800" dirty="0" smtClean="0">
                <a:solidFill>
                  <a:srgbClr val="FFC000"/>
                </a:solidFill>
              </a:rPr>
              <a:t>300</a:t>
            </a:r>
            <a:r>
              <a:rPr lang="cs-CZ" sz="2800" dirty="0" smtClean="0"/>
              <a:t> s</a:t>
            </a:r>
          </a:p>
          <a:p>
            <a:pPr marL="0" indent="0">
              <a:buNone/>
            </a:pPr>
            <a:r>
              <a:rPr lang="cs-CZ" sz="2800" dirty="0" smtClean="0"/>
              <a:t>48 hod = </a:t>
            </a:r>
            <a:r>
              <a:rPr lang="cs-CZ" sz="2800" dirty="0" smtClean="0">
                <a:solidFill>
                  <a:srgbClr val="FFC000"/>
                </a:solidFill>
              </a:rPr>
              <a:t>2</a:t>
            </a:r>
            <a:r>
              <a:rPr lang="cs-CZ" sz="2800" dirty="0" smtClean="0"/>
              <a:t> dny</a:t>
            </a:r>
          </a:p>
          <a:p>
            <a:pPr marL="0" indent="0">
              <a:buNone/>
            </a:pPr>
            <a:r>
              <a:rPr lang="cs-CZ" sz="2800" dirty="0" smtClean="0"/>
              <a:t>6 hod = </a:t>
            </a:r>
            <a:r>
              <a:rPr lang="cs-CZ" sz="2800" dirty="0" smtClean="0">
                <a:solidFill>
                  <a:srgbClr val="FFC000"/>
                </a:solidFill>
              </a:rPr>
              <a:t>21600</a:t>
            </a:r>
            <a:r>
              <a:rPr lang="cs-CZ" sz="2800" dirty="0" smtClean="0"/>
              <a:t> s</a:t>
            </a:r>
          </a:p>
          <a:p>
            <a:pPr marL="0" indent="0">
              <a:buNone/>
            </a:pPr>
            <a:r>
              <a:rPr lang="cs-CZ" sz="2800" dirty="0" smtClean="0"/>
              <a:t>360000 s = </a:t>
            </a:r>
            <a:r>
              <a:rPr lang="cs-CZ" sz="2800" dirty="0" smtClean="0">
                <a:solidFill>
                  <a:srgbClr val="FFC000"/>
                </a:solidFill>
              </a:rPr>
              <a:t>100</a:t>
            </a:r>
            <a:r>
              <a:rPr lang="cs-CZ" sz="2800" dirty="0" smtClean="0"/>
              <a:t> hod</a:t>
            </a:r>
          </a:p>
          <a:p>
            <a:pPr marL="0" indent="0">
              <a:buNone/>
            </a:pPr>
            <a:r>
              <a:rPr lang="cs-CZ" sz="2800" dirty="0" smtClean="0"/>
              <a:t>240 min = </a:t>
            </a:r>
            <a:r>
              <a:rPr lang="cs-CZ" sz="2800" dirty="0" smtClean="0">
                <a:solidFill>
                  <a:srgbClr val="FFC000"/>
                </a:solidFill>
              </a:rPr>
              <a:t>4</a:t>
            </a:r>
            <a:r>
              <a:rPr lang="cs-CZ" sz="2800" dirty="0" smtClean="0"/>
              <a:t> hod</a:t>
            </a:r>
          </a:p>
          <a:p>
            <a:pPr marL="0" indent="0">
              <a:buNone/>
            </a:pPr>
            <a:r>
              <a:rPr lang="cs-CZ" sz="2800" dirty="0" smtClean="0"/>
              <a:t>3,5 dne = </a:t>
            </a:r>
            <a:r>
              <a:rPr lang="cs-CZ" sz="2800" dirty="0" smtClean="0">
                <a:solidFill>
                  <a:srgbClr val="FFC000"/>
                </a:solidFill>
              </a:rPr>
              <a:t>84</a:t>
            </a:r>
            <a:r>
              <a:rPr lang="cs-CZ" sz="2800" dirty="0" smtClean="0"/>
              <a:t> hod </a:t>
            </a:r>
          </a:p>
          <a:p>
            <a:pPr marL="0" indent="0">
              <a:buNone/>
            </a:pPr>
            <a:r>
              <a:rPr lang="cs-CZ" sz="2800" dirty="0" smtClean="0"/>
              <a:t> 0,4 hod = </a:t>
            </a:r>
            <a:r>
              <a:rPr lang="cs-CZ" sz="2800" dirty="0" smtClean="0">
                <a:solidFill>
                  <a:srgbClr val="FFC000"/>
                </a:solidFill>
              </a:rPr>
              <a:t>24</a:t>
            </a:r>
            <a:r>
              <a:rPr lang="cs-CZ" sz="2800" dirty="0" smtClean="0"/>
              <a:t> min</a:t>
            </a:r>
          </a:p>
          <a:p>
            <a:pPr marL="0" indent="0">
              <a:buNone/>
            </a:pPr>
            <a:r>
              <a:rPr lang="cs-CZ" sz="2800" dirty="0" smtClean="0"/>
              <a:t>10,5 min = </a:t>
            </a:r>
            <a:r>
              <a:rPr lang="cs-CZ" sz="2800" dirty="0" smtClean="0">
                <a:solidFill>
                  <a:srgbClr val="FFC000"/>
                </a:solidFill>
              </a:rPr>
              <a:t>630</a:t>
            </a:r>
            <a:r>
              <a:rPr lang="cs-CZ" sz="2800" dirty="0" smtClean="0"/>
              <a:t> s</a:t>
            </a:r>
          </a:p>
          <a:p>
            <a:pPr marL="0" indent="0">
              <a:buNone/>
            </a:pPr>
            <a:r>
              <a:rPr lang="cs-CZ" sz="2800" dirty="0" smtClean="0"/>
              <a:t>3,6 min = </a:t>
            </a:r>
            <a:r>
              <a:rPr lang="cs-CZ" sz="2800" dirty="0" smtClean="0">
                <a:solidFill>
                  <a:srgbClr val="FFC000"/>
                </a:solidFill>
              </a:rPr>
              <a:t>216</a:t>
            </a:r>
            <a:r>
              <a:rPr lang="cs-CZ" sz="2800" dirty="0" smtClean="0"/>
              <a:t> s</a:t>
            </a:r>
          </a:p>
          <a:p>
            <a:pPr marL="0" indent="0">
              <a:buNone/>
            </a:pPr>
            <a:r>
              <a:rPr lang="cs-CZ" sz="2800" dirty="0" smtClean="0"/>
              <a:t>4,9 hod = </a:t>
            </a:r>
            <a:r>
              <a:rPr lang="cs-CZ" sz="2800" dirty="0" smtClean="0">
                <a:solidFill>
                  <a:srgbClr val="FFC000"/>
                </a:solidFill>
              </a:rPr>
              <a:t>294</a:t>
            </a:r>
            <a:r>
              <a:rPr lang="cs-CZ" sz="2800" dirty="0" smtClean="0"/>
              <a:t> min</a:t>
            </a:r>
          </a:p>
          <a:p>
            <a:pPr marL="0" indent="0">
              <a:buNone/>
            </a:pPr>
            <a:r>
              <a:rPr lang="cs-CZ" sz="2800" dirty="0" smtClean="0"/>
              <a:t>13320 s = </a:t>
            </a:r>
            <a:r>
              <a:rPr lang="cs-CZ" sz="2800" dirty="0" smtClean="0">
                <a:solidFill>
                  <a:srgbClr val="FFC000"/>
                </a:solidFill>
              </a:rPr>
              <a:t>3,7</a:t>
            </a:r>
            <a:r>
              <a:rPr lang="cs-CZ" sz="2800" dirty="0" smtClean="0"/>
              <a:t> hod</a:t>
            </a:r>
          </a:p>
          <a:p>
            <a:pPr marL="0" indent="0">
              <a:buNone/>
            </a:pPr>
            <a:r>
              <a:rPr lang="cs-CZ" sz="2800" dirty="0" smtClean="0"/>
              <a:t>5100 min = </a:t>
            </a:r>
            <a:r>
              <a:rPr lang="cs-CZ" sz="2800" dirty="0" smtClean="0">
                <a:solidFill>
                  <a:srgbClr val="FFC000"/>
                </a:solidFill>
              </a:rPr>
              <a:t>85</a:t>
            </a:r>
            <a:r>
              <a:rPr lang="cs-CZ" sz="2800" dirty="0" smtClean="0"/>
              <a:t> hod</a:t>
            </a:r>
          </a:p>
          <a:p>
            <a:pPr marL="0" indent="0">
              <a:buNone/>
            </a:pPr>
            <a:r>
              <a:rPr lang="cs-CZ" sz="2800" dirty="0" smtClean="0"/>
              <a:t>1548 s = </a:t>
            </a:r>
            <a:r>
              <a:rPr lang="cs-CZ" sz="2800" dirty="0" smtClean="0">
                <a:solidFill>
                  <a:srgbClr val="FFC000"/>
                </a:solidFill>
              </a:rPr>
              <a:t>25,8</a:t>
            </a:r>
            <a:r>
              <a:rPr lang="cs-CZ" sz="2800" dirty="0" smtClean="0"/>
              <a:t> min</a:t>
            </a:r>
          </a:p>
          <a:p>
            <a:pPr marL="0" indent="0">
              <a:buNone/>
            </a:pPr>
            <a:r>
              <a:rPr lang="cs-CZ" sz="2800" dirty="0" smtClean="0"/>
              <a:t>7,4 hod = </a:t>
            </a:r>
            <a:r>
              <a:rPr lang="cs-CZ" sz="2800" dirty="0" smtClean="0">
                <a:solidFill>
                  <a:srgbClr val="FFC000"/>
                </a:solidFill>
              </a:rPr>
              <a:t>26640</a:t>
            </a:r>
            <a:r>
              <a:rPr lang="cs-CZ" sz="2800" dirty="0" smtClean="0"/>
              <a:t> s</a:t>
            </a:r>
          </a:p>
          <a:p>
            <a:pPr marL="0" indent="0">
              <a:buNone/>
            </a:pPr>
            <a:r>
              <a:rPr lang="cs-CZ" sz="2800" dirty="0" smtClean="0"/>
              <a:t>18,6 min = </a:t>
            </a:r>
            <a:r>
              <a:rPr lang="cs-CZ" sz="2800" dirty="0" smtClean="0">
                <a:solidFill>
                  <a:srgbClr val="FFC000"/>
                </a:solidFill>
              </a:rPr>
              <a:t>1116</a:t>
            </a:r>
            <a:r>
              <a:rPr lang="cs-CZ" sz="2800" dirty="0" smtClean="0"/>
              <a:t> s</a:t>
            </a:r>
          </a:p>
          <a:p>
            <a:pPr marL="0" indent="0">
              <a:buNone/>
            </a:pPr>
            <a:r>
              <a:rPr lang="cs-CZ" sz="2800" dirty="0" smtClean="0"/>
              <a:t>18360 s = </a:t>
            </a:r>
            <a:r>
              <a:rPr lang="cs-CZ" sz="2800" dirty="0" smtClean="0">
                <a:solidFill>
                  <a:srgbClr val="FFC000"/>
                </a:solidFill>
              </a:rPr>
              <a:t>5,1</a:t>
            </a:r>
            <a:r>
              <a:rPr lang="cs-CZ" sz="2800" dirty="0" smtClean="0"/>
              <a:t> hod</a:t>
            </a:r>
          </a:p>
          <a:p>
            <a:pPr marL="0" indent="0">
              <a:buNone/>
            </a:pPr>
            <a:r>
              <a:rPr lang="cs-CZ" sz="2800" dirty="0" smtClean="0"/>
              <a:t>2916 min = </a:t>
            </a:r>
            <a:r>
              <a:rPr lang="cs-CZ" sz="2800" dirty="0" smtClean="0">
                <a:solidFill>
                  <a:srgbClr val="FFC000"/>
                </a:solidFill>
              </a:rPr>
              <a:t>48,6</a:t>
            </a:r>
            <a:r>
              <a:rPr lang="cs-CZ" sz="2800" dirty="0" smtClean="0"/>
              <a:t> hod</a:t>
            </a:r>
          </a:p>
          <a:p>
            <a:pPr marL="0" indent="0">
              <a:buNone/>
            </a:pPr>
            <a:r>
              <a:rPr lang="cs-CZ" sz="2800" dirty="0" smtClean="0"/>
              <a:t>42 s = </a:t>
            </a:r>
            <a:r>
              <a:rPr lang="cs-CZ" sz="2800" dirty="0" smtClean="0">
                <a:solidFill>
                  <a:srgbClr val="FFC000"/>
                </a:solidFill>
              </a:rPr>
              <a:t>0,7</a:t>
            </a:r>
            <a:r>
              <a:rPr lang="cs-CZ" sz="2800" dirty="0" smtClean="0"/>
              <a:t> min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23841567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227</Words>
  <Application>Microsoft Office PowerPoint</Application>
  <PresentationFormat>Předvádění na obrazovce (4:3)</PresentationFormat>
  <Paragraphs>52</Paragraphs>
  <Slides>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Motiv sady Office</vt:lpstr>
      <vt:lpstr>Čas</vt:lpstr>
      <vt:lpstr>Převody jednotek času</vt:lpstr>
      <vt:lpstr>Cv. 1. převeď                                                                          ZADÁNÍ</vt:lpstr>
      <vt:lpstr>Cv. 1. převeď                                                               ŘEŠENÍ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Čas</dc:title>
  <dc:creator>Ucitel</dc:creator>
  <cp:lastModifiedBy>Ucitel</cp:lastModifiedBy>
  <cp:revision>8</cp:revision>
  <dcterms:created xsi:type="dcterms:W3CDTF">2010-10-26T13:20:58Z</dcterms:created>
  <dcterms:modified xsi:type="dcterms:W3CDTF">2011-11-24T09:59:00Z</dcterms:modified>
</cp:coreProperties>
</file>