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C951A-FCE3-4925-BD6E-1C56BDA94B8C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6DE9B-AFF8-4166-9A53-4C3853F7FF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935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6DE9B-AFF8-4166-9A53-4C3853F7FF6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186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9600" b="1" dirty="0" smtClean="0">
                <a:solidFill>
                  <a:srgbClr val="7030A0"/>
                </a:solidFill>
              </a:rPr>
              <a:t>Délka</a:t>
            </a:r>
            <a:endParaRPr lang="cs-CZ" sz="9600" b="1" dirty="0">
              <a:solidFill>
                <a:srgbClr val="7030A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1"/>
                </a:solidFill>
              </a:rPr>
              <a:t>značka………………..</a:t>
            </a:r>
            <a:r>
              <a:rPr lang="cs-CZ" sz="3600" b="1" dirty="0" smtClean="0">
                <a:solidFill>
                  <a:srgbClr val="7030A0"/>
                </a:solidFill>
              </a:rPr>
              <a:t>l</a:t>
            </a:r>
          </a:p>
          <a:p>
            <a:endParaRPr lang="cs-CZ" sz="3600" b="1" dirty="0" smtClean="0">
              <a:solidFill>
                <a:srgbClr val="7030A0"/>
              </a:solidFill>
            </a:endParaRPr>
          </a:p>
          <a:p>
            <a:r>
              <a:rPr lang="cs-CZ" sz="3600" b="1" dirty="0">
                <a:solidFill>
                  <a:schemeClr val="tx1"/>
                </a:solidFill>
              </a:rPr>
              <a:t>z</a:t>
            </a:r>
            <a:r>
              <a:rPr lang="cs-CZ" sz="3600" b="1" dirty="0" smtClean="0">
                <a:solidFill>
                  <a:schemeClr val="tx1"/>
                </a:solidFill>
              </a:rPr>
              <a:t>ákl. jednotka…………</a:t>
            </a:r>
            <a:r>
              <a:rPr lang="cs-CZ" sz="3600" b="1" dirty="0" smtClean="0">
                <a:solidFill>
                  <a:srgbClr val="7030A0"/>
                </a:solidFill>
              </a:rPr>
              <a:t>m (metr)</a:t>
            </a:r>
            <a:endParaRPr lang="cs-CZ" sz="3600" b="1" dirty="0" smtClean="0">
              <a:solidFill>
                <a:schemeClr val="tx1"/>
              </a:solidFill>
            </a:endParaRPr>
          </a:p>
          <a:p>
            <a:endParaRPr lang="cs-CZ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71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7030A0"/>
                </a:solidFill>
              </a:rPr>
              <a:t>Převody jednotek délky</a:t>
            </a: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>
                <a:solidFill>
                  <a:srgbClr val="00B050"/>
                </a:solidFill>
              </a:rPr>
              <a:t>      </a:t>
            </a:r>
            <a:r>
              <a:rPr lang="cs-CZ" b="1" dirty="0" smtClean="0">
                <a:solidFill>
                  <a:srgbClr val="00B050"/>
                </a:solidFill>
              </a:rPr>
              <a:t>     </a:t>
            </a:r>
            <a:r>
              <a:rPr lang="cs-CZ" b="1" dirty="0" smtClean="0">
                <a:solidFill>
                  <a:srgbClr val="00B050"/>
                </a:solidFill>
              </a:rPr>
              <a:t>.1000           .10              .10              .10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4400" b="1" dirty="0" smtClean="0">
                <a:solidFill>
                  <a:srgbClr val="7030A0"/>
                </a:solidFill>
              </a:rPr>
              <a:t>  km          m         dm         cm     mm</a:t>
            </a:r>
          </a:p>
          <a:p>
            <a:pPr marL="0" indent="0">
              <a:buNone/>
            </a:pPr>
            <a:r>
              <a:rPr lang="cs-CZ" sz="4400" b="1" dirty="0" smtClean="0">
                <a:solidFill>
                  <a:srgbClr val="7030A0"/>
                </a:solidFill>
              </a:rPr>
              <a:t>       </a:t>
            </a:r>
            <a:r>
              <a:rPr lang="cs-CZ" b="1" dirty="0" smtClean="0"/>
              <a:t>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:1000             :10              :10              :10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5" name="Oblouk 4"/>
          <p:cNvSpPr/>
          <p:nvPr/>
        </p:nvSpPr>
        <p:spPr>
          <a:xfrm rot="181132">
            <a:off x="1188439" y="2814224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Oblouk 7"/>
          <p:cNvSpPr/>
          <p:nvPr/>
        </p:nvSpPr>
        <p:spPr>
          <a:xfrm rot="181132">
            <a:off x="3011982" y="2825111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Oblouk 9"/>
          <p:cNvSpPr/>
          <p:nvPr/>
        </p:nvSpPr>
        <p:spPr>
          <a:xfrm rot="181132">
            <a:off x="6661047" y="2854580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Oblouk 11"/>
          <p:cNvSpPr/>
          <p:nvPr/>
        </p:nvSpPr>
        <p:spPr>
          <a:xfrm rot="10800000">
            <a:off x="1187625" y="3933056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4" name="Oblouk 13"/>
          <p:cNvSpPr/>
          <p:nvPr/>
        </p:nvSpPr>
        <p:spPr>
          <a:xfrm rot="10800000">
            <a:off x="3084805" y="3933056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5" name="Oblouk 14"/>
          <p:cNvSpPr/>
          <p:nvPr/>
        </p:nvSpPr>
        <p:spPr>
          <a:xfrm rot="10800000">
            <a:off x="4957013" y="3933056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Oblouk 15"/>
          <p:cNvSpPr/>
          <p:nvPr/>
        </p:nvSpPr>
        <p:spPr>
          <a:xfrm rot="10800000">
            <a:off x="6732240" y="3861048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20" name="Přímá spojnice se šipkou 19"/>
          <p:cNvCxnSpPr>
            <a:endCxn id="5" idx="2"/>
          </p:cNvCxnSpPr>
          <p:nvPr/>
        </p:nvCxnSpPr>
        <p:spPr>
          <a:xfrm>
            <a:off x="2874287" y="3212976"/>
            <a:ext cx="0" cy="2068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endCxn id="8" idx="2"/>
          </p:cNvCxnSpPr>
          <p:nvPr/>
        </p:nvCxnSpPr>
        <p:spPr>
          <a:xfrm>
            <a:off x="4697830" y="3212976"/>
            <a:ext cx="0" cy="217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louk 38"/>
          <p:cNvSpPr/>
          <p:nvPr/>
        </p:nvSpPr>
        <p:spPr>
          <a:xfrm rot="181132">
            <a:off x="4860847" y="2854580"/>
            <a:ext cx="1703219" cy="962285"/>
          </a:xfrm>
          <a:prstGeom prst="arc">
            <a:avLst>
              <a:gd name="adj1" fmla="val 10403762"/>
              <a:gd name="adj2" fmla="val 328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1" name="Přímá spojnice se šipkou 40"/>
          <p:cNvCxnSpPr>
            <a:endCxn id="39" idx="2"/>
          </p:cNvCxnSpPr>
          <p:nvPr/>
        </p:nvCxnSpPr>
        <p:spPr>
          <a:xfrm>
            <a:off x="6546695" y="3212976"/>
            <a:ext cx="0" cy="247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>
            <a:off x="8352420" y="3295366"/>
            <a:ext cx="0" cy="1648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/>
          <p:cNvCxnSpPr/>
          <p:nvPr/>
        </p:nvCxnSpPr>
        <p:spPr>
          <a:xfrm flipV="1">
            <a:off x="1187625" y="4342191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/>
          <p:cNvCxnSpPr/>
          <p:nvPr/>
        </p:nvCxnSpPr>
        <p:spPr>
          <a:xfrm flipV="1">
            <a:off x="3084804" y="4342191"/>
            <a:ext cx="0" cy="1669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se šipkou 64"/>
          <p:cNvCxnSpPr/>
          <p:nvPr/>
        </p:nvCxnSpPr>
        <p:spPr>
          <a:xfrm flipV="1">
            <a:off x="4957012" y="4342191"/>
            <a:ext cx="0" cy="166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Přímá spojnice se šipkou 69"/>
          <p:cNvCxnSpPr/>
          <p:nvPr/>
        </p:nvCxnSpPr>
        <p:spPr>
          <a:xfrm flipV="1">
            <a:off x="6732240" y="4221088"/>
            <a:ext cx="0" cy="204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83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06090"/>
          </a:xfrm>
        </p:spPr>
        <p:txBody>
          <a:bodyPr>
            <a:noAutofit/>
          </a:bodyPr>
          <a:lstStyle/>
          <a:p>
            <a:pPr algn="l"/>
            <a:r>
              <a:rPr lang="cs-CZ" sz="2800" dirty="0" err="1" smtClean="0">
                <a:solidFill>
                  <a:srgbClr val="7030A0"/>
                </a:solidFill>
              </a:rPr>
              <a:t>Cv</a:t>
            </a:r>
            <a:r>
              <a:rPr lang="cs-CZ" sz="2800" dirty="0" smtClean="0">
                <a:solidFill>
                  <a:srgbClr val="7030A0"/>
                </a:solidFill>
              </a:rPr>
              <a:t>. 1. převeď                                                            ZADÁNÍ</a:t>
            </a:r>
            <a:endParaRPr lang="cs-CZ" sz="2800" dirty="0">
              <a:solidFill>
                <a:srgbClr val="7030A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217443"/>
          </a:xfrm>
        </p:spPr>
        <p:txBody>
          <a:bodyPr numCol="2">
            <a:normAutofit/>
          </a:bodyPr>
          <a:lstStyle/>
          <a:p>
            <a:r>
              <a:rPr lang="cs-CZ" sz="2800" dirty="0" smtClean="0"/>
              <a:t>2,4 dm =               mm</a:t>
            </a:r>
          </a:p>
          <a:p>
            <a:r>
              <a:rPr lang="cs-CZ" sz="2800" dirty="0" smtClean="0"/>
              <a:t>0,026 km =            cm</a:t>
            </a:r>
          </a:p>
          <a:p>
            <a:r>
              <a:rPr lang="cs-CZ" sz="2800" dirty="0" smtClean="0"/>
              <a:t>320 mm =              cm    </a:t>
            </a:r>
          </a:p>
          <a:p>
            <a:r>
              <a:rPr lang="cs-CZ" sz="2800" dirty="0" smtClean="0"/>
              <a:t>9,6 m =                 mm</a:t>
            </a:r>
          </a:p>
          <a:p>
            <a:r>
              <a:rPr lang="cs-CZ" sz="2800" dirty="0" smtClean="0"/>
              <a:t>0,63 dm =              cm</a:t>
            </a:r>
          </a:p>
          <a:p>
            <a:r>
              <a:rPr lang="cs-CZ" sz="2800" dirty="0" smtClean="0"/>
              <a:t>8200 mm =           dm</a:t>
            </a:r>
          </a:p>
          <a:p>
            <a:r>
              <a:rPr lang="cs-CZ" sz="2800" dirty="0" smtClean="0"/>
              <a:t>3,27m =                 cm</a:t>
            </a:r>
          </a:p>
          <a:p>
            <a:r>
              <a:rPr lang="cs-CZ" sz="2800" dirty="0" smtClean="0"/>
              <a:t>56,32 cm =              m</a:t>
            </a:r>
          </a:p>
          <a:p>
            <a:r>
              <a:rPr lang="cs-CZ" sz="2800" dirty="0" smtClean="0"/>
              <a:t>98 km =                   m</a:t>
            </a:r>
          </a:p>
          <a:p>
            <a:r>
              <a:rPr lang="cs-CZ" sz="2800" dirty="0" smtClean="0"/>
              <a:t>0,09 m =               mm</a:t>
            </a:r>
          </a:p>
          <a:p>
            <a:r>
              <a:rPr lang="cs-CZ" sz="2800" dirty="0" smtClean="0"/>
              <a:t>625,7 mm =              m</a:t>
            </a:r>
          </a:p>
          <a:p>
            <a:r>
              <a:rPr lang="cs-CZ" sz="2800" dirty="0" smtClean="0"/>
              <a:t>65,8 cm =               mm</a:t>
            </a:r>
          </a:p>
          <a:p>
            <a:r>
              <a:rPr lang="cs-CZ" sz="2800" dirty="0" smtClean="0"/>
              <a:t>147 dm =                   m</a:t>
            </a:r>
          </a:p>
          <a:p>
            <a:r>
              <a:rPr lang="cs-CZ" sz="2800" dirty="0" smtClean="0"/>
              <a:t>98,35 m =                km</a:t>
            </a:r>
          </a:p>
          <a:p>
            <a:r>
              <a:rPr lang="cs-CZ" sz="2800" dirty="0" smtClean="0"/>
              <a:t>12,9 km =                dm</a:t>
            </a:r>
          </a:p>
          <a:p>
            <a:r>
              <a:rPr lang="cs-CZ" sz="2800" dirty="0" smtClean="0"/>
              <a:t>63000 mm =           km</a:t>
            </a:r>
          </a:p>
          <a:p>
            <a:r>
              <a:rPr lang="cs-CZ" sz="2800" dirty="0" smtClean="0"/>
              <a:t>308,4 cm =              dm</a:t>
            </a:r>
          </a:p>
          <a:p>
            <a:r>
              <a:rPr lang="cs-CZ" sz="2800" dirty="0" smtClean="0"/>
              <a:t>152 m =                   dm  </a:t>
            </a:r>
          </a:p>
          <a:p>
            <a:r>
              <a:rPr lang="cs-CZ" sz="2800" dirty="0" smtClean="0"/>
              <a:t>0,18 km =               mm</a:t>
            </a:r>
          </a:p>
          <a:p>
            <a:r>
              <a:rPr lang="cs-CZ" sz="2800" dirty="0" smtClean="0"/>
              <a:t>68,4 cm =                 km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772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800" dirty="0" err="1">
                <a:solidFill>
                  <a:srgbClr val="7030A0"/>
                </a:solidFill>
              </a:rPr>
              <a:t>Cv</a:t>
            </a:r>
            <a:r>
              <a:rPr lang="cs-CZ" sz="2800" dirty="0">
                <a:solidFill>
                  <a:srgbClr val="7030A0"/>
                </a:solidFill>
              </a:rPr>
              <a:t>. 1. převeď                                                            ŘEŠENÍ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 numCol="2">
            <a:noAutofit/>
          </a:bodyPr>
          <a:lstStyle/>
          <a:p>
            <a:r>
              <a:rPr lang="cs-CZ" sz="2800" dirty="0"/>
              <a:t>2,4 dm = </a:t>
            </a:r>
            <a:r>
              <a:rPr lang="cs-CZ" sz="2800" dirty="0">
                <a:solidFill>
                  <a:srgbClr val="FFC000"/>
                </a:solidFill>
              </a:rPr>
              <a:t>240</a:t>
            </a:r>
            <a:r>
              <a:rPr lang="cs-CZ" sz="2800" dirty="0"/>
              <a:t> mm</a:t>
            </a:r>
          </a:p>
          <a:p>
            <a:r>
              <a:rPr lang="cs-CZ" sz="2800" dirty="0"/>
              <a:t>0,026 km = </a:t>
            </a:r>
            <a:r>
              <a:rPr lang="cs-CZ" sz="2800" dirty="0">
                <a:solidFill>
                  <a:srgbClr val="FFC000"/>
                </a:solidFill>
              </a:rPr>
              <a:t>2600</a:t>
            </a:r>
            <a:r>
              <a:rPr lang="cs-CZ" sz="2800" dirty="0"/>
              <a:t> cm</a:t>
            </a:r>
          </a:p>
          <a:p>
            <a:r>
              <a:rPr lang="cs-CZ" sz="2800" dirty="0"/>
              <a:t>320 mm = </a:t>
            </a:r>
            <a:r>
              <a:rPr lang="cs-CZ" sz="2800" dirty="0">
                <a:solidFill>
                  <a:srgbClr val="FFC000"/>
                </a:solidFill>
              </a:rPr>
              <a:t>32</a:t>
            </a:r>
            <a:r>
              <a:rPr lang="cs-CZ" sz="2800" dirty="0"/>
              <a:t> cm</a:t>
            </a:r>
          </a:p>
          <a:p>
            <a:r>
              <a:rPr lang="cs-CZ" sz="2800" dirty="0"/>
              <a:t>9,6 m = </a:t>
            </a:r>
            <a:r>
              <a:rPr lang="cs-CZ" sz="2800" dirty="0">
                <a:solidFill>
                  <a:srgbClr val="FFC000"/>
                </a:solidFill>
              </a:rPr>
              <a:t>9600</a:t>
            </a:r>
            <a:r>
              <a:rPr lang="cs-CZ" sz="2800" dirty="0"/>
              <a:t> mm</a:t>
            </a:r>
          </a:p>
          <a:p>
            <a:r>
              <a:rPr lang="cs-CZ" sz="2800" dirty="0"/>
              <a:t>0,63 dm = </a:t>
            </a:r>
            <a:r>
              <a:rPr lang="cs-CZ" sz="2800" dirty="0">
                <a:solidFill>
                  <a:srgbClr val="FFC000"/>
                </a:solidFill>
              </a:rPr>
              <a:t>6,3</a:t>
            </a:r>
            <a:r>
              <a:rPr lang="cs-CZ" sz="2800" dirty="0"/>
              <a:t> cm</a:t>
            </a:r>
          </a:p>
          <a:p>
            <a:r>
              <a:rPr lang="cs-CZ" sz="2800" dirty="0"/>
              <a:t>8200 mm = </a:t>
            </a:r>
            <a:r>
              <a:rPr lang="cs-CZ" sz="2800" dirty="0">
                <a:solidFill>
                  <a:srgbClr val="FFC000"/>
                </a:solidFill>
              </a:rPr>
              <a:t>82</a:t>
            </a:r>
            <a:r>
              <a:rPr lang="cs-CZ" sz="2800" dirty="0"/>
              <a:t> dm</a:t>
            </a:r>
          </a:p>
          <a:p>
            <a:r>
              <a:rPr lang="cs-CZ" sz="2800" dirty="0" smtClean="0"/>
              <a:t>3,27 m </a:t>
            </a:r>
            <a:r>
              <a:rPr lang="cs-CZ" sz="2800" dirty="0"/>
              <a:t>= </a:t>
            </a:r>
            <a:r>
              <a:rPr lang="cs-CZ" sz="2800" dirty="0">
                <a:solidFill>
                  <a:srgbClr val="FFC000"/>
                </a:solidFill>
              </a:rPr>
              <a:t>327</a:t>
            </a:r>
            <a:r>
              <a:rPr lang="cs-CZ" sz="2800" dirty="0"/>
              <a:t> cm</a:t>
            </a:r>
          </a:p>
          <a:p>
            <a:r>
              <a:rPr lang="cs-CZ" sz="2800" dirty="0"/>
              <a:t>56,32 cm = </a:t>
            </a:r>
            <a:r>
              <a:rPr lang="cs-CZ" sz="2800" dirty="0" smtClean="0">
                <a:solidFill>
                  <a:srgbClr val="FFC000"/>
                </a:solidFill>
              </a:rPr>
              <a:t>0,5632</a:t>
            </a:r>
            <a:r>
              <a:rPr lang="cs-CZ" sz="2800" dirty="0" smtClean="0"/>
              <a:t> </a:t>
            </a:r>
            <a:r>
              <a:rPr lang="cs-CZ" sz="2800" dirty="0"/>
              <a:t>m</a:t>
            </a:r>
          </a:p>
          <a:p>
            <a:r>
              <a:rPr lang="cs-CZ" sz="2800" dirty="0"/>
              <a:t>98 km = </a:t>
            </a:r>
            <a:r>
              <a:rPr lang="cs-CZ" sz="2800" dirty="0" smtClean="0">
                <a:solidFill>
                  <a:srgbClr val="FFC000"/>
                </a:solidFill>
              </a:rPr>
              <a:t>98000</a:t>
            </a:r>
            <a:r>
              <a:rPr lang="cs-CZ" sz="2800" dirty="0" smtClean="0"/>
              <a:t> m</a:t>
            </a:r>
            <a:endParaRPr lang="cs-CZ" sz="2800" dirty="0"/>
          </a:p>
          <a:p>
            <a:r>
              <a:rPr lang="cs-CZ" sz="2800" dirty="0"/>
              <a:t>0,09 m = </a:t>
            </a:r>
            <a:r>
              <a:rPr lang="cs-CZ" sz="2800" dirty="0">
                <a:solidFill>
                  <a:srgbClr val="FFC000"/>
                </a:solidFill>
              </a:rPr>
              <a:t>90</a:t>
            </a:r>
            <a:r>
              <a:rPr lang="cs-CZ" sz="2800" dirty="0"/>
              <a:t> mm</a:t>
            </a:r>
          </a:p>
          <a:p>
            <a:endParaRPr lang="cs-CZ" sz="2800" dirty="0" smtClean="0"/>
          </a:p>
          <a:p>
            <a:r>
              <a:rPr lang="cs-CZ" sz="2800" dirty="0" smtClean="0"/>
              <a:t>625,7 </a:t>
            </a:r>
            <a:r>
              <a:rPr lang="cs-CZ" sz="2800" dirty="0"/>
              <a:t>mm = </a:t>
            </a:r>
            <a:r>
              <a:rPr lang="cs-CZ" sz="2800" dirty="0">
                <a:solidFill>
                  <a:srgbClr val="FFC000"/>
                </a:solidFill>
              </a:rPr>
              <a:t>0,6257</a:t>
            </a:r>
            <a:r>
              <a:rPr lang="cs-CZ" sz="2800" dirty="0"/>
              <a:t> m</a:t>
            </a:r>
          </a:p>
          <a:p>
            <a:r>
              <a:rPr lang="cs-CZ" sz="2800" dirty="0"/>
              <a:t>65,8 cm = </a:t>
            </a:r>
            <a:r>
              <a:rPr lang="cs-CZ" sz="2800" dirty="0">
                <a:solidFill>
                  <a:srgbClr val="FFC000"/>
                </a:solidFill>
              </a:rPr>
              <a:t>658</a:t>
            </a:r>
            <a:r>
              <a:rPr lang="cs-CZ" sz="2800" dirty="0"/>
              <a:t> mm</a:t>
            </a:r>
          </a:p>
          <a:p>
            <a:r>
              <a:rPr lang="cs-CZ" sz="2800" dirty="0"/>
              <a:t>147 dm = </a:t>
            </a:r>
            <a:r>
              <a:rPr lang="cs-CZ" sz="2800" dirty="0">
                <a:solidFill>
                  <a:srgbClr val="FFC000"/>
                </a:solidFill>
              </a:rPr>
              <a:t>14,7</a:t>
            </a:r>
            <a:r>
              <a:rPr lang="cs-CZ" sz="2800" dirty="0"/>
              <a:t> m</a:t>
            </a:r>
          </a:p>
          <a:p>
            <a:r>
              <a:rPr lang="cs-CZ" sz="2800" dirty="0"/>
              <a:t>98,35 m = </a:t>
            </a:r>
            <a:r>
              <a:rPr lang="cs-CZ" sz="2800" dirty="0">
                <a:solidFill>
                  <a:srgbClr val="FFC000"/>
                </a:solidFill>
              </a:rPr>
              <a:t>0,09835</a:t>
            </a:r>
            <a:r>
              <a:rPr lang="cs-CZ" sz="2800" dirty="0"/>
              <a:t> km</a:t>
            </a:r>
          </a:p>
          <a:p>
            <a:r>
              <a:rPr lang="cs-CZ" sz="2800" dirty="0"/>
              <a:t>12,9 km = </a:t>
            </a:r>
            <a:r>
              <a:rPr lang="cs-CZ" sz="2800" dirty="0">
                <a:solidFill>
                  <a:srgbClr val="FFC000"/>
                </a:solidFill>
              </a:rPr>
              <a:t>129000</a:t>
            </a:r>
            <a:r>
              <a:rPr lang="cs-CZ" sz="2800" dirty="0"/>
              <a:t> dm</a:t>
            </a:r>
          </a:p>
          <a:p>
            <a:r>
              <a:rPr lang="cs-CZ" sz="2800" dirty="0"/>
              <a:t>63000 mm = </a:t>
            </a:r>
            <a:r>
              <a:rPr lang="cs-CZ" sz="2800" dirty="0">
                <a:solidFill>
                  <a:srgbClr val="FFC000"/>
                </a:solidFill>
              </a:rPr>
              <a:t>0,063</a:t>
            </a:r>
            <a:r>
              <a:rPr lang="cs-CZ" sz="2800" dirty="0"/>
              <a:t> km</a:t>
            </a:r>
          </a:p>
          <a:p>
            <a:r>
              <a:rPr lang="cs-CZ" sz="2800" dirty="0"/>
              <a:t>308,4 cm = </a:t>
            </a:r>
            <a:r>
              <a:rPr lang="cs-CZ" sz="2800" dirty="0">
                <a:solidFill>
                  <a:srgbClr val="FFC000"/>
                </a:solidFill>
              </a:rPr>
              <a:t>30,84 </a:t>
            </a:r>
            <a:r>
              <a:rPr lang="cs-CZ" sz="2800" dirty="0"/>
              <a:t>dm</a:t>
            </a:r>
          </a:p>
          <a:p>
            <a:r>
              <a:rPr lang="cs-CZ" sz="2800" dirty="0"/>
              <a:t>152 m = </a:t>
            </a:r>
            <a:r>
              <a:rPr lang="cs-CZ" sz="2800" dirty="0">
                <a:solidFill>
                  <a:srgbClr val="FFC000"/>
                </a:solidFill>
              </a:rPr>
              <a:t>1520</a:t>
            </a:r>
            <a:r>
              <a:rPr lang="cs-CZ" sz="2800" dirty="0"/>
              <a:t> dm  </a:t>
            </a:r>
          </a:p>
          <a:p>
            <a:r>
              <a:rPr lang="cs-CZ" sz="2800" dirty="0"/>
              <a:t>0,18 km = </a:t>
            </a:r>
            <a:r>
              <a:rPr lang="cs-CZ" sz="2800" dirty="0">
                <a:solidFill>
                  <a:srgbClr val="FFC000"/>
                </a:solidFill>
              </a:rPr>
              <a:t>180000</a:t>
            </a:r>
            <a:r>
              <a:rPr lang="cs-CZ" sz="2800" dirty="0"/>
              <a:t> mm</a:t>
            </a:r>
          </a:p>
          <a:p>
            <a:r>
              <a:rPr lang="cs-CZ" sz="2800" dirty="0"/>
              <a:t>68,4 cm = </a:t>
            </a:r>
            <a:r>
              <a:rPr lang="cs-CZ" sz="2800" dirty="0">
                <a:solidFill>
                  <a:srgbClr val="FFC000"/>
                </a:solidFill>
              </a:rPr>
              <a:t>0,000684 </a:t>
            </a:r>
            <a:r>
              <a:rPr lang="cs-CZ" sz="2800" dirty="0"/>
              <a:t>km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755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 numCol="1">
            <a:normAutofit fontScale="90000"/>
          </a:bodyPr>
          <a:lstStyle/>
          <a:p>
            <a:r>
              <a:rPr lang="cs-CZ" sz="2800" dirty="0" err="1">
                <a:solidFill>
                  <a:srgbClr val="7030A0"/>
                </a:solidFill>
              </a:rPr>
              <a:t>Cv</a:t>
            </a:r>
            <a:r>
              <a:rPr lang="cs-CZ" sz="2800" dirty="0">
                <a:solidFill>
                  <a:srgbClr val="7030A0"/>
                </a:solidFill>
              </a:rPr>
              <a:t>. 2. doplň </a:t>
            </a:r>
            <a:r>
              <a:rPr lang="cs-CZ" sz="2800" dirty="0" smtClean="0">
                <a:solidFill>
                  <a:srgbClr val="7030A0"/>
                </a:solidFill>
              </a:rPr>
              <a:t>jednotky                                                    ZADÁNÍ                                                                          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 numCol="2">
            <a:noAutofit/>
          </a:bodyPr>
          <a:lstStyle/>
          <a:p>
            <a:r>
              <a:rPr lang="cs-CZ" sz="2800" dirty="0"/>
              <a:t>56,3 mm = 5,63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63,25 cm = 0,6325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2,6 m = 2600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93,675 dm = </a:t>
            </a:r>
            <a:r>
              <a:rPr lang="cs-CZ" sz="2800" dirty="0" smtClean="0"/>
              <a:t>9,3675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1,85 km = 1850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658 mm = 0,658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12,3 cm = 123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45,6 m = 0,0456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0,00698 km = 69,8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2,38 dm = 238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smtClean="0"/>
              <a:t>0,0025 </a:t>
            </a:r>
            <a:r>
              <a:rPr lang="cs-CZ" sz="2800" dirty="0"/>
              <a:t>km = 2500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6,358 m = 635,8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456,3 dm = 0,04563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4698 cm = 469,8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690000 mm = 0,69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7,96 km = 796000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0,9 m = 9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65321 cm = 0,65321 </a:t>
            </a:r>
          </a:p>
          <a:p>
            <a:r>
              <a:rPr lang="cs-CZ" sz="2800" dirty="0"/>
              <a:t>568,65 dm = 5696,5 </a:t>
            </a:r>
            <a:endParaRPr lang="cs-CZ" sz="2800" dirty="0">
              <a:solidFill>
                <a:srgbClr val="FFC000"/>
              </a:solidFill>
            </a:endParaRPr>
          </a:p>
          <a:p>
            <a:r>
              <a:rPr lang="cs-CZ" sz="2800" dirty="0"/>
              <a:t>45,6 mm = 0,456 </a:t>
            </a:r>
            <a:endParaRPr lang="cs-CZ" sz="2800" dirty="0">
              <a:solidFill>
                <a:srgbClr val="FFC000"/>
              </a:solidFill>
            </a:endParaRP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66650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767454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rgbClr val="7030A0"/>
                </a:solidFill>
              </a:rPr>
              <a:t>Cv</a:t>
            </a:r>
            <a:r>
              <a:rPr lang="cs-CZ" sz="2800" dirty="0" smtClean="0">
                <a:solidFill>
                  <a:srgbClr val="7030A0"/>
                </a:solidFill>
              </a:rPr>
              <a:t>. 2. doplň jednotky                                               ŘEŠENÍ</a:t>
            </a:r>
            <a:endParaRPr lang="cs-CZ" sz="2800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 numCol="2">
            <a:normAutofit/>
          </a:bodyPr>
          <a:lstStyle/>
          <a:p>
            <a:r>
              <a:rPr lang="cs-CZ" sz="2800" dirty="0" smtClean="0"/>
              <a:t>56,3 mm = 5,63 </a:t>
            </a:r>
            <a:r>
              <a:rPr lang="cs-CZ" sz="2800" dirty="0" smtClean="0">
                <a:solidFill>
                  <a:srgbClr val="FFC000"/>
                </a:solidFill>
              </a:rPr>
              <a:t>cm</a:t>
            </a:r>
          </a:p>
          <a:p>
            <a:r>
              <a:rPr lang="cs-CZ" sz="2800" dirty="0" smtClean="0"/>
              <a:t>63,25 cm = 0,6325 </a:t>
            </a:r>
            <a:r>
              <a:rPr lang="cs-CZ" sz="2800" dirty="0" smtClean="0">
                <a:solidFill>
                  <a:srgbClr val="FFC000"/>
                </a:solidFill>
              </a:rPr>
              <a:t>m</a:t>
            </a:r>
          </a:p>
          <a:p>
            <a:r>
              <a:rPr lang="cs-CZ" sz="2800" dirty="0" smtClean="0"/>
              <a:t>2,6 m = 2600 </a:t>
            </a:r>
            <a:r>
              <a:rPr lang="cs-CZ" sz="2800" dirty="0" smtClean="0">
                <a:solidFill>
                  <a:srgbClr val="FFC000"/>
                </a:solidFill>
              </a:rPr>
              <a:t>mm</a:t>
            </a:r>
          </a:p>
          <a:p>
            <a:r>
              <a:rPr lang="cs-CZ" sz="2800" dirty="0" smtClean="0"/>
              <a:t>93,675 dm = 6,3675 </a:t>
            </a:r>
            <a:r>
              <a:rPr lang="cs-CZ" sz="2800" dirty="0" smtClean="0">
                <a:solidFill>
                  <a:srgbClr val="FFC000"/>
                </a:solidFill>
              </a:rPr>
              <a:t>m</a:t>
            </a:r>
          </a:p>
          <a:p>
            <a:r>
              <a:rPr lang="cs-CZ" sz="2800" dirty="0" smtClean="0"/>
              <a:t>1,85 km = 1850 </a:t>
            </a:r>
            <a:r>
              <a:rPr lang="cs-CZ" sz="2800" dirty="0" smtClean="0">
                <a:solidFill>
                  <a:srgbClr val="FFC000"/>
                </a:solidFill>
              </a:rPr>
              <a:t>m</a:t>
            </a:r>
          </a:p>
          <a:p>
            <a:r>
              <a:rPr lang="cs-CZ" sz="2800" dirty="0" smtClean="0"/>
              <a:t>658 mm = 0,658 </a:t>
            </a:r>
            <a:r>
              <a:rPr lang="cs-CZ" sz="2800" dirty="0" smtClean="0">
                <a:solidFill>
                  <a:srgbClr val="FFC000"/>
                </a:solidFill>
              </a:rPr>
              <a:t>m</a:t>
            </a:r>
          </a:p>
          <a:p>
            <a:r>
              <a:rPr lang="cs-CZ" sz="2800" dirty="0" smtClean="0"/>
              <a:t>12,3 cm = 123 </a:t>
            </a:r>
            <a:r>
              <a:rPr lang="cs-CZ" sz="2800" dirty="0" smtClean="0">
                <a:solidFill>
                  <a:srgbClr val="FFC000"/>
                </a:solidFill>
              </a:rPr>
              <a:t>mm</a:t>
            </a:r>
          </a:p>
          <a:p>
            <a:r>
              <a:rPr lang="cs-CZ" sz="2800" dirty="0" smtClean="0"/>
              <a:t>45,6 m = 0,0456 </a:t>
            </a:r>
            <a:r>
              <a:rPr lang="cs-CZ" sz="2800" dirty="0" smtClean="0">
                <a:solidFill>
                  <a:srgbClr val="FFC000"/>
                </a:solidFill>
              </a:rPr>
              <a:t>km</a:t>
            </a:r>
          </a:p>
          <a:p>
            <a:r>
              <a:rPr lang="cs-CZ" sz="2800" dirty="0" smtClean="0"/>
              <a:t>0,00698 km = 69,8 </a:t>
            </a:r>
            <a:r>
              <a:rPr lang="cs-CZ" sz="2800" dirty="0" smtClean="0">
                <a:solidFill>
                  <a:srgbClr val="FFC000"/>
                </a:solidFill>
              </a:rPr>
              <a:t>dm</a:t>
            </a:r>
          </a:p>
          <a:p>
            <a:r>
              <a:rPr lang="cs-CZ" sz="2800" dirty="0" smtClean="0"/>
              <a:t>2,38 dm = 238 </a:t>
            </a:r>
            <a:r>
              <a:rPr lang="cs-CZ" sz="2800" dirty="0" smtClean="0">
                <a:solidFill>
                  <a:srgbClr val="FFC000"/>
                </a:solidFill>
              </a:rPr>
              <a:t>mm</a:t>
            </a:r>
          </a:p>
          <a:p>
            <a:r>
              <a:rPr lang="cs-CZ" sz="2800" dirty="0" smtClean="0"/>
              <a:t>0,0025 km = 2500 </a:t>
            </a:r>
            <a:r>
              <a:rPr lang="cs-CZ" sz="2800" dirty="0" smtClean="0">
                <a:solidFill>
                  <a:srgbClr val="FFC000"/>
                </a:solidFill>
              </a:rPr>
              <a:t>mm</a:t>
            </a:r>
          </a:p>
          <a:p>
            <a:r>
              <a:rPr lang="cs-CZ" sz="2800" dirty="0" smtClean="0"/>
              <a:t>6,358 m = 635,8 </a:t>
            </a:r>
            <a:r>
              <a:rPr lang="cs-CZ" sz="2800" dirty="0" smtClean="0">
                <a:solidFill>
                  <a:srgbClr val="FFC000"/>
                </a:solidFill>
              </a:rPr>
              <a:t>cm</a:t>
            </a:r>
          </a:p>
          <a:p>
            <a:r>
              <a:rPr lang="cs-CZ" sz="2800" dirty="0" smtClean="0"/>
              <a:t>456,3 dm = 0,04563 </a:t>
            </a:r>
            <a:r>
              <a:rPr lang="cs-CZ" sz="2800" dirty="0" smtClean="0">
                <a:solidFill>
                  <a:srgbClr val="FFC000"/>
                </a:solidFill>
              </a:rPr>
              <a:t>km</a:t>
            </a:r>
          </a:p>
          <a:p>
            <a:r>
              <a:rPr lang="cs-CZ" sz="2800" dirty="0" smtClean="0"/>
              <a:t>4698 cm = 469,8 </a:t>
            </a:r>
            <a:r>
              <a:rPr lang="cs-CZ" sz="2800" dirty="0" smtClean="0">
                <a:solidFill>
                  <a:srgbClr val="FFC000"/>
                </a:solidFill>
              </a:rPr>
              <a:t>dm</a:t>
            </a:r>
          </a:p>
          <a:p>
            <a:r>
              <a:rPr lang="cs-CZ" sz="2800" dirty="0" smtClean="0"/>
              <a:t>690000 mm = 0,69 </a:t>
            </a:r>
            <a:r>
              <a:rPr lang="cs-CZ" sz="2800" dirty="0" smtClean="0">
                <a:solidFill>
                  <a:srgbClr val="FFC000"/>
                </a:solidFill>
              </a:rPr>
              <a:t>km</a:t>
            </a:r>
          </a:p>
          <a:p>
            <a:r>
              <a:rPr lang="cs-CZ" sz="2800" dirty="0" smtClean="0"/>
              <a:t>7,96 km = 796000 </a:t>
            </a:r>
            <a:r>
              <a:rPr lang="cs-CZ" sz="2800" dirty="0" smtClean="0">
                <a:solidFill>
                  <a:srgbClr val="FFC000"/>
                </a:solidFill>
              </a:rPr>
              <a:t>cm</a:t>
            </a:r>
          </a:p>
          <a:p>
            <a:r>
              <a:rPr lang="cs-CZ" sz="2800" dirty="0" smtClean="0"/>
              <a:t>0,9 m = 9 </a:t>
            </a:r>
            <a:r>
              <a:rPr lang="cs-CZ" sz="2800" dirty="0" smtClean="0">
                <a:solidFill>
                  <a:srgbClr val="FFC000"/>
                </a:solidFill>
              </a:rPr>
              <a:t>dm</a:t>
            </a:r>
          </a:p>
          <a:p>
            <a:r>
              <a:rPr lang="cs-CZ" sz="2800" dirty="0" smtClean="0"/>
              <a:t>65321 cm = 0,65321 </a:t>
            </a:r>
            <a:r>
              <a:rPr lang="cs-CZ" sz="2800" dirty="0" smtClean="0">
                <a:solidFill>
                  <a:srgbClr val="FFC000"/>
                </a:solidFill>
              </a:rPr>
              <a:t>km</a:t>
            </a:r>
            <a:r>
              <a:rPr lang="cs-CZ" sz="2800" dirty="0" smtClean="0"/>
              <a:t> </a:t>
            </a:r>
          </a:p>
          <a:p>
            <a:r>
              <a:rPr lang="cs-CZ" sz="2800" dirty="0" smtClean="0"/>
              <a:t>568,65 dm = 5696,5 </a:t>
            </a:r>
            <a:r>
              <a:rPr lang="cs-CZ" sz="2800" dirty="0" smtClean="0">
                <a:solidFill>
                  <a:srgbClr val="FFC000"/>
                </a:solidFill>
              </a:rPr>
              <a:t>cm</a:t>
            </a:r>
          </a:p>
          <a:p>
            <a:r>
              <a:rPr lang="cs-CZ" sz="2800" dirty="0" smtClean="0"/>
              <a:t>45,6 mm = 0,456 </a:t>
            </a:r>
            <a:r>
              <a:rPr lang="cs-CZ" sz="2800" dirty="0" smtClean="0">
                <a:solidFill>
                  <a:srgbClr val="FFC000"/>
                </a:solidFill>
              </a:rPr>
              <a:t>dm</a:t>
            </a:r>
            <a:endParaRPr lang="cs-CZ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129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cs-CZ" sz="2400" dirty="0" err="1" smtClean="0">
                <a:solidFill>
                  <a:srgbClr val="7030A0"/>
                </a:solidFill>
              </a:rPr>
              <a:t>Cv</a:t>
            </a:r>
            <a:r>
              <a:rPr lang="cs-CZ" sz="2400" dirty="0" smtClean="0">
                <a:solidFill>
                  <a:srgbClr val="7030A0"/>
                </a:solidFill>
              </a:rPr>
              <a:t>. 3. uspořádej od nejmenší délky po největší                  ZADÁNÍ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cs-CZ" sz="2800" dirty="0" smtClean="0"/>
          </a:p>
          <a:p>
            <a:r>
              <a:rPr lang="cs-CZ" sz="2800" dirty="0" smtClean="0"/>
              <a:t>A. 1,02m; 19mm; 3,6dm; 0,001km; 1,9dm; 2mm;                   </a:t>
            </a:r>
          </a:p>
          <a:p>
            <a:pPr marL="0" indent="0">
              <a:buNone/>
            </a:pPr>
            <a:r>
              <a:rPr lang="cs-CZ" sz="2800" dirty="0" smtClean="0"/>
              <a:t>     </a:t>
            </a:r>
            <a:r>
              <a:rPr lang="cs-CZ" sz="2800" dirty="0" smtClean="0"/>
              <a:t>    0,05m</a:t>
            </a:r>
            <a:r>
              <a:rPr lang="cs-CZ" sz="2800" dirty="0" smtClean="0"/>
              <a:t>; 0,2cm</a:t>
            </a:r>
          </a:p>
          <a:p>
            <a:endParaRPr lang="cs-CZ" sz="2800" dirty="0"/>
          </a:p>
          <a:p>
            <a:r>
              <a:rPr lang="cs-CZ" sz="2800" dirty="0" smtClean="0"/>
              <a:t>B. 15000mm; 112dm; 7m; 80cm; 0,00105km;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</a:t>
            </a:r>
            <a:r>
              <a:rPr lang="cs-CZ" sz="2800" dirty="0" smtClean="0"/>
              <a:t>     </a:t>
            </a:r>
            <a:r>
              <a:rPr lang="cs-CZ" sz="2800" dirty="0" smtClean="0"/>
              <a:t>1330cm; 3,6m; 70dm</a:t>
            </a:r>
          </a:p>
          <a:p>
            <a:endParaRPr lang="cs-CZ" sz="2800" dirty="0"/>
          </a:p>
          <a:p>
            <a:r>
              <a:rPr lang="cs-CZ" sz="2800" dirty="0" smtClean="0"/>
              <a:t>C. 2500m; 5000000mm; 4000dm; 70m; 3km;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</a:t>
            </a:r>
            <a:r>
              <a:rPr lang="cs-CZ" sz="2800" dirty="0" smtClean="0"/>
              <a:t>     </a:t>
            </a:r>
            <a:r>
              <a:rPr lang="cs-CZ" sz="2800" dirty="0" smtClean="0"/>
              <a:t>480000cm; 600000mm; 2,5km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92492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cs-CZ" sz="2400" dirty="0" err="1">
                <a:solidFill>
                  <a:srgbClr val="7030A0"/>
                </a:solidFill>
              </a:rPr>
              <a:t>Cv</a:t>
            </a:r>
            <a:r>
              <a:rPr lang="cs-CZ" sz="2400" dirty="0">
                <a:solidFill>
                  <a:srgbClr val="7030A0"/>
                </a:solidFill>
              </a:rPr>
              <a:t>. 3. uspořádej od nejmenší délky po největší                  </a:t>
            </a:r>
            <a:r>
              <a:rPr lang="cs-CZ" sz="2400" dirty="0" smtClean="0">
                <a:solidFill>
                  <a:srgbClr val="7030A0"/>
                </a:solidFill>
              </a:rPr>
              <a:t>ŘEŠENÍ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896544"/>
          </a:xfrm>
        </p:spPr>
        <p:txBody>
          <a:bodyPr>
            <a:normAutofit/>
          </a:bodyPr>
          <a:lstStyle/>
          <a:p>
            <a:endParaRPr lang="cs-CZ" sz="2800" dirty="0" smtClean="0"/>
          </a:p>
          <a:p>
            <a:r>
              <a:rPr lang="cs-CZ" sz="2800" dirty="0"/>
              <a:t>A. </a:t>
            </a:r>
            <a:r>
              <a:rPr lang="cs-CZ" sz="2800" dirty="0" smtClean="0"/>
              <a:t>0,2cm = 2mm;  </a:t>
            </a:r>
            <a:r>
              <a:rPr lang="cs-CZ" sz="2800" dirty="0"/>
              <a:t>19mm; </a:t>
            </a:r>
            <a:r>
              <a:rPr lang="cs-CZ" sz="2800" dirty="0" smtClean="0"/>
              <a:t>0,05m; 1,9dm</a:t>
            </a:r>
            <a:r>
              <a:rPr lang="cs-CZ" sz="2800" dirty="0"/>
              <a:t>; </a:t>
            </a:r>
            <a:r>
              <a:rPr lang="cs-CZ" sz="2800" dirty="0" smtClean="0"/>
              <a:t>3,6dm</a:t>
            </a:r>
          </a:p>
          <a:p>
            <a:pPr marL="0" indent="0">
              <a:buNone/>
            </a:pPr>
            <a:r>
              <a:rPr lang="cs-CZ" sz="2800" dirty="0" smtClean="0"/>
              <a:t>         </a:t>
            </a:r>
            <a:r>
              <a:rPr lang="cs-CZ" sz="2800" dirty="0" smtClean="0"/>
              <a:t>0,001km</a:t>
            </a:r>
            <a:r>
              <a:rPr lang="cs-CZ" sz="2800" dirty="0"/>
              <a:t>; </a:t>
            </a:r>
            <a:r>
              <a:rPr lang="cs-CZ" sz="2800" dirty="0" smtClean="0"/>
              <a:t>1,02m</a:t>
            </a:r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B. </a:t>
            </a:r>
            <a:r>
              <a:rPr lang="cs-CZ" sz="2800" dirty="0" smtClean="0"/>
              <a:t>80cm</a:t>
            </a:r>
            <a:r>
              <a:rPr lang="cs-CZ" sz="2800" dirty="0"/>
              <a:t>; </a:t>
            </a:r>
            <a:r>
              <a:rPr lang="cs-CZ" sz="2800" dirty="0" smtClean="0"/>
              <a:t>0,00105km; 3,6m</a:t>
            </a:r>
            <a:r>
              <a:rPr lang="cs-CZ" sz="2800" dirty="0"/>
              <a:t>; </a:t>
            </a:r>
            <a:r>
              <a:rPr lang="cs-CZ" sz="2800" dirty="0" smtClean="0"/>
              <a:t>70dm = 7m; 112dm;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         </a:t>
            </a:r>
            <a:r>
              <a:rPr lang="cs-CZ" sz="2800" dirty="0"/>
              <a:t>1330cm; </a:t>
            </a:r>
            <a:r>
              <a:rPr lang="cs-CZ" sz="2800" dirty="0" smtClean="0"/>
              <a:t>15000mm</a:t>
            </a:r>
          </a:p>
          <a:p>
            <a:endParaRPr lang="cs-CZ" sz="2800" dirty="0"/>
          </a:p>
          <a:p>
            <a:r>
              <a:rPr lang="cs-CZ" sz="2800" dirty="0"/>
              <a:t>C. 7</a:t>
            </a:r>
            <a:r>
              <a:rPr lang="cs-CZ" sz="2800" dirty="0" smtClean="0"/>
              <a:t>0m ; </a:t>
            </a:r>
            <a:r>
              <a:rPr lang="cs-CZ" sz="2800" dirty="0"/>
              <a:t>4000dm; </a:t>
            </a:r>
            <a:r>
              <a:rPr lang="cs-CZ" sz="2800" dirty="0" smtClean="0"/>
              <a:t>600000mm</a:t>
            </a:r>
            <a:r>
              <a:rPr lang="cs-CZ" sz="2800" dirty="0"/>
              <a:t>; </a:t>
            </a:r>
            <a:r>
              <a:rPr lang="cs-CZ" sz="2800" dirty="0" smtClean="0"/>
              <a:t>2,5km = 2500m; </a:t>
            </a:r>
            <a:endParaRPr lang="cs-CZ" sz="2800" dirty="0"/>
          </a:p>
          <a:p>
            <a:pPr marL="0" indent="0">
              <a:buNone/>
            </a:pPr>
            <a:r>
              <a:rPr lang="cs-CZ" sz="2800" smtClean="0"/>
              <a:t>        </a:t>
            </a:r>
            <a:r>
              <a:rPr lang="cs-CZ" sz="2800" dirty="0" smtClean="0"/>
              <a:t>3km; 480000cm; 5000000mm</a:t>
            </a:r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508369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555</Words>
  <Application>Microsoft Office PowerPoint</Application>
  <PresentationFormat>Předvádění na obrazovce (4:3)</PresentationFormat>
  <Paragraphs>118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Délka</vt:lpstr>
      <vt:lpstr>Převody jednotek délky</vt:lpstr>
      <vt:lpstr>Cv. 1. převeď                                                            ZADÁNÍ</vt:lpstr>
      <vt:lpstr>Cv. 1. převeď                                                            ŘEŠENÍ</vt:lpstr>
      <vt:lpstr>Cv. 2. doplň jednotky                                                    ZADÁNÍ                                                                           </vt:lpstr>
      <vt:lpstr>Cv. 2. doplň jednotky                                               ŘEŠENÍ</vt:lpstr>
      <vt:lpstr>Cv. 3. uspořádej od nejmenší délky po největší                  ZADÁNÍ</vt:lpstr>
      <vt:lpstr>Cv. 3. uspořádej od nejmenší délky po největší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Délka</dc:title>
  <dc:creator>Ucitel</dc:creator>
  <cp:lastModifiedBy>Ucitel</cp:lastModifiedBy>
  <cp:revision>29</cp:revision>
  <dcterms:created xsi:type="dcterms:W3CDTF">2010-10-20T16:05:51Z</dcterms:created>
  <dcterms:modified xsi:type="dcterms:W3CDTF">2011-11-24T08:40:12Z</dcterms:modified>
</cp:coreProperties>
</file>