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1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628801"/>
            <a:ext cx="7772400" cy="1646662"/>
          </a:xfrm>
        </p:spPr>
        <p:txBody>
          <a:bodyPr/>
          <a:lstStyle/>
          <a:p>
            <a:r>
              <a:rPr lang="cs-CZ" b="1" dirty="0" smtClean="0">
                <a:solidFill>
                  <a:srgbClr val="C00000"/>
                </a:solidFill>
              </a:rPr>
              <a:t>Hmotnost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356992"/>
            <a:ext cx="6584776" cy="2281808"/>
          </a:xfrm>
        </p:spPr>
        <p:txBody>
          <a:bodyPr>
            <a:normAutofit/>
          </a:bodyPr>
          <a:lstStyle/>
          <a:p>
            <a:pPr algn="l"/>
            <a:r>
              <a:rPr lang="cs-CZ" sz="3600" b="1" dirty="0" smtClean="0">
                <a:solidFill>
                  <a:schemeClr val="tx1"/>
                </a:solidFill>
              </a:rPr>
              <a:t>značka</a:t>
            </a:r>
            <a:r>
              <a:rPr lang="cs-CZ" sz="3600" dirty="0" smtClean="0">
                <a:solidFill>
                  <a:schemeClr val="tx1"/>
                </a:solidFill>
              </a:rPr>
              <a:t>……………….....</a:t>
            </a:r>
            <a:r>
              <a:rPr lang="cs-CZ" sz="3600" b="1" dirty="0" smtClean="0">
                <a:solidFill>
                  <a:srgbClr val="C00000"/>
                </a:solidFill>
              </a:rPr>
              <a:t>m</a:t>
            </a:r>
          </a:p>
          <a:p>
            <a:pPr algn="l"/>
            <a:r>
              <a:rPr lang="cs-CZ" sz="3600" b="1" dirty="0" err="1">
                <a:solidFill>
                  <a:schemeClr val="tx1"/>
                </a:solidFill>
              </a:rPr>
              <a:t>z</a:t>
            </a:r>
            <a:r>
              <a:rPr lang="cs-CZ" sz="3600" b="1" dirty="0" err="1" smtClean="0">
                <a:solidFill>
                  <a:schemeClr val="tx1"/>
                </a:solidFill>
              </a:rPr>
              <a:t>akl</a:t>
            </a:r>
            <a:r>
              <a:rPr lang="cs-CZ" sz="3600" b="1" dirty="0" smtClean="0">
                <a:solidFill>
                  <a:schemeClr val="tx1"/>
                </a:solidFill>
              </a:rPr>
              <a:t>. jednotka</a:t>
            </a:r>
            <a:r>
              <a:rPr lang="cs-CZ" sz="3600" dirty="0" smtClean="0">
                <a:solidFill>
                  <a:schemeClr val="tx1"/>
                </a:solidFill>
              </a:rPr>
              <a:t>……….</a:t>
            </a:r>
            <a:r>
              <a:rPr lang="cs-CZ" sz="3600" b="1" dirty="0" smtClean="0">
                <a:solidFill>
                  <a:srgbClr val="C00000"/>
                </a:solidFill>
              </a:rPr>
              <a:t>kg (kilogram)</a:t>
            </a:r>
            <a:r>
              <a:rPr lang="cs-CZ" sz="3600" dirty="0" smtClean="0">
                <a:solidFill>
                  <a:schemeClr val="tx1"/>
                </a:solidFill>
              </a:rPr>
              <a:t> </a:t>
            </a:r>
            <a:endParaRPr lang="cs-CZ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1073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C00000"/>
                </a:solidFill>
              </a:rPr>
              <a:t>Převody jednotek hmotnosti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    </a:t>
            </a:r>
            <a:r>
              <a:rPr lang="cs-CZ" b="1" dirty="0" smtClean="0">
                <a:solidFill>
                  <a:schemeClr val="accent3">
                    <a:lumMod val="75000"/>
                  </a:schemeClr>
                </a:solidFill>
              </a:rPr>
              <a:t>.10        .100        .100           .10         .1000</a:t>
            </a:r>
          </a:p>
          <a:p>
            <a:pPr marL="0" indent="0">
              <a:buNone/>
            </a:pPr>
            <a:r>
              <a:rPr lang="cs-CZ" b="1" dirty="0" smtClean="0">
                <a:solidFill>
                  <a:schemeClr val="accent3">
                    <a:lumMod val="75000"/>
                  </a:schemeClr>
                </a:solidFill>
              </a:rPr>
              <a:t>         </a:t>
            </a:r>
          </a:p>
          <a:p>
            <a:pPr marL="0" indent="0">
              <a:buNone/>
            </a:pPr>
            <a:r>
              <a:rPr lang="cs-CZ" sz="4800" b="1" dirty="0" smtClean="0">
                <a:solidFill>
                  <a:srgbClr val="C00000"/>
                </a:solidFill>
              </a:rPr>
              <a:t> t      q       kg       dkg       g       mg</a:t>
            </a:r>
          </a:p>
          <a:p>
            <a:pPr marL="0" indent="0">
              <a:buNone/>
            </a:pPr>
            <a:endParaRPr lang="cs-CZ" sz="16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cs-CZ" sz="16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cs-CZ" sz="16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cs-CZ" b="1" dirty="0" smtClean="0">
                <a:solidFill>
                  <a:schemeClr val="accent3">
                    <a:lumMod val="50000"/>
                  </a:schemeClr>
                </a:solidFill>
              </a:rPr>
              <a:t>     :10         :100         :100           :10         :1000</a:t>
            </a:r>
            <a:endParaRPr lang="cs-CZ" sz="1600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5" name="Oblouk 14"/>
          <p:cNvSpPr/>
          <p:nvPr/>
        </p:nvSpPr>
        <p:spPr>
          <a:xfrm>
            <a:off x="777280" y="2874640"/>
            <a:ext cx="1130424" cy="1130424"/>
          </a:xfrm>
          <a:prstGeom prst="arc">
            <a:avLst>
              <a:gd name="adj1" fmla="val 10817184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louk 5"/>
          <p:cNvSpPr/>
          <p:nvPr/>
        </p:nvSpPr>
        <p:spPr>
          <a:xfrm>
            <a:off x="2123728" y="2852936"/>
            <a:ext cx="1130424" cy="1130424"/>
          </a:xfrm>
          <a:prstGeom prst="arc">
            <a:avLst>
              <a:gd name="adj1" fmla="val 10817184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louk 6"/>
          <p:cNvSpPr/>
          <p:nvPr/>
        </p:nvSpPr>
        <p:spPr>
          <a:xfrm>
            <a:off x="3657600" y="2874640"/>
            <a:ext cx="1130424" cy="1130424"/>
          </a:xfrm>
          <a:prstGeom prst="arc">
            <a:avLst>
              <a:gd name="adj1" fmla="val 10817184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louk 7"/>
          <p:cNvSpPr/>
          <p:nvPr/>
        </p:nvSpPr>
        <p:spPr>
          <a:xfrm>
            <a:off x="5292080" y="2924944"/>
            <a:ext cx="1130424" cy="1130424"/>
          </a:xfrm>
          <a:prstGeom prst="arc">
            <a:avLst>
              <a:gd name="adj1" fmla="val 10817184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louk 8"/>
          <p:cNvSpPr/>
          <p:nvPr/>
        </p:nvSpPr>
        <p:spPr>
          <a:xfrm>
            <a:off x="6804248" y="2874640"/>
            <a:ext cx="1130424" cy="1130424"/>
          </a:xfrm>
          <a:prstGeom prst="arc">
            <a:avLst>
              <a:gd name="adj1" fmla="val 10817184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Přímá spojnice se šipkou 4"/>
          <p:cNvCxnSpPr/>
          <p:nvPr/>
        </p:nvCxnSpPr>
        <p:spPr>
          <a:xfrm>
            <a:off x="1907704" y="3351566"/>
            <a:ext cx="0" cy="1385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se šipkou 16"/>
          <p:cNvCxnSpPr>
            <a:stCxn id="6" idx="2"/>
          </p:cNvCxnSpPr>
          <p:nvPr/>
        </p:nvCxnSpPr>
        <p:spPr>
          <a:xfrm>
            <a:off x="3254152" y="3418148"/>
            <a:ext cx="0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se šipkou 19"/>
          <p:cNvCxnSpPr/>
          <p:nvPr/>
        </p:nvCxnSpPr>
        <p:spPr>
          <a:xfrm>
            <a:off x="4788024" y="3351566"/>
            <a:ext cx="0" cy="1025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se šipkou 23"/>
          <p:cNvCxnSpPr/>
          <p:nvPr/>
        </p:nvCxnSpPr>
        <p:spPr>
          <a:xfrm>
            <a:off x="6422504" y="3351566"/>
            <a:ext cx="0" cy="1385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se šipkou 26"/>
          <p:cNvCxnSpPr>
            <a:stCxn id="9" idx="2"/>
          </p:cNvCxnSpPr>
          <p:nvPr/>
        </p:nvCxnSpPr>
        <p:spPr>
          <a:xfrm>
            <a:off x="7934672" y="3439852"/>
            <a:ext cx="0" cy="503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blouk 28"/>
          <p:cNvSpPr/>
          <p:nvPr/>
        </p:nvSpPr>
        <p:spPr>
          <a:xfrm rot="10800000">
            <a:off x="777280" y="3933056"/>
            <a:ext cx="1130424" cy="1130424"/>
          </a:xfrm>
          <a:prstGeom prst="arc">
            <a:avLst>
              <a:gd name="adj1" fmla="val 10817184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Oblouk 29"/>
          <p:cNvSpPr/>
          <p:nvPr/>
        </p:nvSpPr>
        <p:spPr>
          <a:xfrm rot="10800000">
            <a:off x="2145432" y="3933056"/>
            <a:ext cx="1130424" cy="1130424"/>
          </a:xfrm>
          <a:prstGeom prst="arc">
            <a:avLst>
              <a:gd name="adj1" fmla="val 10817184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Oblouk 30"/>
          <p:cNvSpPr/>
          <p:nvPr/>
        </p:nvSpPr>
        <p:spPr>
          <a:xfrm rot="10800000">
            <a:off x="3729608" y="3954760"/>
            <a:ext cx="1130424" cy="1130424"/>
          </a:xfrm>
          <a:prstGeom prst="arc">
            <a:avLst>
              <a:gd name="adj1" fmla="val 10817184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Oblouk 31"/>
          <p:cNvSpPr/>
          <p:nvPr/>
        </p:nvSpPr>
        <p:spPr>
          <a:xfrm rot="10800000">
            <a:off x="5385792" y="3933056"/>
            <a:ext cx="1130424" cy="1130424"/>
          </a:xfrm>
          <a:prstGeom prst="arc">
            <a:avLst>
              <a:gd name="adj1" fmla="val 10817184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Oblouk 32"/>
          <p:cNvSpPr/>
          <p:nvPr/>
        </p:nvSpPr>
        <p:spPr>
          <a:xfrm rot="10800000">
            <a:off x="6804249" y="3861048"/>
            <a:ext cx="1130424" cy="1130424"/>
          </a:xfrm>
          <a:prstGeom prst="arc">
            <a:avLst>
              <a:gd name="adj1" fmla="val 10817184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5" name="Přímá spojnice se šipkou 34"/>
          <p:cNvCxnSpPr>
            <a:stCxn id="29" idx="2"/>
          </p:cNvCxnSpPr>
          <p:nvPr/>
        </p:nvCxnSpPr>
        <p:spPr>
          <a:xfrm flipV="1">
            <a:off x="777280" y="4426260"/>
            <a:ext cx="0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Přímá spojnice se šipkou 37"/>
          <p:cNvCxnSpPr>
            <a:stCxn id="30" idx="2"/>
          </p:cNvCxnSpPr>
          <p:nvPr/>
        </p:nvCxnSpPr>
        <p:spPr>
          <a:xfrm flipH="1" flipV="1">
            <a:off x="2145431" y="4426260"/>
            <a:ext cx="1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nice se šipkou 42"/>
          <p:cNvCxnSpPr/>
          <p:nvPr/>
        </p:nvCxnSpPr>
        <p:spPr>
          <a:xfrm flipV="1">
            <a:off x="3729607" y="4498268"/>
            <a:ext cx="0" cy="1548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Přímá spojnice se šipkou 45"/>
          <p:cNvCxnSpPr>
            <a:stCxn id="32" idx="2"/>
            <a:endCxn id="32" idx="2"/>
          </p:cNvCxnSpPr>
          <p:nvPr/>
        </p:nvCxnSpPr>
        <p:spPr>
          <a:xfrm>
            <a:off x="5385792" y="4498268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Přímá spojnice se šipkou 47"/>
          <p:cNvCxnSpPr/>
          <p:nvPr/>
        </p:nvCxnSpPr>
        <p:spPr>
          <a:xfrm flipV="1">
            <a:off x="5385792" y="4426260"/>
            <a:ext cx="0" cy="226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Přímá spojnice se šipkou 51"/>
          <p:cNvCxnSpPr/>
          <p:nvPr/>
        </p:nvCxnSpPr>
        <p:spPr>
          <a:xfrm flipV="1">
            <a:off x="6804248" y="4426260"/>
            <a:ext cx="0" cy="1494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7096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48072"/>
          </a:xfrm>
        </p:spPr>
        <p:txBody>
          <a:bodyPr>
            <a:normAutofit/>
          </a:bodyPr>
          <a:lstStyle/>
          <a:p>
            <a:pPr algn="l"/>
            <a:r>
              <a:rPr lang="cs-CZ" sz="2800" dirty="0" err="1">
                <a:solidFill>
                  <a:srgbClr val="C00000"/>
                </a:solidFill>
              </a:rPr>
              <a:t>Cv</a:t>
            </a:r>
            <a:r>
              <a:rPr lang="cs-CZ" sz="2800" dirty="0">
                <a:solidFill>
                  <a:srgbClr val="C00000"/>
                </a:solidFill>
              </a:rPr>
              <a:t>. 1. převeď                                                           </a:t>
            </a:r>
            <a:r>
              <a:rPr lang="cs-CZ" sz="2800" dirty="0" smtClean="0">
                <a:solidFill>
                  <a:srgbClr val="C00000"/>
                </a:solidFill>
              </a:rPr>
              <a:t>ZADÁNÍ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256584"/>
          </a:xfrm>
        </p:spPr>
        <p:txBody>
          <a:bodyPr numCol="2">
            <a:noAutofit/>
          </a:bodyPr>
          <a:lstStyle/>
          <a:p>
            <a:pPr marL="0" indent="0">
              <a:buNone/>
            </a:pPr>
            <a:r>
              <a:rPr lang="cs-CZ" sz="2800" dirty="0"/>
              <a:t>2,8 t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          </a:t>
            </a:r>
            <a:r>
              <a:rPr lang="cs-CZ" sz="2800" dirty="0" smtClean="0"/>
              <a:t> kg</a:t>
            </a:r>
            <a:endParaRPr lang="cs-CZ" sz="2800" dirty="0"/>
          </a:p>
          <a:p>
            <a:pPr marL="0" indent="0">
              <a:buNone/>
            </a:pPr>
            <a:r>
              <a:rPr lang="cs-CZ" sz="2800" dirty="0"/>
              <a:t>0,65 kg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     </a:t>
            </a:r>
            <a:r>
              <a:rPr lang="cs-CZ" sz="2800" dirty="0" smtClean="0"/>
              <a:t> </a:t>
            </a:r>
            <a:r>
              <a:rPr lang="cs-CZ" sz="2800" dirty="0"/>
              <a:t>g</a:t>
            </a:r>
          </a:p>
          <a:p>
            <a:pPr marL="0" indent="0">
              <a:buNone/>
            </a:pPr>
            <a:r>
              <a:rPr lang="cs-CZ" sz="2800" dirty="0"/>
              <a:t>32,89 dkg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</a:t>
            </a:r>
            <a:r>
              <a:rPr lang="cs-CZ" sz="2800" dirty="0" smtClean="0"/>
              <a:t> </a:t>
            </a:r>
            <a:r>
              <a:rPr lang="cs-CZ" sz="2800" dirty="0"/>
              <a:t>kg</a:t>
            </a:r>
          </a:p>
          <a:p>
            <a:pPr marL="0" indent="0">
              <a:buNone/>
            </a:pPr>
            <a:r>
              <a:rPr lang="cs-CZ" sz="2800" dirty="0"/>
              <a:t>12 q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          </a:t>
            </a:r>
            <a:r>
              <a:rPr lang="cs-CZ" sz="2800" dirty="0" smtClean="0"/>
              <a:t> </a:t>
            </a:r>
            <a:r>
              <a:rPr lang="cs-CZ" sz="2800" dirty="0"/>
              <a:t>g</a:t>
            </a:r>
          </a:p>
          <a:p>
            <a:pPr marL="0" indent="0">
              <a:buNone/>
            </a:pPr>
            <a:r>
              <a:rPr lang="cs-CZ" sz="2800" dirty="0"/>
              <a:t>523,7 g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    </a:t>
            </a:r>
            <a:r>
              <a:rPr lang="cs-CZ" sz="2800" dirty="0" smtClean="0"/>
              <a:t> </a:t>
            </a:r>
            <a:r>
              <a:rPr lang="cs-CZ" sz="2800" dirty="0"/>
              <a:t>dkg</a:t>
            </a:r>
          </a:p>
          <a:p>
            <a:pPr marL="0" indent="0">
              <a:buNone/>
            </a:pPr>
            <a:r>
              <a:rPr lang="cs-CZ" sz="2800" dirty="0"/>
              <a:t>690 mg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     </a:t>
            </a:r>
            <a:r>
              <a:rPr lang="cs-CZ" sz="2800" dirty="0"/>
              <a:t>g</a:t>
            </a:r>
          </a:p>
          <a:p>
            <a:pPr marL="0" indent="0">
              <a:buNone/>
            </a:pPr>
            <a:r>
              <a:rPr lang="cs-CZ" sz="2800" dirty="0"/>
              <a:t>3,248 kg = </a:t>
            </a:r>
            <a:r>
              <a:rPr lang="cs-CZ" sz="2800" dirty="0" smtClean="0"/>
              <a:t>              dkg  </a:t>
            </a:r>
            <a:endParaRPr lang="cs-CZ" sz="2800" dirty="0"/>
          </a:p>
          <a:p>
            <a:pPr marL="0" indent="0">
              <a:buNone/>
            </a:pPr>
            <a:r>
              <a:rPr lang="cs-CZ" sz="2800" dirty="0"/>
              <a:t>16,35 dkg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/>
              <a:t>           mg    </a:t>
            </a:r>
            <a:endParaRPr lang="cs-CZ" sz="2800" dirty="0"/>
          </a:p>
          <a:p>
            <a:pPr marL="0" indent="0">
              <a:buNone/>
            </a:pPr>
            <a:r>
              <a:rPr lang="cs-CZ" sz="2800" dirty="0"/>
              <a:t>0,369 q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    </a:t>
            </a:r>
            <a:r>
              <a:rPr lang="cs-CZ" sz="2800" dirty="0" smtClean="0"/>
              <a:t> </a:t>
            </a:r>
            <a:r>
              <a:rPr lang="cs-CZ" sz="2800" dirty="0"/>
              <a:t>kg</a:t>
            </a:r>
          </a:p>
          <a:p>
            <a:pPr marL="0" indent="0">
              <a:buNone/>
            </a:pPr>
            <a:r>
              <a:rPr lang="cs-CZ" sz="2800" dirty="0"/>
              <a:t>42000 mg = </a:t>
            </a:r>
            <a:r>
              <a:rPr lang="cs-CZ" sz="2800" dirty="0" smtClean="0"/>
              <a:t>           </a:t>
            </a:r>
            <a:r>
              <a:rPr lang="cs-CZ" sz="2800" dirty="0"/>
              <a:t>dkg</a:t>
            </a:r>
          </a:p>
          <a:p>
            <a:pPr marL="0" indent="0">
              <a:buNone/>
            </a:pPr>
            <a:endParaRPr lang="cs-CZ" sz="2800" dirty="0"/>
          </a:p>
          <a:p>
            <a:pPr marL="0" indent="0">
              <a:buNone/>
            </a:pPr>
            <a:r>
              <a:rPr lang="cs-CZ" sz="2800" dirty="0" smtClean="0"/>
              <a:t> 0,39 kg =               </a:t>
            </a:r>
            <a:r>
              <a:rPr lang="cs-CZ" sz="2800" dirty="0"/>
              <a:t>mg</a:t>
            </a:r>
          </a:p>
          <a:p>
            <a:pPr marL="0" indent="0">
              <a:buNone/>
            </a:pPr>
            <a:r>
              <a:rPr lang="cs-CZ" sz="2800" dirty="0" smtClean="0"/>
              <a:t>258,6 </a:t>
            </a:r>
            <a:r>
              <a:rPr lang="cs-CZ" sz="2800" dirty="0"/>
              <a:t>g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    </a:t>
            </a:r>
            <a:r>
              <a:rPr lang="cs-CZ" sz="2800" dirty="0" smtClean="0"/>
              <a:t>kg</a:t>
            </a:r>
            <a:endParaRPr lang="cs-CZ" sz="2800" dirty="0"/>
          </a:p>
          <a:p>
            <a:pPr marL="0" indent="0">
              <a:buNone/>
            </a:pPr>
            <a:r>
              <a:rPr lang="cs-CZ" sz="2800" dirty="0"/>
              <a:t>0,373 t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    </a:t>
            </a:r>
            <a:r>
              <a:rPr lang="cs-CZ" sz="2800" dirty="0" smtClean="0"/>
              <a:t> q</a:t>
            </a:r>
            <a:endParaRPr lang="cs-CZ" sz="2800" dirty="0"/>
          </a:p>
          <a:p>
            <a:pPr marL="0" indent="0">
              <a:buNone/>
            </a:pPr>
            <a:r>
              <a:rPr lang="cs-CZ" sz="2800" dirty="0"/>
              <a:t>12,6 kg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    </a:t>
            </a:r>
            <a:r>
              <a:rPr lang="cs-CZ" sz="2800" dirty="0" smtClean="0"/>
              <a:t> </a:t>
            </a:r>
            <a:r>
              <a:rPr lang="cs-CZ" sz="2800" dirty="0"/>
              <a:t>t</a:t>
            </a:r>
          </a:p>
          <a:p>
            <a:pPr marL="0" indent="0">
              <a:buNone/>
            </a:pPr>
            <a:r>
              <a:rPr lang="cs-CZ" sz="2800" dirty="0"/>
              <a:t>456,9 mg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</a:t>
            </a:r>
            <a:r>
              <a:rPr lang="cs-CZ" sz="2800" dirty="0" smtClean="0"/>
              <a:t> </a:t>
            </a:r>
            <a:r>
              <a:rPr lang="cs-CZ" sz="2800" dirty="0"/>
              <a:t>kg</a:t>
            </a:r>
          </a:p>
          <a:p>
            <a:pPr marL="0" indent="0">
              <a:buNone/>
            </a:pPr>
            <a:r>
              <a:rPr lang="cs-CZ" sz="2800" dirty="0"/>
              <a:t>36,2 g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       </a:t>
            </a:r>
            <a:r>
              <a:rPr lang="cs-CZ" sz="2800" dirty="0" smtClean="0"/>
              <a:t>mg</a:t>
            </a:r>
            <a:endParaRPr lang="cs-CZ" sz="2800" dirty="0"/>
          </a:p>
          <a:p>
            <a:pPr marL="0" indent="0">
              <a:buNone/>
            </a:pPr>
            <a:r>
              <a:rPr lang="cs-CZ" sz="2800" dirty="0"/>
              <a:t>54 dkg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     </a:t>
            </a:r>
            <a:r>
              <a:rPr lang="cs-CZ" sz="2800" dirty="0" smtClean="0"/>
              <a:t> </a:t>
            </a:r>
            <a:r>
              <a:rPr lang="cs-CZ" sz="2800" dirty="0"/>
              <a:t>g</a:t>
            </a:r>
          </a:p>
          <a:p>
            <a:pPr marL="0" indent="0">
              <a:buNone/>
            </a:pPr>
            <a:r>
              <a:rPr lang="cs-CZ" sz="2800" dirty="0"/>
              <a:t>0,369 q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   </a:t>
            </a:r>
            <a:r>
              <a:rPr lang="cs-CZ" sz="2800" dirty="0" smtClean="0"/>
              <a:t> </a:t>
            </a:r>
            <a:r>
              <a:rPr lang="cs-CZ" sz="2800" dirty="0"/>
              <a:t>dkg</a:t>
            </a:r>
          </a:p>
          <a:p>
            <a:pPr marL="0" indent="0">
              <a:buNone/>
            </a:pPr>
            <a:r>
              <a:rPr lang="cs-CZ" sz="2800" dirty="0"/>
              <a:t>0,56 t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      </a:t>
            </a:r>
            <a:r>
              <a:rPr lang="cs-CZ" sz="2800" dirty="0" smtClean="0"/>
              <a:t> </a:t>
            </a:r>
            <a:r>
              <a:rPr lang="cs-CZ" sz="2800" dirty="0"/>
              <a:t>g</a:t>
            </a:r>
          </a:p>
          <a:p>
            <a:pPr marL="0" indent="0">
              <a:buNone/>
            </a:pPr>
            <a:r>
              <a:rPr lang="cs-CZ" sz="2800" dirty="0"/>
              <a:t>320000 dkg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</a:t>
            </a:r>
            <a:r>
              <a:rPr lang="cs-CZ" sz="2800" dirty="0" smtClean="0"/>
              <a:t> </a:t>
            </a:r>
            <a:r>
              <a:rPr lang="cs-CZ" sz="2800" dirty="0"/>
              <a:t>t</a:t>
            </a:r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875813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pPr algn="l"/>
            <a:r>
              <a:rPr lang="cs-CZ" sz="2800" dirty="0" err="1" smtClean="0">
                <a:solidFill>
                  <a:srgbClr val="C00000"/>
                </a:solidFill>
              </a:rPr>
              <a:t>Cv</a:t>
            </a:r>
            <a:r>
              <a:rPr lang="cs-CZ" sz="2800" dirty="0" smtClean="0">
                <a:solidFill>
                  <a:srgbClr val="C00000"/>
                </a:solidFill>
              </a:rPr>
              <a:t>. 1. převeď                                                           ŘEŠENÍ</a:t>
            </a:r>
            <a:endParaRPr lang="cs-CZ" sz="2800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348064"/>
          </a:xfrm>
        </p:spPr>
        <p:txBody>
          <a:bodyPr numCol="2">
            <a:normAutofit/>
          </a:bodyPr>
          <a:lstStyle/>
          <a:p>
            <a:pPr marL="0" indent="0">
              <a:buNone/>
            </a:pPr>
            <a:r>
              <a:rPr lang="cs-CZ" sz="2800" dirty="0" smtClean="0"/>
              <a:t>2,8 t = </a:t>
            </a:r>
            <a:r>
              <a:rPr lang="cs-CZ" sz="2800" dirty="0" smtClean="0">
                <a:solidFill>
                  <a:srgbClr val="FFC000"/>
                </a:solidFill>
              </a:rPr>
              <a:t>2800</a:t>
            </a:r>
            <a:r>
              <a:rPr lang="cs-CZ" sz="2800" dirty="0" smtClean="0"/>
              <a:t> kg</a:t>
            </a:r>
          </a:p>
          <a:p>
            <a:pPr marL="0" indent="0">
              <a:buNone/>
            </a:pPr>
            <a:r>
              <a:rPr lang="cs-CZ" sz="2800" dirty="0" smtClean="0"/>
              <a:t>0,65 kg = </a:t>
            </a:r>
            <a:r>
              <a:rPr lang="cs-CZ" sz="2800" dirty="0" smtClean="0">
                <a:solidFill>
                  <a:srgbClr val="FFC000"/>
                </a:solidFill>
              </a:rPr>
              <a:t>650</a:t>
            </a:r>
            <a:r>
              <a:rPr lang="cs-CZ" sz="2800" dirty="0" smtClean="0"/>
              <a:t> g</a:t>
            </a:r>
          </a:p>
          <a:p>
            <a:pPr marL="0" indent="0">
              <a:buNone/>
            </a:pPr>
            <a:r>
              <a:rPr lang="cs-CZ" sz="2800" dirty="0" smtClean="0"/>
              <a:t>32,89 dkg = </a:t>
            </a:r>
            <a:r>
              <a:rPr lang="cs-CZ" sz="2800" dirty="0" smtClean="0">
                <a:solidFill>
                  <a:srgbClr val="FFC000"/>
                </a:solidFill>
              </a:rPr>
              <a:t>0,3289</a:t>
            </a:r>
            <a:r>
              <a:rPr lang="cs-CZ" sz="2800" dirty="0" smtClean="0"/>
              <a:t> kg</a:t>
            </a:r>
          </a:p>
          <a:p>
            <a:pPr marL="0" indent="0">
              <a:buNone/>
            </a:pPr>
            <a:r>
              <a:rPr lang="cs-CZ" sz="2800" dirty="0" smtClean="0"/>
              <a:t>12 q = </a:t>
            </a:r>
            <a:r>
              <a:rPr lang="cs-CZ" sz="2800" dirty="0" smtClean="0">
                <a:solidFill>
                  <a:srgbClr val="FFC000"/>
                </a:solidFill>
              </a:rPr>
              <a:t>1200000</a:t>
            </a:r>
            <a:r>
              <a:rPr lang="cs-CZ" sz="2800" dirty="0" smtClean="0"/>
              <a:t> g</a:t>
            </a:r>
          </a:p>
          <a:p>
            <a:pPr marL="0" indent="0">
              <a:buNone/>
            </a:pPr>
            <a:r>
              <a:rPr lang="cs-CZ" sz="2800" dirty="0" smtClean="0"/>
              <a:t>523,7 g = </a:t>
            </a:r>
            <a:r>
              <a:rPr lang="cs-CZ" sz="2800" dirty="0" smtClean="0">
                <a:solidFill>
                  <a:srgbClr val="FFC000"/>
                </a:solidFill>
              </a:rPr>
              <a:t>52,37</a:t>
            </a:r>
            <a:r>
              <a:rPr lang="cs-CZ" sz="2800" dirty="0" smtClean="0"/>
              <a:t> dkg</a:t>
            </a:r>
          </a:p>
          <a:p>
            <a:pPr marL="0" indent="0">
              <a:buNone/>
            </a:pPr>
            <a:r>
              <a:rPr lang="cs-CZ" sz="2800" dirty="0" smtClean="0"/>
              <a:t>690 mg = </a:t>
            </a:r>
            <a:r>
              <a:rPr lang="cs-CZ" sz="2800" dirty="0" smtClean="0">
                <a:solidFill>
                  <a:srgbClr val="FFC000"/>
                </a:solidFill>
              </a:rPr>
              <a:t>0,69 </a:t>
            </a:r>
            <a:r>
              <a:rPr lang="cs-CZ" sz="2800" dirty="0" smtClean="0"/>
              <a:t>g</a:t>
            </a:r>
          </a:p>
          <a:p>
            <a:pPr marL="0" indent="0">
              <a:buNone/>
            </a:pPr>
            <a:r>
              <a:rPr lang="cs-CZ" sz="2800" dirty="0" smtClean="0"/>
              <a:t>3,248 kg = </a:t>
            </a:r>
            <a:r>
              <a:rPr lang="cs-CZ" sz="2800" dirty="0" smtClean="0">
                <a:solidFill>
                  <a:srgbClr val="FFC000"/>
                </a:solidFill>
              </a:rPr>
              <a:t>32</a:t>
            </a:r>
            <a:r>
              <a:rPr lang="cs-CZ" sz="2800" dirty="0" smtClean="0">
                <a:solidFill>
                  <a:srgbClr val="FFC000"/>
                </a:solidFill>
              </a:rPr>
              <a:t>4,8</a:t>
            </a:r>
            <a:r>
              <a:rPr lang="cs-CZ" sz="2800" dirty="0" smtClean="0"/>
              <a:t> </a:t>
            </a:r>
            <a:r>
              <a:rPr lang="cs-CZ" sz="2800" dirty="0" smtClean="0"/>
              <a:t>dkg</a:t>
            </a:r>
          </a:p>
          <a:p>
            <a:pPr marL="0" indent="0">
              <a:buNone/>
            </a:pPr>
            <a:r>
              <a:rPr lang="cs-CZ" sz="2800" dirty="0" smtClean="0"/>
              <a:t>16,35 dkg = </a:t>
            </a:r>
            <a:r>
              <a:rPr lang="cs-CZ" sz="2800" dirty="0" smtClean="0">
                <a:solidFill>
                  <a:srgbClr val="FFC000"/>
                </a:solidFill>
              </a:rPr>
              <a:t>163500</a:t>
            </a:r>
            <a:r>
              <a:rPr lang="cs-CZ" sz="2800" dirty="0" smtClean="0"/>
              <a:t> mg</a:t>
            </a:r>
          </a:p>
          <a:p>
            <a:pPr marL="0" indent="0">
              <a:buNone/>
            </a:pPr>
            <a:r>
              <a:rPr lang="cs-CZ" sz="2800" dirty="0" smtClean="0"/>
              <a:t>0,369 q = </a:t>
            </a:r>
            <a:r>
              <a:rPr lang="cs-CZ" sz="2800" dirty="0" smtClean="0">
                <a:solidFill>
                  <a:srgbClr val="FFC000"/>
                </a:solidFill>
              </a:rPr>
              <a:t>36,9</a:t>
            </a:r>
            <a:r>
              <a:rPr lang="cs-CZ" sz="2800" dirty="0" smtClean="0"/>
              <a:t> kg</a:t>
            </a:r>
          </a:p>
          <a:p>
            <a:pPr marL="0" indent="0">
              <a:buNone/>
            </a:pPr>
            <a:r>
              <a:rPr lang="cs-CZ" sz="2800" dirty="0" smtClean="0"/>
              <a:t>42000 mg = </a:t>
            </a:r>
            <a:r>
              <a:rPr lang="cs-CZ" sz="2800" dirty="0" smtClean="0">
                <a:solidFill>
                  <a:srgbClr val="FFC000"/>
                </a:solidFill>
              </a:rPr>
              <a:t>4,2</a:t>
            </a:r>
            <a:r>
              <a:rPr lang="cs-CZ" sz="2800" dirty="0" smtClean="0"/>
              <a:t> dkg</a:t>
            </a:r>
          </a:p>
          <a:p>
            <a:pPr marL="0" indent="0">
              <a:buNone/>
            </a:pPr>
            <a:r>
              <a:rPr lang="cs-CZ" sz="2800" dirty="0" smtClean="0"/>
              <a:t>0,39 kg = </a:t>
            </a:r>
            <a:r>
              <a:rPr lang="cs-CZ" sz="2800" dirty="0" smtClean="0">
                <a:solidFill>
                  <a:srgbClr val="FFC000"/>
                </a:solidFill>
              </a:rPr>
              <a:t>390000</a:t>
            </a:r>
            <a:r>
              <a:rPr lang="cs-CZ" sz="2800" dirty="0" smtClean="0"/>
              <a:t> mg</a:t>
            </a:r>
          </a:p>
          <a:p>
            <a:pPr marL="0" indent="0">
              <a:buNone/>
            </a:pPr>
            <a:r>
              <a:rPr lang="cs-CZ" sz="2800" dirty="0" smtClean="0"/>
              <a:t>258,6 g = </a:t>
            </a:r>
            <a:r>
              <a:rPr lang="cs-CZ" sz="2800" dirty="0" smtClean="0">
                <a:solidFill>
                  <a:srgbClr val="FFC000"/>
                </a:solidFill>
              </a:rPr>
              <a:t>0,2586</a:t>
            </a:r>
            <a:r>
              <a:rPr lang="cs-CZ" sz="2800" dirty="0" smtClean="0"/>
              <a:t> kg</a:t>
            </a:r>
          </a:p>
          <a:p>
            <a:pPr marL="0" indent="0">
              <a:buNone/>
            </a:pPr>
            <a:r>
              <a:rPr lang="cs-CZ" sz="2800" dirty="0" smtClean="0"/>
              <a:t>0,373 t = </a:t>
            </a:r>
            <a:r>
              <a:rPr lang="cs-CZ" sz="2800" dirty="0" smtClean="0">
                <a:solidFill>
                  <a:srgbClr val="FFC000"/>
                </a:solidFill>
              </a:rPr>
              <a:t>3,73</a:t>
            </a:r>
            <a:r>
              <a:rPr lang="cs-CZ" sz="2800" dirty="0" smtClean="0"/>
              <a:t> q</a:t>
            </a:r>
          </a:p>
          <a:p>
            <a:pPr marL="0" indent="0">
              <a:buNone/>
            </a:pPr>
            <a:r>
              <a:rPr lang="cs-CZ" sz="2800" dirty="0" smtClean="0"/>
              <a:t>12,6 kg = </a:t>
            </a:r>
            <a:r>
              <a:rPr lang="cs-CZ" sz="2800" dirty="0" smtClean="0">
                <a:solidFill>
                  <a:srgbClr val="FFC000"/>
                </a:solidFill>
              </a:rPr>
              <a:t>0,0126</a:t>
            </a:r>
            <a:r>
              <a:rPr lang="cs-CZ" sz="2800" dirty="0" smtClean="0"/>
              <a:t> t</a:t>
            </a:r>
          </a:p>
          <a:p>
            <a:pPr marL="0" indent="0">
              <a:buNone/>
            </a:pPr>
            <a:r>
              <a:rPr lang="cs-CZ" sz="2800" dirty="0" smtClean="0"/>
              <a:t>456,9 mg = </a:t>
            </a:r>
            <a:r>
              <a:rPr lang="cs-CZ" sz="2800" dirty="0" smtClean="0">
                <a:solidFill>
                  <a:srgbClr val="FFC000"/>
                </a:solidFill>
              </a:rPr>
              <a:t>0,0004569</a:t>
            </a:r>
            <a:r>
              <a:rPr lang="cs-CZ" sz="2800" dirty="0" smtClean="0"/>
              <a:t> kg</a:t>
            </a:r>
          </a:p>
          <a:p>
            <a:pPr marL="0" indent="0">
              <a:buNone/>
            </a:pPr>
            <a:r>
              <a:rPr lang="cs-CZ" sz="2800" dirty="0" smtClean="0"/>
              <a:t>36,2 g = </a:t>
            </a:r>
            <a:r>
              <a:rPr lang="cs-CZ" sz="2800" dirty="0" smtClean="0">
                <a:solidFill>
                  <a:srgbClr val="FFC000"/>
                </a:solidFill>
              </a:rPr>
              <a:t>36200</a:t>
            </a:r>
            <a:r>
              <a:rPr lang="cs-CZ" sz="2800" dirty="0" smtClean="0"/>
              <a:t> mg</a:t>
            </a:r>
          </a:p>
          <a:p>
            <a:pPr marL="0" indent="0">
              <a:buNone/>
            </a:pPr>
            <a:r>
              <a:rPr lang="cs-CZ" sz="2800" dirty="0" smtClean="0"/>
              <a:t>54 dkg = </a:t>
            </a:r>
            <a:r>
              <a:rPr lang="cs-CZ" sz="2800" dirty="0" smtClean="0">
                <a:solidFill>
                  <a:srgbClr val="FFC000"/>
                </a:solidFill>
              </a:rPr>
              <a:t>540</a:t>
            </a:r>
            <a:r>
              <a:rPr lang="cs-CZ" sz="2800" dirty="0" smtClean="0"/>
              <a:t> g</a:t>
            </a:r>
          </a:p>
          <a:p>
            <a:pPr marL="0" indent="0">
              <a:buNone/>
            </a:pPr>
            <a:r>
              <a:rPr lang="cs-CZ" sz="2800" dirty="0" smtClean="0"/>
              <a:t>0,369 q = </a:t>
            </a:r>
            <a:r>
              <a:rPr lang="cs-CZ" sz="2800" dirty="0" smtClean="0">
                <a:solidFill>
                  <a:srgbClr val="FFC000"/>
                </a:solidFill>
              </a:rPr>
              <a:t>3690</a:t>
            </a:r>
            <a:r>
              <a:rPr lang="cs-CZ" sz="2800" dirty="0" smtClean="0"/>
              <a:t> dkg</a:t>
            </a:r>
          </a:p>
          <a:p>
            <a:pPr marL="0" indent="0">
              <a:buNone/>
            </a:pPr>
            <a:r>
              <a:rPr lang="cs-CZ" sz="2800" dirty="0" smtClean="0"/>
              <a:t>0,56 t = </a:t>
            </a:r>
            <a:r>
              <a:rPr lang="cs-CZ" sz="2800" dirty="0" smtClean="0">
                <a:solidFill>
                  <a:srgbClr val="FFC000"/>
                </a:solidFill>
              </a:rPr>
              <a:t>560000</a:t>
            </a:r>
            <a:r>
              <a:rPr lang="cs-CZ" sz="2800" dirty="0" smtClean="0"/>
              <a:t> g</a:t>
            </a:r>
          </a:p>
          <a:p>
            <a:pPr marL="0" indent="0">
              <a:buNone/>
            </a:pPr>
            <a:r>
              <a:rPr lang="cs-CZ" sz="2800" dirty="0" smtClean="0"/>
              <a:t>320000 dkg = </a:t>
            </a:r>
            <a:r>
              <a:rPr lang="cs-CZ" sz="2800" dirty="0" smtClean="0">
                <a:solidFill>
                  <a:srgbClr val="FFC000"/>
                </a:solidFill>
              </a:rPr>
              <a:t>3,2</a:t>
            </a:r>
            <a:r>
              <a:rPr lang="cs-CZ" sz="2800" dirty="0" smtClean="0"/>
              <a:t> t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574584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1523"/>
          </a:xfrm>
        </p:spPr>
        <p:txBody>
          <a:bodyPr>
            <a:normAutofit/>
          </a:bodyPr>
          <a:lstStyle/>
          <a:p>
            <a:pPr algn="l"/>
            <a:r>
              <a:rPr lang="cs-CZ" sz="2800" dirty="0" err="1">
                <a:solidFill>
                  <a:srgbClr val="C00000"/>
                </a:solidFill>
              </a:rPr>
              <a:t>Cv</a:t>
            </a:r>
            <a:r>
              <a:rPr lang="cs-CZ" sz="2800" dirty="0">
                <a:solidFill>
                  <a:srgbClr val="C00000"/>
                </a:solidFill>
              </a:rPr>
              <a:t>. 2. doplň jednotky                                               </a:t>
            </a:r>
            <a:r>
              <a:rPr lang="cs-CZ" sz="2800" dirty="0" smtClean="0">
                <a:solidFill>
                  <a:srgbClr val="C00000"/>
                </a:solidFill>
              </a:rPr>
              <a:t>ZADÁNÍ</a:t>
            </a:r>
            <a:endParaRPr lang="cs-CZ" sz="2800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 numCol="2">
            <a:noAutofit/>
          </a:bodyPr>
          <a:lstStyle/>
          <a:p>
            <a:pPr marL="0" indent="0">
              <a:buNone/>
            </a:pPr>
            <a:r>
              <a:rPr lang="cs-CZ" sz="2800" dirty="0"/>
              <a:t>236,8 g = 0,2368 </a:t>
            </a:r>
            <a:endParaRPr lang="cs-CZ" sz="2800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cs-CZ" sz="2800" dirty="0"/>
              <a:t>0,63 t = 63000 </a:t>
            </a:r>
            <a:endParaRPr lang="cs-CZ" sz="2800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cs-CZ" sz="2800" dirty="0"/>
              <a:t>2300 mg = 0,23 </a:t>
            </a:r>
            <a:endParaRPr lang="cs-CZ" sz="2800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cs-CZ" sz="2800" dirty="0"/>
              <a:t>58,3 q = 5830000 </a:t>
            </a:r>
            <a:endParaRPr lang="cs-CZ" sz="2800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cs-CZ" sz="2800" dirty="0"/>
              <a:t>36,58 dkg = 0,3658 </a:t>
            </a:r>
            <a:endParaRPr lang="cs-CZ" sz="2800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cs-CZ" sz="2800" dirty="0"/>
              <a:t>3,9 kg = 3900 </a:t>
            </a:r>
            <a:endParaRPr lang="cs-CZ" sz="2800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cs-CZ" sz="2800" dirty="0"/>
              <a:t>650000 mg = 0,65 </a:t>
            </a:r>
            <a:endParaRPr lang="cs-CZ" sz="2800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cs-CZ" sz="2800" dirty="0"/>
              <a:t>0,193 t = 193000000 </a:t>
            </a:r>
            <a:endParaRPr lang="cs-CZ" sz="2800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cs-CZ" sz="2800" dirty="0"/>
              <a:t>56,34 kg = </a:t>
            </a:r>
            <a:r>
              <a:rPr lang="cs-CZ" sz="2800" dirty="0" smtClean="0"/>
              <a:t>0,5634</a:t>
            </a:r>
            <a:endParaRPr lang="cs-CZ" sz="2800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cs-CZ" sz="2800" dirty="0"/>
              <a:t>135 dkg = 1350 </a:t>
            </a:r>
            <a:r>
              <a:rPr lang="cs-CZ" sz="2800" dirty="0" smtClean="0">
                <a:solidFill>
                  <a:srgbClr val="FFC000"/>
                </a:solidFill>
              </a:rPr>
              <a:t> </a:t>
            </a:r>
            <a:endParaRPr lang="cs-CZ" sz="2800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cs-CZ" sz="2800" dirty="0" smtClean="0"/>
          </a:p>
          <a:p>
            <a:pPr marL="0" indent="0">
              <a:buNone/>
            </a:pPr>
            <a:r>
              <a:rPr lang="cs-CZ" sz="2800" dirty="0" smtClean="0"/>
              <a:t>0,026 </a:t>
            </a:r>
            <a:r>
              <a:rPr lang="cs-CZ" sz="2800" dirty="0"/>
              <a:t>q = 2,6 </a:t>
            </a:r>
            <a:endParaRPr lang="cs-CZ" sz="2800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cs-CZ" sz="2800" dirty="0"/>
              <a:t>360,9 g = 360900 </a:t>
            </a:r>
            <a:endParaRPr lang="cs-CZ" sz="2800" dirty="0" smtClean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cs-CZ" sz="2800" dirty="0" smtClean="0"/>
              <a:t>25,96 t = 25960 </a:t>
            </a:r>
            <a:endParaRPr lang="cs-CZ" sz="2800" dirty="0" smtClean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cs-CZ" sz="2800" dirty="0" smtClean="0"/>
              <a:t>36900 </a:t>
            </a:r>
            <a:r>
              <a:rPr lang="cs-CZ" sz="2800" dirty="0"/>
              <a:t>mg = 36,9 </a:t>
            </a:r>
            <a:endParaRPr lang="cs-CZ" sz="2800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cs-CZ" sz="2800" dirty="0"/>
              <a:t>45,6 dkg = 0,00456 </a:t>
            </a:r>
            <a:endParaRPr lang="cs-CZ" sz="2800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cs-CZ" sz="2800" dirty="0"/>
              <a:t>3,6 kg = 360 </a:t>
            </a:r>
            <a:endParaRPr lang="cs-CZ" sz="2800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cs-CZ" sz="2800" dirty="0"/>
              <a:t>0,85 q = 0,085 </a:t>
            </a:r>
            <a:endParaRPr lang="cs-CZ" sz="2800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cs-CZ" sz="2800" dirty="0"/>
              <a:t>92,25 g = 9,225 </a:t>
            </a:r>
            <a:endParaRPr lang="cs-CZ" sz="2800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cs-CZ" sz="2800" dirty="0"/>
              <a:t> 27000000 mg = 0,27 </a:t>
            </a:r>
            <a:endParaRPr lang="cs-CZ" sz="2800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cs-CZ" sz="2800" dirty="0"/>
              <a:t>63,98 kg = 0,06398 </a:t>
            </a:r>
            <a:endParaRPr lang="cs-CZ" sz="2800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4074294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pPr algn="l"/>
            <a:r>
              <a:rPr lang="cs-CZ" sz="2800" dirty="0" err="1" smtClean="0">
                <a:solidFill>
                  <a:srgbClr val="C00000"/>
                </a:solidFill>
              </a:rPr>
              <a:t>Cv</a:t>
            </a:r>
            <a:r>
              <a:rPr lang="cs-CZ" sz="2800" dirty="0" smtClean="0">
                <a:solidFill>
                  <a:srgbClr val="C00000"/>
                </a:solidFill>
              </a:rPr>
              <a:t>. 2. doplň jednotky                                               ŘEŠENÍ</a:t>
            </a:r>
            <a:endParaRPr lang="cs-CZ" sz="2800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328592"/>
          </a:xfrm>
        </p:spPr>
        <p:txBody>
          <a:bodyPr numCol="2">
            <a:normAutofit/>
          </a:bodyPr>
          <a:lstStyle/>
          <a:p>
            <a:pPr marL="0" indent="0">
              <a:buNone/>
            </a:pPr>
            <a:r>
              <a:rPr lang="cs-CZ" sz="2800" dirty="0" smtClean="0"/>
              <a:t>236,8 g = 0,2368 </a:t>
            </a:r>
            <a:r>
              <a:rPr lang="cs-CZ" sz="2800" dirty="0" smtClean="0">
                <a:solidFill>
                  <a:srgbClr val="FFC000"/>
                </a:solidFill>
              </a:rPr>
              <a:t>kg</a:t>
            </a:r>
          </a:p>
          <a:p>
            <a:pPr marL="0" indent="0">
              <a:buNone/>
            </a:pPr>
            <a:r>
              <a:rPr lang="cs-CZ" sz="2800" dirty="0" smtClean="0"/>
              <a:t>0,63 t = 63000 </a:t>
            </a:r>
            <a:r>
              <a:rPr lang="cs-CZ" sz="2800" dirty="0" smtClean="0">
                <a:solidFill>
                  <a:srgbClr val="FFC000"/>
                </a:solidFill>
              </a:rPr>
              <a:t>dkg</a:t>
            </a:r>
          </a:p>
          <a:p>
            <a:pPr marL="0" indent="0">
              <a:buNone/>
            </a:pPr>
            <a:r>
              <a:rPr lang="cs-CZ" sz="2800" dirty="0" smtClean="0"/>
              <a:t>2300 mg = 0,23 </a:t>
            </a:r>
            <a:r>
              <a:rPr lang="cs-CZ" sz="2800" dirty="0" smtClean="0">
                <a:solidFill>
                  <a:srgbClr val="FFC000"/>
                </a:solidFill>
              </a:rPr>
              <a:t>dkg</a:t>
            </a:r>
          </a:p>
          <a:p>
            <a:pPr marL="0" indent="0">
              <a:buNone/>
            </a:pPr>
            <a:r>
              <a:rPr lang="cs-CZ" sz="2800" dirty="0" smtClean="0"/>
              <a:t>58,3 q = 5830000 </a:t>
            </a:r>
            <a:r>
              <a:rPr lang="cs-CZ" sz="2800" dirty="0" smtClean="0">
                <a:solidFill>
                  <a:srgbClr val="FFC000"/>
                </a:solidFill>
              </a:rPr>
              <a:t>g</a:t>
            </a:r>
          </a:p>
          <a:p>
            <a:pPr marL="0" indent="0">
              <a:buNone/>
            </a:pPr>
            <a:r>
              <a:rPr lang="cs-CZ" sz="2800" dirty="0" smtClean="0"/>
              <a:t>36,58 dkg = 0,3658 </a:t>
            </a:r>
            <a:r>
              <a:rPr lang="cs-CZ" sz="2800" dirty="0" smtClean="0">
                <a:solidFill>
                  <a:srgbClr val="FFC000"/>
                </a:solidFill>
              </a:rPr>
              <a:t>kg</a:t>
            </a:r>
          </a:p>
          <a:p>
            <a:pPr marL="0" indent="0">
              <a:buNone/>
            </a:pPr>
            <a:r>
              <a:rPr lang="cs-CZ" sz="2800" dirty="0" smtClean="0"/>
              <a:t>3,9 kg = 3900 </a:t>
            </a:r>
            <a:r>
              <a:rPr lang="cs-CZ" sz="2800" dirty="0" smtClean="0">
                <a:solidFill>
                  <a:srgbClr val="FFC000"/>
                </a:solidFill>
              </a:rPr>
              <a:t>g</a:t>
            </a:r>
          </a:p>
          <a:p>
            <a:pPr marL="0" indent="0">
              <a:buNone/>
            </a:pPr>
            <a:r>
              <a:rPr lang="cs-CZ" sz="2800" dirty="0" smtClean="0"/>
              <a:t>650000 mg = 0,65 </a:t>
            </a:r>
            <a:r>
              <a:rPr lang="cs-CZ" sz="2800" dirty="0" smtClean="0">
                <a:solidFill>
                  <a:srgbClr val="FFC000"/>
                </a:solidFill>
              </a:rPr>
              <a:t>kg</a:t>
            </a:r>
          </a:p>
          <a:p>
            <a:pPr marL="0" indent="0">
              <a:buNone/>
            </a:pPr>
            <a:r>
              <a:rPr lang="cs-CZ" sz="2800" dirty="0" smtClean="0"/>
              <a:t>0,193 t = 193000000 </a:t>
            </a:r>
            <a:r>
              <a:rPr lang="cs-CZ" sz="2800" dirty="0" smtClean="0">
                <a:solidFill>
                  <a:srgbClr val="FFC000"/>
                </a:solidFill>
              </a:rPr>
              <a:t>mg</a:t>
            </a:r>
          </a:p>
          <a:p>
            <a:pPr marL="0" indent="0">
              <a:buNone/>
            </a:pPr>
            <a:r>
              <a:rPr lang="cs-CZ" sz="2800" dirty="0" smtClean="0"/>
              <a:t>56,34 kg = 0,5634 </a:t>
            </a:r>
            <a:r>
              <a:rPr lang="cs-CZ" sz="2800" dirty="0" smtClean="0">
                <a:solidFill>
                  <a:srgbClr val="FFC000"/>
                </a:solidFill>
              </a:rPr>
              <a:t>q</a:t>
            </a:r>
          </a:p>
          <a:p>
            <a:pPr marL="0" indent="0">
              <a:buNone/>
            </a:pPr>
            <a:r>
              <a:rPr lang="cs-CZ" sz="2800" dirty="0" smtClean="0"/>
              <a:t>135 dkg = 1350 </a:t>
            </a:r>
            <a:r>
              <a:rPr lang="cs-CZ" sz="2800" dirty="0" smtClean="0">
                <a:solidFill>
                  <a:srgbClr val="FFC000"/>
                </a:solidFill>
              </a:rPr>
              <a:t>g </a:t>
            </a:r>
          </a:p>
          <a:p>
            <a:pPr marL="0" indent="0">
              <a:buNone/>
            </a:pPr>
            <a:r>
              <a:rPr lang="cs-CZ" sz="2800" dirty="0" smtClean="0"/>
              <a:t>0,026 q = 2,6 </a:t>
            </a:r>
            <a:r>
              <a:rPr lang="cs-CZ" sz="2800" dirty="0" smtClean="0">
                <a:solidFill>
                  <a:srgbClr val="FFC000"/>
                </a:solidFill>
              </a:rPr>
              <a:t>kg</a:t>
            </a:r>
          </a:p>
          <a:p>
            <a:pPr marL="0" indent="0">
              <a:buNone/>
            </a:pPr>
            <a:r>
              <a:rPr lang="cs-CZ" sz="2800" dirty="0" smtClean="0"/>
              <a:t>360,9 g = 360900 </a:t>
            </a:r>
            <a:r>
              <a:rPr lang="cs-CZ" sz="2800" dirty="0" smtClean="0">
                <a:solidFill>
                  <a:srgbClr val="FFC000"/>
                </a:solidFill>
              </a:rPr>
              <a:t>mg</a:t>
            </a:r>
          </a:p>
          <a:p>
            <a:pPr marL="0" indent="0">
              <a:buNone/>
            </a:pPr>
            <a:r>
              <a:rPr lang="cs-CZ" sz="2800" dirty="0" smtClean="0"/>
              <a:t>25,96 t = 25960 </a:t>
            </a:r>
            <a:r>
              <a:rPr lang="cs-CZ" sz="2800" dirty="0" smtClean="0">
                <a:solidFill>
                  <a:srgbClr val="FFC000"/>
                </a:solidFill>
              </a:rPr>
              <a:t>kg</a:t>
            </a:r>
          </a:p>
          <a:p>
            <a:pPr marL="0" indent="0">
              <a:buNone/>
            </a:pPr>
            <a:r>
              <a:rPr lang="cs-CZ" sz="2800" dirty="0" smtClean="0"/>
              <a:t>36900 mg = 36,9 </a:t>
            </a:r>
            <a:r>
              <a:rPr lang="cs-CZ" sz="2800" dirty="0" smtClean="0">
                <a:solidFill>
                  <a:srgbClr val="FFC000"/>
                </a:solidFill>
              </a:rPr>
              <a:t>g</a:t>
            </a:r>
          </a:p>
          <a:p>
            <a:pPr marL="0" indent="0">
              <a:buNone/>
            </a:pPr>
            <a:r>
              <a:rPr lang="cs-CZ" sz="2800" dirty="0" smtClean="0"/>
              <a:t>45,6 dkg = 0,00456 </a:t>
            </a:r>
            <a:r>
              <a:rPr lang="cs-CZ" sz="2800" dirty="0" smtClean="0">
                <a:solidFill>
                  <a:srgbClr val="FFC000"/>
                </a:solidFill>
              </a:rPr>
              <a:t>q</a:t>
            </a:r>
          </a:p>
          <a:p>
            <a:pPr marL="0" indent="0">
              <a:buNone/>
            </a:pPr>
            <a:r>
              <a:rPr lang="cs-CZ" sz="2800" dirty="0" smtClean="0"/>
              <a:t>3,6 kg = 360 </a:t>
            </a:r>
            <a:r>
              <a:rPr lang="cs-CZ" sz="2800" dirty="0" smtClean="0">
                <a:solidFill>
                  <a:srgbClr val="FFC000"/>
                </a:solidFill>
              </a:rPr>
              <a:t>dkg</a:t>
            </a:r>
          </a:p>
          <a:p>
            <a:pPr marL="0" indent="0">
              <a:buNone/>
            </a:pPr>
            <a:r>
              <a:rPr lang="cs-CZ" sz="2800" dirty="0" smtClean="0"/>
              <a:t>0,85 q = 0,085 </a:t>
            </a:r>
            <a:r>
              <a:rPr lang="cs-CZ" sz="2800" dirty="0" smtClean="0">
                <a:solidFill>
                  <a:srgbClr val="FFC000"/>
                </a:solidFill>
              </a:rPr>
              <a:t>t</a:t>
            </a:r>
          </a:p>
          <a:p>
            <a:pPr marL="0" indent="0">
              <a:buNone/>
            </a:pPr>
            <a:r>
              <a:rPr lang="cs-CZ" sz="2800" dirty="0" smtClean="0"/>
              <a:t>92,25 g = 9,225 </a:t>
            </a:r>
            <a:r>
              <a:rPr lang="cs-CZ" sz="2800" dirty="0" smtClean="0">
                <a:solidFill>
                  <a:srgbClr val="FFC000"/>
                </a:solidFill>
              </a:rPr>
              <a:t>dkg</a:t>
            </a:r>
          </a:p>
          <a:p>
            <a:pPr marL="0" indent="0">
              <a:buNone/>
            </a:pPr>
            <a:r>
              <a:rPr lang="cs-CZ" sz="2800" dirty="0" smtClean="0"/>
              <a:t> 27000000 mg = 0,27 </a:t>
            </a:r>
            <a:r>
              <a:rPr lang="cs-CZ" sz="2800" dirty="0" smtClean="0">
                <a:solidFill>
                  <a:srgbClr val="FFC000"/>
                </a:solidFill>
              </a:rPr>
              <a:t>q</a:t>
            </a:r>
          </a:p>
          <a:p>
            <a:pPr marL="0" indent="0">
              <a:buNone/>
            </a:pPr>
            <a:r>
              <a:rPr lang="cs-CZ" sz="2800" dirty="0" smtClean="0"/>
              <a:t>63,98 kg = 0,06398 </a:t>
            </a:r>
            <a:r>
              <a:rPr lang="cs-CZ" sz="2800" dirty="0" smtClean="0">
                <a:solidFill>
                  <a:srgbClr val="FFC000"/>
                </a:solidFill>
              </a:rPr>
              <a:t>t</a:t>
            </a:r>
            <a:endParaRPr lang="cs-CZ" sz="2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158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648072"/>
          </a:xfrm>
        </p:spPr>
        <p:txBody>
          <a:bodyPr>
            <a:normAutofit/>
          </a:bodyPr>
          <a:lstStyle/>
          <a:p>
            <a:pPr algn="l"/>
            <a:r>
              <a:rPr lang="cs-CZ" sz="2400" dirty="0" err="1" smtClean="0">
                <a:solidFill>
                  <a:srgbClr val="C00000"/>
                </a:solidFill>
              </a:rPr>
              <a:t>Cv</a:t>
            </a:r>
            <a:r>
              <a:rPr lang="cs-CZ" sz="2400" dirty="0" smtClean="0">
                <a:solidFill>
                  <a:srgbClr val="C00000"/>
                </a:solidFill>
              </a:rPr>
              <a:t>. 3. </a:t>
            </a:r>
            <a:r>
              <a:rPr lang="cs-CZ" sz="2400" dirty="0" err="1" smtClean="0">
                <a:solidFill>
                  <a:srgbClr val="C00000"/>
                </a:solidFill>
              </a:rPr>
              <a:t>uspopřádej</a:t>
            </a:r>
            <a:r>
              <a:rPr lang="cs-CZ" sz="2400" dirty="0" smtClean="0">
                <a:solidFill>
                  <a:srgbClr val="C00000"/>
                </a:solidFill>
              </a:rPr>
              <a:t> hmotnosti od nejmenší po největší        ZADÁNÍ</a:t>
            </a:r>
            <a:endParaRPr lang="cs-CZ" sz="2400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pPr marL="514350" indent="-514350">
              <a:buAutoNum type="alphaUcPeriod"/>
            </a:pPr>
            <a:r>
              <a:rPr lang="cs-CZ" dirty="0" smtClean="0"/>
              <a:t>0,069 q; 2,5 kg; 800 dkg; 800000 mg; 0,12 q;</a:t>
            </a:r>
          </a:p>
          <a:p>
            <a:pPr marL="0" indent="0">
              <a:buNone/>
            </a:pPr>
            <a:r>
              <a:rPr lang="cs-CZ" dirty="0" smtClean="0"/>
              <a:t>      8000 g; 0,003 t; 11200 g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B. 790000 mg; 62 dkg; 1350 g; 0,7 kg; 0,0082 q;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790 g; 0,002 t; 1,1 kg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C. 300 kg; 0,7 q; 0,47 t; 400000 g; 40000000mg;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50000 dkg; 3,5 q; 9000 dkg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0847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pPr algn="l"/>
            <a:r>
              <a:rPr lang="cs-CZ" sz="2400" dirty="0" err="1" smtClean="0">
                <a:solidFill>
                  <a:srgbClr val="C00000"/>
                </a:solidFill>
              </a:rPr>
              <a:t>Cv</a:t>
            </a:r>
            <a:r>
              <a:rPr lang="cs-CZ" sz="2400" dirty="0" smtClean="0">
                <a:solidFill>
                  <a:srgbClr val="C00000"/>
                </a:solidFill>
              </a:rPr>
              <a:t>. 3. uspořádej hmotnosti od nejmenší po největší           ŘEŠENÍ</a:t>
            </a:r>
            <a:endParaRPr lang="cs-CZ" sz="2400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 marL="514350" indent="-514350">
              <a:buAutoNum type="alphaUcPeriod"/>
            </a:pPr>
            <a:r>
              <a:rPr lang="cs-CZ" dirty="0" smtClean="0"/>
              <a:t>800000 mg; 2,5 kg; 0,003 t; 0,069 q; 8000 g =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= 800 dkg; 11200 g; 0,12 q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B. 62 dkg; 0,7 kg; 790 g = 790000 mg; 0,0082 q;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1,1 kg; 1350 g; 0,002 t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C. 40000000 mg; 0,7 q; 9000 dkg; 300 kg; 3,5 q;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</a:t>
            </a:r>
            <a:r>
              <a:rPr lang="cs-CZ" dirty="0" smtClean="0"/>
              <a:t>400000 g</a:t>
            </a:r>
            <a:r>
              <a:rPr lang="cs-CZ" dirty="0" smtClean="0"/>
              <a:t>; 0,47 t; 50000 dkg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977919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608</Words>
  <Application>Microsoft Office PowerPoint</Application>
  <PresentationFormat>Předvádění na obrazovce (4:3)</PresentationFormat>
  <Paragraphs>116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Hmotnost</vt:lpstr>
      <vt:lpstr>Převody jednotek hmotnosti</vt:lpstr>
      <vt:lpstr>Cv. 1. převeď                                                           ZADÁNÍ</vt:lpstr>
      <vt:lpstr>Cv. 1. převeď                                                           ŘEŠENÍ</vt:lpstr>
      <vt:lpstr>Cv. 2. doplň jednotky                                               ZADÁNÍ</vt:lpstr>
      <vt:lpstr>Cv. 2. doplň jednotky                                               ŘEŠENÍ</vt:lpstr>
      <vt:lpstr>Cv. 3. uspopřádej hmotnosti od nejmenší po největší        ZADÁNÍ</vt:lpstr>
      <vt:lpstr>Cv. 3. uspořádej hmotnosti od nejmenší po největší           ŘEŠENÍ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Hmotnost</dc:title>
  <dc:creator>Ucitel</dc:creator>
  <cp:lastModifiedBy>Ucitel</cp:lastModifiedBy>
  <cp:revision>19</cp:revision>
  <dcterms:created xsi:type="dcterms:W3CDTF">2010-10-22T10:44:21Z</dcterms:created>
  <dcterms:modified xsi:type="dcterms:W3CDTF">2011-11-24T09:10:49Z</dcterms:modified>
</cp:coreProperties>
</file>