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Střední styl 3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Střední styl 4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4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4AAF-97BF-4588-9D12-A74FF3CC1DD6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F186-1FB7-498C-8837-F30C25737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280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4AAF-97BF-4588-9D12-A74FF3CC1DD6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F186-1FB7-498C-8837-F30C25737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8563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4AAF-97BF-4588-9D12-A74FF3CC1DD6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F186-1FB7-498C-8837-F30C25737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0688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4AAF-97BF-4588-9D12-A74FF3CC1DD6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F186-1FB7-498C-8837-F30C25737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6095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4AAF-97BF-4588-9D12-A74FF3CC1DD6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F186-1FB7-498C-8837-F30C25737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5482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4AAF-97BF-4588-9D12-A74FF3CC1DD6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F186-1FB7-498C-8837-F30C25737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7508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4AAF-97BF-4588-9D12-A74FF3CC1DD6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F186-1FB7-498C-8837-F30C25737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5106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4AAF-97BF-4588-9D12-A74FF3CC1DD6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F186-1FB7-498C-8837-F30C25737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7047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4AAF-97BF-4588-9D12-A74FF3CC1DD6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F186-1FB7-498C-8837-F30C25737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8761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4AAF-97BF-4588-9D12-A74FF3CC1DD6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F186-1FB7-498C-8837-F30C25737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7728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4AAF-97BF-4588-9D12-A74FF3CC1DD6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F186-1FB7-498C-8837-F30C25737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8189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B4AAF-97BF-4588-9D12-A74FF3CC1DD6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BF186-1FB7-498C-8837-F30C25737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3694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660232" y="274638"/>
            <a:ext cx="2026568" cy="1143000"/>
          </a:xfrm>
        </p:spPr>
        <p:txBody>
          <a:bodyPr/>
          <a:lstStyle/>
          <a:p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05116042"/>
              </p:ext>
            </p:extLst>
          </p:nvPr>
        </p:nvGraphicFramePr>
        <p:xfrm>
          <a:off x="4499992" y="188632"/>
          <a:ext cx="4544117" cy="644172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87409"/>
                <a:gridCol w="287409"/>
                <a:gridCol w="367030"/>
                <a:gridCol w="287409"/>
                <a:gridCol w="287409"/>
                <a:gridCol w="287409"/>
                <a:gridCol w="440770"/>
                <a:gridCol w="287409"/>
                <a:gridCol w="287409"/>
                <a:gridCol w="287409"/>
                <a:gridCol w="287409"/>
                <a:gridCol w="287409"/>
                <a:gridCol w="287409"/>
                <a:gridCol w="287409"/>
                <a:gridCol w="287409"/>
              </a:tblGrid>
              <a:tr h="40506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u="none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0" name="Zástupný symbol pro obsah 19"/>
          <p:cNvSpPr>
            <a:spLocks noGrp="1"/>
          </p:cNvSpPr>
          <p:nvPr>
            <p:ph sz="half" idx="1"/>
          </p:nvPr>
        </p:nvSpPr>
        <p:spPr>
          <a:xfrm>
            <a:off x="251520" y="188640"/>
            <a:ext cx="4244280" cy="6669360"/>
          </a:xfrm>
        </p:spPr>
        <p:txBody>
          <a:bodyPr>
            <a:normAutofit/>
          </a:bodyPr>
          <a:lstStyle/>
          <a:p>
            <a:pPr lvl="1" indent="-342900">
              <a:lnSpc>
                <a:spcPct val="150000"/>
              </a:lnSpc>
              <a:buAutoNum type="arabicPeriod"/>
            </a:pPr>
            <a:r>
              <a:rPr lang="cs-CZ" sz="1400" dirty="0" smtClean="0"/>
              <a:t>USCHNUTÍ ZMRZLÉHO PRÁDLA JE PŘÍKLAD….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JEDNA Z DOB 4-DOBÉHO MOTORU.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PŘĚMĚNA SKUP. KAPALNÉHO NA PEVNÉ.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/>
              <a:t> </a:t>
            </a:r>
            <a:r>
              <a:rPr lang="cs-CZ" sz="1400" dirty="0" smtClean="0"/>
              <a:t>PŘEMĚNA, KE KTERÉ DOCHÁZÍ U KAPALINY ZA KAŽDÉ TEPLOTY.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ZNAČKU </a:t>
            </a:r>
            <a:r>
              <a:rPr lang="cs-CZ" sz="1400" b="1" i="1" dirty="0" smtClean="0"/>
              <a:t>E</a:t>
            </a:r>
            <a:r>
              <a:rPr lang="cs-CZ" sz="1400" dirty="0" smtClean="0"/>
              <a:t> MÁ ?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OPAK TUHNUTÍ.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ZMRZNE-LI PÁRA, MLUVÍME O ….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TEPLOTA VARU ZÁVISÍ NA …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DRUH SKUPENSTVÍ.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PŘI TEPELNÉ VÝMĚNĚ SI TĚLESA PŘEDÁVAJÍ ...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ZNAČKU </a:t>
            </a:r>
            <a:r>
              <a:rPr lang="cs-CZ" sz="1400" b="1" i="1" dirty="0" smtClean="0"/>
              <a:t>U </a:t>
            </a:r>
            <a:r>
              <a:rPr lang="cs-CZ" sz="1400" dirty="0" smtClean="0"/>
              <a:t>MÁ ENERGIE …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TĚLESA VYSÍLAJÍ TEPELNÉ …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NÁDOBÁ </a:t>
            </a:r>
            <a:r>
              <a:rPr lang="cs-CZ" sz="1400" dirty="0" smtClean="0"/>
              <a:t>POUŽÍVANÁ K POKUSNÉMU URČENÍ TEPLA.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PŘEMĚNA SKUP.  PLYNNÉHO NA KAPALNÉ.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ZPŮSOB ŠÍŘENÍ TEPLA.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DRUH </a:t>
            </a:r>
            <a:r>
              <a:rPr lang="cs-CZ" sz="1400" dirty="0" smtClean="0"/>
              <a:t>ČÁSTIC</a:t>
            </a:r>
            <a:r>
              <a:rPr lang="cs-CZ" sz="1400" dirty="0" smtClean="0"/>
              <a:t>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endParaRPr lang="cs-CZ" sz="1400" dirty="0" smtClean="0"/>
          </a:p>
          <a:p>
            <a:pPr lvl="1" indent="-342900" algn="just">
              <a:lnSpc>
                <a:spcPct val="150000"/>
              </a:lnSpc>
              <a:buAutoNum type="arabicPeriod"/>
            </a:pPr>
            <a:endParaRPr lang="cs-CZ" sz="1400" b="1" dirty="0" smtClean="0"/>
          </a:p>
          <a:p>
            <a:pPr lvl="1" indent="-342900" algn="just">
              <a:lnSpc>
                <a:spcPct val="150000"/>
              </a:lnSpc>
              <a:buAutoNum type="arabicPeriod"/>
            </a:pPr>
            <a:endParaRPr lang="cs-CZ" sz="1400" dirty="0" smtClean="0"/>
          </a:p>
          <a:p>
            <a:pPr lvl="1" indent="-342900" algn="just">
              <a:lnSpc>
                <a:spcPct val="150000"/>
              </a:lnSpc>
              <a:buAutoNum type="arabicPeriod"/>
            </a:pPr>
            <a:endParaRPr lang="cs-CZ" sz="1400" dirty="0" smtClean="0"/>
          </a:p>
          <a:p>
            <a:pPr lvl="1" indent="-342900" algn="just">
              <a:lnSpc>
                <a:spcPct val="150000"/>
              </a:lnSpc>
              <a:buAutoNum type="arabicPeriod"/>
            </a:pP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974392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Zástupný symbol pro obsah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3871014"/>
              </p:ext>
            </p:extLst>
          </p:nvPr>
        </p:nvGraphicFramePr>
        <p:xfrm>
          <a:off x="4499992" y="188632"/>
          <a:ext cx="4544117" cy="644172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87409"/>
                <a:gridCol w="287409"/>
                <a:gridCol w="367030"/>
                <a:gridCol w="287409"/>
                <a:gridCol w="287409"/>
                <a:gridCol w="287409"/>
                <a:gridCol w="440770"/>
                <a:gridCol w="287409"/>
                <a:gridCol w="287409"/>
                <a:gridCol w="287409"/>
                <a:gridCol w="287409"/>
                <a:gridCol w="287409"/>
                <a:gridCol w="287409"/>
                <a:gridCol w="287409"/>
                <a:gridCol w="287409"/>
              </a:tblGrid>
              <a:tr h="40506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b="1" cap="none" spc="0" dirty="0" smtClean="0">
                          <a:ln w="1905"/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S</a:t>
                      </a:r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u="none" dirty="0" smtClean="0"/>
                        <a:t>U</a:t>
                      </a:r>
                      <a:endParaRPr lang="cs-CZ" u="none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Ý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F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b="1" cap="none" spc="0" dirty="0" smtClean="0">
                          <a:ln w="1905"/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K</a:t>
                      </a:r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b="1" cap="none" spc="0" dirty="0" smtClean="0">
                          <a:ln w="1905"/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U</a:t>
                      </a:r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</a:t>
                      </a:r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Í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Y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b="1" cap="none" spc="0" dirty="0" smtClean="0">
                          <a:ln w="1905"/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P</a:t>
                      </a:r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Ř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Á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Í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b="1" cap="none" spc="0" dirty="0" smtClean="0">
                          <a:ln w="1905"/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E</a:t>
                      </a:r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G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Á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b="1" cap="none" spc="0" dirty="0" smtClean="0">
                          <a:ln w="1905"/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N</a:t>
                      </a:r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Í</a:t>
                      </a:r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b="1" cap="none" spc="0" dirty="0" smtClean="0">
                          <a:ln w="1905"/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S</a:t>
                      </a:r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</a:t>
                      </a:r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b="1" cap="none" spc="0" dirty="0" smtClean="0">
                          <a:ln w="1905"/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K</a:t>
                      </a:r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</a:t>
                      </a:r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b="1" cap="none" spc="0" dirty="0" smtClean="0">
                          <a:ln w="1905"/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É</a:t>
                      </a:r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b="1" cap="none" spc="0" dirty="0" smtClean="0">
                          <a:ln w="1905"/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P</a:t>
                      </a:r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b="1" cap="none" spc="0" dirty="0" smtClean="0">
                          <a:ln w="1905"/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Ř</a:t>
                      </a:r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Í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Á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Ř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b="1" cap="none" spc="0" dirty="0" smtClean="0">
                          <a:ln w="1905"/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E</a:t>
                      </a:r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Í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r>
                        <a:rPr lang="cs-CZ" dirty="0" smtClean="0"/>
                        <a:t>K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b="1" cap="none" spc="0" dirty="0" smtClean="0">
                          <a:ln w="1905"/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M</a:t>
                      </a:r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r>
                        <a:rPr lang="cs-CZ" dirty="0" smtClean="0"/>
                        <a:t>K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b="1" cap="none" spc="0" dirty="0" smtClean="0">
                          <a:ln w="1905"/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Ě</a:t>
                      </a:r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Í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b="1" cap="none" spc="0" dirty="0" smtClean="0">
                          <a:ln w="1905"/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N</a:t>
                      </a:r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Í</a:t>
                      </a:r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506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b="1" cap="none" spc="0" dirty="0" smtClean="0">
                          <a:ln w="1905"/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Y</a:t>
                      </a:r>
                      <a:endParaRPr lang="cs-CZ" b="1" cap="none" spc="0" dirty="0">
                        <a:ln w="1905"/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0" name="Zástupný symbol pro obsah 19"/>
          <p:cNvSpPr>
            <a:spLocks noGrp="1"/>
          </p:cNvSpPr>
          <p:nvPr>
            <p:ph sz="half" idx="1"/>
          </p:nvPr>
        </p:nvSpPr>
        <p:spPr>
          <a:xfrm>
            <a:off x="251520" y="188640"/>
            <a:ext cx="4244280" cy="6669360"/>
          </a:xfrm>
        </p:spPr>
        <p:txBody>
          <a:bodyPr>
            <a:normAutofit/>
          </a:bodyPr>
          <a:lstStyle/>
          <a:p>
            <a:pPr lvl="1" indent="-342900">
              <a:lnSpc>
                <a:spcPct val="150000"/>
              </a:lnSpc>
              <a:buAutoNum type="arabicPeriod"/>
            </a:pPr>
            <a:r>
              <a:rPr lang="cs-CZ" sz="1400" dirty="0" smtClean="0"/>
              <a:t>USCHNUTÍ ZMRZLÉHO PRÁDLA JE PŘÍKLAD….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JEDNA Z DOB 4-DOBÉHO MOTORU.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PŘĚMĚNA SKUP. KAPALNÉHO NA PEVNÉ.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/>
              <a:t> </a:t>
            </a:r>
            <a:r>
              <a:rPr lang="cs-CZ" sz="1400" dirty="0" smtClean="0"/>
              <a:t>PŘEMĚNA, KE KTERÉ DOCHÁZÍ U KAPALINY ZA KAŽDÉ TEPLOTY.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ZNAČKU </a:t>
            </a:r>
            <a:r>
              <a:rPr lang="cs-CZ" sz="1400" b="1" i="1" dirty="0" smtClean="0"/>
              <a:t>E</a:t>
            </a:r>
            <a:r>
              <a:rPr lang="cs-CZ" sz="1400" dirty="0" smtClean="0"/>
              <a:t> MÁ ?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OPAK TUHNUTÍ.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ZMRZNE-LI PÁRA, MLUVÍME O ….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TEPLOTA VARU ZÁVISÍ NA …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DRUH SKUPENSTVÍ.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PŘI TEPELNÉ VÝMĚNĚ SI TĚLESA PŘEDÁVAJÍ ...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ZNAČKU </a:t>
            </a:r>
            <a:r>
              <a:rPr lang="cs-CZ" sz="1400" b="1" i="1" dirty="0" smtClean="0"/>
              <a:t>U </a:t>
            </a:r>
            <a:r>
              <a:rPr lang="cs-CZ" sz="1400" dirty="0" smtClean="0"/>
              <a:t>MÁ ENERGIE …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TĚLESA VYSÍLAJÍ TEPELNÉ …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NÁDOBA </a:t>
            </a:r>
            <a:r>
              <a:rPr lang="cs-CZ" sz="1400" dirty="0" smtClean="0"/>
              <a:t>POUŽÍVANÁ K POKUSNÉMU URČENÍ TEPLA.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PŘEMĚNA SKUP.  PLYNNÉHO NA KAPALNÉ.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ZPŮSOB ŠÍŘENÍ TEPLA.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r>
              <a:rPr lang="cs-CZ" sz="1400" dirty="0" smtClean="0"/>
              <a:t>DRUH ČÁSTIC.</a:t>
            </a:r>
          </a:p>
          <a:p>
            <a:pPr lvl="1" indent="-342900" algn="just">
              <a:lnSpc>
                <a:spcPct val="150000"/>
              </a:lnSpc>
              <a:buAutoNum type="arabicPeriod"/>
            </a:pPr>
            <a:endParaRPr lang="cs-CZ" sz="1400" dirty="0" smtClean="0"/>
          </a:p>
          <a:p>
            <a:pPr lvl="1" indent="-342900" algn="just">
              <a:lnSpc>
                <a:spcPct val="150000"/>
              </a:lnSpc>
              <a:buAutoNum type="arabicPeriod"/>
            </a:pPr>
            <a:endParaRPr lang="cs-CZ" sz="1400" b="1" dirty="0" smtClean="0"/>
          </a:p>
          <a:p>
            <a:pPr lvl="1" indent="-342900" algn="just">
              <a:lnSpc>
                <a:spcPct val="150000"/>
              </a:lnSpc>
              <a:buAutoNum type="arabicPeriod"/>
            </a:pPr>
            <a:endParaRPr lang="cs-CZ" sz="1400" dirty="0" smtClean="0"/>
          </a:p>
          <a:p>
            <a:pPr lvl="1" indent="-342900" algn="just">
              <a:lnSpc>
                <a:spcPct val="150000"/>
              </a:lnSpc>
              <a:buAutoNum type="arabicPeriod"/>
            </a:pPr>
            <a:endParaRPr lang="cs-CZ" sz="1400" dirty="0" smtClean="0"/>
          </a:p>
          <a:p>
            <a:pPr lvl="1" indent="-342900" algn="just">
              <a:lnSpc>
                <a:spcPct val="150000"/>
              </a:lnSpc>
              <a:buAutoNum type="arabicPeriod"/>
            </a:pP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4125258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289</Words>
  <Application>Microsoft Office PowerPoint</Application>
  <PresentationFormat>Předvádění na obrazovce (4:3)</PresentationFormat>
  <Paragraphs>149</Paragraphs>
  <Slides>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3" baseType="lpstr">
      <vt:lpstr>Motiv systému Office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</dc:creator>
  <cp:lastModifiedBy>Ucitel</cp:lastModifiedBy>
  <cp:revision>17</cp:revision>
  <dcterms:created xsi:type="dcterms:W3CDTF">2011-02-28T17:59:30Z</dcterms:created>
  <dcterms:modified xsi:type="dcterms:W3CDTF">2011-11-24T12:40:59Z</dcterms:modified>
</cp:coreProperties>
</file>