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6" y="-4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24.11.2011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0" y="23196"/>
            <a:ext cx="4499992" cy="68580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  <a:buAutoNum type="arabicPeriod"/>
            </a:pPr>
            <a:r>
              <a:rPr lang="cs-CZ" sz="1900" dirty="0" smtClean="0"/>
              <a:t>Jednotka frekvence</a:t>
            </a:r>
          </a:p>
          <a:p>
            <a:pPr>
              <a:lnSpc>
                <a:spcPct val="150000"/>
              </a:lnSpc>
              <a:buAutoNum type="arabicPeriod"/>
            </a:pPr>
            <a:r>
              <a:rPr lang="cs-CZ" sz="1900" dirty="0" smtClean="0"/>
              <a:t>Veličina, určující počet kmitů za sekundu</a:t>
            </a:r>
          </a:p>
          <a:p>
            <a:pPr>
              <a:lnSpc>
                <a:spcPct val="150000"/>
              </a:lnSpc>
              <a:buAutoNum type="arabicPeriod"/>
            </a:pPr>
            <a:r>
              <a:rPr lang="cs-CZ" sz="1900" dirty="0" smtClean="0"/>
              <a:t>Zvuk, vyvolaný neperiodickými kmity</a:t>
            </a:r>
          </a:p>
          <a:p>
            <a:pPr>
              <a:lnSpc>
                <a:spcPct val="150000"/>
              </a:lnSpc>
              <a:buAutoNum type="arabicPeriod"/>
            </a:pPr>
            <a:r>
              <a:rPr lang="cs-CZ" sz="1900" dirty="0" smtClean="0"/>
              <a:t>Vlnění s frekvencí větší jak </a:t>
            </a:r>
            <a:r>
              <a:rPr lang="cs-CZ" sz="1900" dirty="0" smtClean="0"/>
              <a:t>20 kHz</a:t>
            </a:r>
            <a:endParaRPr lang="cs-CZ" sz="1900" dirty="0" smtClean="0"/>
          </a:p>
          <a:p>
            <a:pPr>
              <a:lnSpc>
                <a:spcPct val="150000"/>
              </a:lnSpc>
              <a:buAutoNum type="arabicPeriod"/>
            </a:pPr>
            <a:r>
              <a:rPr lang="cs-CZ" sz="1900" dirty="0" smtClean="0"/>
              <a:t>Doba jednoho kmitu</a:t>
            </a:r>
          </a:p>
          <a:p>
            <a:pPr>
              <a:lnSpc>
                <a:spcPct val="150000"/>
              </a:lnSpc>
              <a:buAutoNum type="arabicPeriod"/>
            </a:pPr>
            <a:r>
              <a:rPr lang="cs-CZ" sz="1900" dirty="0" smtClean="0"/>
              <a:t>Rychlost zvuku ve vzduchu  (v  m/s)</a:t>
            </a:r>
          </a:p>
          <a:p>
            <a:pPr>
              <a:lnSpc>
                <a:spcPct val="150000"/>
              </a:lnSpc>
              <a:buAutoNum type="arabicPeriod"/>
            </a:pPr>
            <a:r>
              <a:rPr lang="cs-CZ" sz="1900" dirty="0" smtClean="0"/>
              <a:t>Maximální výchylka kmitů</a:t>
            </a:r>
          </a:p>
          <a:p>
            <a:pPr>
              <a:lnSpc>
                <a:spcPct val="150000"/>
              </a:lnSpc>
              <a:buAutoNum type="arabicPeriod"/>
            </a:pPr>
            <a:r>
              <a:rPr lang="cs-CZ" sz="1900" dirty="0" smtClean="0"/>
              <a:t>Těleso na pružině koná kmitání </a:t>
            </a:r>
          </a:p>
          <a:p>
            <a:pPr>
              <a:lnSpc>
                <a:spcPct val="150000"/>
              </a:lnSpc>
              <a:buAutoNum type="arabicPeriod"/>
            </a:pPr>
            <a:r>
              <a:rPr lang="cs-CZ" sz="1900" dirty="0" smtClean="0"/>
              <a:t>Jednotka vlnové délky</a:t>
            </a:r>
          </a:p>
          <a:p>
            <a:pPr>
              <a:lnSpc>
                <a:spcPct val="150000"/>
              </a:lnSpc>
              <a:buAutoNum type="arabicPeriod"/>
            </a:pPr>
            <a:r>
              <a:rPr lang="cs-CZ" sz="1900" dirty="0" smtClean="0"/>
              <a:t>Jednotka periody</a:t>
            </a:r>
          </a:p>
          <a:p>
            <a:pPr>
              <a:lnSpc>
                <a:spcPct val="150000"/>
              </a:lnSpc>
              <a:buAutoNum type="arabicPeriod"/>
            </a:pPr>
            <a:r>
              <a:rPr lang="cs-CZ" sz="1900" dirty="0" smtClean="0"/>
              <a:t>Perioda mat. kyvadla závisí na </a:t>
            </a:r>
          </a:p>
          <a:p>
            <a:pPr>
              <a:lnSpc>
                <a:spcPct val="150000"/>
              </a:lnSpc>
              <a:buAutoNum type="arabicPeriod"/>
            </a:pPr>
            <a:r>
              <a:rPr lang="cs-CZ" sz="1900" dirty="0" smtClean="0"/>
              <a:t>Vlnění, kterým se dorozumívají velryby</a:t>
            </a:r>
          </a:p>
          <a:p>
            <a:pPr>
              <a:lnSpc>
                <a:spcPct val="150000"/>
              </a:lnSpc>
              <a:buAutoNum type="arabicPeriod"/>
            </a:pPr>
            <a:r>
              <a:rPr lang="cs-CZ" sz="1900" dirty="0" smtClean="0"/>
              <a:t>Zařízení vykonávající kmitavý pohyb</a:t>
            </a:r>
          </a:p>
          <a:p>
            <a:pPr>
              <a:lnSpc>
                <a:spcPct val="150000"/>
              </a:lnSpc>
              <a:buFont typeface="Arial" pitchFamily="34" charset="0"/>
              <a:buAutoNum type="arabicPeriod"/>
            </a:pPr>
            <a:r>
              <a:rPr lang="cs-CZ" sz="1900" dirty="0"/>
              <a:t>Zvuk, vyvolaný </a:t>
            </a:r>
            <a:r>
              <a:rPr lang="cs-CZ" sz="1900" dirty="0" smtClean="0"/>
              <a:t>periodickými kmity</a:t>
            </a:r>
          </a:p>
          <a:p>
            <a:pPr>
              <a:lnSpc>
                <a:spcPct val="150000"/>
              </a:lnSpc>
              <a:buFont typeface="Arial" pitchFamily="34" charset="0"/>
              <a:buAutoNum type="arabicPeriod"/>
            </a:pPr>
            <a:r>
              <a:rPr lang="cs-CZ" sz="1900" dirty="0" smtClean="0"/>
              <a:t>Vzniká při </a:t>
            </a:r>
            <a:r>
              <a:rPr lang="cs-CZ" sz="1900" dirty="0"/>
              <a:t>odrazu zvuku od velkých </a:t>
            </a:r>
            <a:r>
              <a:rPr lang="cs-CZ" sz="1900" dirty="0" smtClean="0"/>
              <a:t>ploch</a:t>
            </a:r>
          </a:p>
          <a:p>
            <a:pPr>
              <a:lnSpc>
                <a:spcPct val="150000"/>
              </a:lnSpc>
              <a:buFont typeface="Arial" pitchFamily="34" charset="0"/>
              <a:buAutoNum type="arabicPeriod"/>
            </a:pPr>
            <a:r>
              <a:rPr lang="cs-CZ" sz="1900" dirty="0" smtClean="0"/>
              <a:t>Perioda tělesa na pružině závisí na</a:t>
            </a:r>
          </a:p>
          <a:p>
            <a:pPr>
              <a:lnSpc>
                <a:spcPct val="150000"/>
              </a:lnSpc>
              <a:buFont typeface="Arial" pitchFamily="34" charset="0"/>
              <a:buAutoNum type="arabicPeriod"/>
            </a:pPr>
            <a:r>
              <a:rPr lang="cs-CZ" sz="1900" dirty="0" smtClean="0"/>
              <a:t>Děj při kterém výchylka opakovaně roste a klesá </a:t>
            </a:r>
          </a:p>
          <a:p>
            <a:pPr>
              <a:buFont typeface="Arial" pitchFamily="34" charset="0"/>
              <a:buAutoNum type="arabicPeriod"/>
            </a:pPr>
            <a:endParaRPr lang="cs-CZ" sz="1900" dirty="0"/>
          </a:p>
          <a:p>
            <a:pPr>
              <a:buAutoNum type="arabicPeriod"/>
            </a:pPr>
            <a:endParaRPr lang="cs-CZ" sz="1600" dirty="0" smtClean="0"/>
          </a:p>
          <a:p>
            <a:pPr>
              <a:buAutoNum type="arabicPeriod"/>
            </a:pPr>
            <a:endParaRPr lang="cs-CZ" sz="1600" dirty="0" smtClean="0"/>
          </a:p>
          <a:p>
            <a:pPr>
              <a:buAutoNum type="arabicPeriod"/>
            </a:pPr>
            <a:endParaRPr lang="cs-CZ" sz="1600" dirty="0" smtClean="0"/>
          </a:p>
          <a:p>
            <a:pPr>
              <a:buAutoNum type="arabicPeriod"/>
            </a:pPr>
            <a:endParaRPr lang="cs-CZ" sz="1600" dirty="0"/>
          </a:p>
        </p:txBody>
      </p:sp>
      <p:graphicFrame>
        <p:nvGraphicFramePr>
          <p:cNvPr id="7" name="Zástupný symbol pro obsah 6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08721007"/>
              </p:ext>
            </p:extLst>
          </p:nvPr>
        </p:nvGraphicFramePr>
        <p:xfrm>
          <a:off x="4499998" y="116633"/>
          <a:ext cx="4410314" cy="66247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8143"/>
                <a:gridCol w="365711"/>
                <a:gridCol w="261890"/>
                <a:gridCol w="261890"/>
                <a:gridCol w="261890"/>
                <a:gridCol w="261890"/>
                <a:gridCol w="261890"/>
                <a:gridCol w="261890"/>
                <a:gridCol w="261890"/>
                <a:gridCol w="303230"/>
                <a:gridCol w="220550"/>
                <a:gridCol w="261890"/>
                <a:gridCol w="261890"/>
                <a:gridCol w="261890"/>
                <a:gridCol w="261890"/>
                <a:gridCol w="261890"/>
              </a:tblGrid>
              <a:tr h="389690">
                <a:tc rowSpan="2" gridSpan="2"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rowSpan="2" gridSpan="3"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89690">
                <a:tc gridSpan="2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mpd="sng">
                      <a:noFill/>
                    </a:lnL>
                  </a:tcPr>
                </a:tc>
                <a:tc gridSpan="3" v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mpd="sng">
                      <a:noFill/>
                    </a:lnL>
                  </a:tcPr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mpd="sng">
                      <a:noFill/>
                    </a:lnR>
                  </a:tcPr>
                </a:tc>
              </a:tr>
              <a:tr h="389690">
                <a:tc gridSpan="7"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gridSpan="2" v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hMerge="1" v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mpd="sng">
                      <a:noFill/>
                    </a:lnR>
                  </a:tcPr>
                </a:tc>
              </a:tr>
              <a:tr h="389690">
                <a:tc rowSpan="3"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389690"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690"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89690">
                <a:tc gridSpan="2"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T w="12700" cmpd="sng">
                      <a:noFill/>
                    </a:lnT>
                  </a:tcPr>
                </a:tc>
              </a:tr>
              <a:tr h="389690"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89690">
                <a:tc rowSpan="2"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690"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</a:tr>
              <a:tr h="389690">
                <a:tc gridSpan="8"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89690">
                <a:tc gridSpan="3"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89690">
                <a:tc gridSpan="5"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89690">
                <a:tc rowSpan="2" gridSpan="6"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gridSpan="2"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T w="12700" cmpd="sng">
                      <a:noFill/>
                    </a:lnT>
                  </a:tcPr>
                </a:tc>
              </a:tr>
              <a:tr h="389690">
                <a:tc gridSpan="6" v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mpd="sng">
                      <a:noFill/>
                    </a:lnL>
                  </a:tcPr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389690">
                <a:tc gridSpan="5"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89690">
                <a:tc gridSpan="3"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gridSpan="2"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5080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0" y="23196"/>
            <a:ext cx="4499992" cy="68580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  <a:buAutoNum type="arabicPeriod"/>
            </a:pPr>
            <a:r>
              <a:rPr lang="cs-CZ" sz="1900" dirty="0" smtClean="0"/>
              <a:t>Jednotka frekvence</a:t>
            </a:r>
          </a:p>
          <a:p>
            <a:pPr>
              <a:lnSpc>
                <a:spcPct val="150000"/>
              </a:lnSpc>
              <a:buAutoNum type="arabicPeriod"/>
            </a:pPr>
            <a:r>
              <a:rPr lang="cs-CZ" sz="1900" dirty="0" smtClean="0"/>
              <a:t>Veličina, určující počet kmitů za sekundu</a:t>
            </a:r>
          </a:p>
          <a:p>
            <a:pPr>
              <a:lnSpc>
                <a:spcPct val="150000"/>
              </a:lnSpc>
              <a:buAutoNum type="arabicPeriod"/>
            </a:pPr>
            <a:r>
              <a:rPr lang="cs-CZ" sz="1900" dirty="0" smtClean="0"/>
              <a:t>Zvuk, vyvolaný neperiodickými kmity</a:t>
            </a:r>
          </a:p>
          <a:p>
            <a:pPr>
              <a:lnSpc>
                <a:spcPct val="150000"/>
              </a:lnSpc>
              <a:buAutoNum type="arabicPeriod"/>
            </a:pPr>
            <a:r>
              <a:rPr lang="cs-CZ" sz="1900" dirty="0" smtClean="0"/>
              <a:t>Vlnění s frekvencí větší jak </a:t>
            </a:r>
            <a:r>
              <a:rPr lang="cs-CZ" sz="1900" dirty="0" smtClean="0"/>
              <a:t>20 kHz</a:t>
            </a:r>
            <a:endParaRPr lang="cs-CZ" sz="1900" dirty="0" smtClean="0"/>
          </a:p>
          <a:p>
            <a:pPr>
              <a:lnSpc>
                <a:spcPct val="150000"/>
              </a:lnSpc>
              <a:buAutoNum type="arabicPeriod"/>
            </a:pPr>
            <a:r>
              <a:rPr lang="cs-CZ" sz="1900" dirty="0" smtClean="0"/>
              <a:t>Doba jednoho kmitu</a:t>
            </a:r>
          </a:p>
          <a:p>
            <a:pPr>
              <a:lnSpc>
                <a:spcPct val="150000"/>
              </a:lnSpc>
              <a:buAutoNum type="arabicPeriod"/>
            </a:pPr>
            <a:r>
              <a:rPr lang="cs-CZ" sz="1900" dirty="0" smtClean="0"/>
              <a:t>Rychlost zvuku ve vzduchu  (v  m/s)</a:t>
            </a:r>
          </a:p>
          <a:p>
            <a:pPr>
              <a:lnSpc>
                <a:spcPct val="150000"/>
              </a:lnSpc>
              <a:buAutoNum type="arabicPeriod"/>
            </a:pPr>
            <a:r>
              <a:rPr lang="cs-CZ" sz="1900" dirty="0" smtClean="0"/>
              <a:t>Maximální výchylka kmitů</a:t>
            </a:r>
          </a:p>
          <a:p>
            <a:pPr>
              <a:lnSpc>
                <a:spcPct val="150000"/>
              </a:lnSpc>
              <a:buAutoNum type="arabicPeriod"/>
            </a:pPr>
            <a:r>
              <a:rPr lang="cs-CZ" sz="1900" dirty="0" smtClean="0"/>
              <a:t>Těleso na pružině koná kmitání </a:t>
            </a:r>
          </a:p>
          <a:p>
            <a:pPr>
              <a:lnSpc>
                <a:spcPct val="150000"/>
              </a:lnSpc>
              <a:buAutoNum type="arabicPeriod"/>
            </a:pPr>
            <a:r>
              <a:rPr lang="cs-CZ" sz="1900" dirty="0" smtClean="0"/>
              <a:t>Jednotka vlnové délky</a:t>
            </a:r>
          </a:p>
          <a:p>
            <a:pPr>
              <a:lnSpc>
                <a:spcPct val="150000"/>
              </a:lnSpc>
              <a:buAutoNum type="arabicPeriod"/>
            </a:pPr>
            <a:r>
              <a:rPr lang="cs-CZ" sz="1900" dirty="0" smtClean="0"/>
              <a:t>Jednotka periody</a:t>
            </a:r>
          </a:p>
          <a:p>
            <a:pPr>
              <a:lnSpc>
                <a:spcPct val="150000"/>
              </a:lnSpc>
              <a:buAutoNum type="arabicPeriod"/>
            </a:pPr>
            <a:r>
              <a:rPr lang="cs-CZ" sz="1900" dirty="0" smtClean="0"/>
              <a:t>Perioda mat. kyvadla závisí na </a:t>
            </a:r>
          </a:p>
          <a:p>
            <a:pPr>
              <a:lnSpc>
                <a:spcPct val="150000"/>
              </a:lnSpc>
              <a:buAutoNum type="arabicPeriod"/>
            </a:pPr>
            <a:r>
              <a:rPr lang="cs-CZ" sz="1900" dirty="0" smtClean="0"/>
              <a:t>Vlnění, kterým se dorozumívají velryby</a:t>
            </a:r>
          </a:p>
          <a:p>
            <a:pPr>
              <a:lnSpc>
                <a:spcPct val="150000"/>
              </a:lnSpc>
              <a:buAutoNum type="arabicPeriod"/>
            </a:pPr>
            <a:r>
              <a:rPr lang="cs-CZ" sz="1900" dirty="0" smtClean="0"/>
              <a:t>Zařízení vykonávající kmitavý pohyb</a:t>
            </a:r>
          </a:p>
          <a:p>
            <a:pPr>
              <a:lnSpc>
                <a:spcPct val="150000"/>
              </a:lnSpc>
              <a:buFont typeface="Arial" pitchFamily="34" charset="0"/>
              <a:buAutoNum type="arabicPeriod"/>
            </a:pPr>
            <a:r>
              <a:rPr lang="cs-CZ" sz="1900" dirty="0"/>
              <a:t>Zvuk, vyvolaný </a:t>
            </a:r>
            <a:r>
              <a:rPr lang="cs-CZ" sz="1900" dirty="0" smtClean="0"/>
              <a:t>periodickými kmity</a:t>
            </a:r>
          </a:p>
          <a:p>
            <a:pPr>
              <a:lnSpc>
                <a:spcPct val="150000"/>
              </a:lnSpc>
              <a:buFont typeface="Arial" pitchFamily="34" charset="0"/>
              <a:buAutoNum type="arabicPeriod"/>
            </a:pPr>
            <a:r>
              <a:rPr lang="cs-CZ" sz="1900" dirty="0" smtClean="0"/>
              <a:t>Vzniká při </a:t>
            </a:r>
            <a:r>
              <a:rPr lang="cs-CZ" sz="1900" dirty="0"/>
              <a:t>odrazu zvuku od velkých </a:t>
            </a:r>
            <a:r>
              <a:rPr lang="cs-CZ" sz="1900" dirty="0" smtClean="0"/>
              <a:t>ploch</a:t>
            </a:r>
          </a:p>
          <a:p>
            <a:pPr>
              <a:lnSpc>
                <a:spcPct val="150000"/>
              </a:lnSpc>
              <a:buFont typeface="Arial" pitchFamily="34" charset="0"/>
              <a:buAutoNum type="arabicPeriod"/>
            </a:pPr>
            <a:r>
              <a:rPr lang="cs-CZ" sz="1900" dirty="0" smtClean="0"/>
              <a:t>Perioda tělesa na pružině závisí na</a:t>
            </a:r>
          </a:p>
          <a:p>
            <a:pPr>
              <a:lnSpc>
                <a:spcPct val="150000"/>
              </a:lnSpc>
              <a:buFont typeface="Arial" pitchFamily="34" charset="0"/>
              <a:buAutoNum type="arabicPeriod"/>
            </a:pPr>
            <a:r>
              <a:rPr lang="cs-CZ" sz="1900" dirty="0" smtClean="0"/>
              <a:t>Děj při kterém výchylka opakovaně roste a klesá </a:t>
            </a:r>
          </a:p>
          <a:p>
            <a:pPr>
              <a:buFont typeface="Arial" pitchFamily="34" charset="0"/>
              <a:buAutoNum type="arabicPeriod"/>
            </a:pPr>
            <a:endParaRPr lang="cs-CZ" sz="1900" dirty="0"/>
          </a:p>
          <a:p>
            <a:pPr>
              <a:buAutoNum type="arabicPeriod"/>
            </a:pPr>
            <a:endParaRPr lang="cs-CZ" sz="1600" dirty="0" smtClean="0"/>
          </a:p>
          <a:p>
            <a:pPr>
              <a:buAutoNum type="arabicPeriod"/>
            </a:pPr>
            <a:endParaRPr lang="cs-CZ" sz="1600" dirty="0" smtClean="0"/>
          </a:p>
          <a:p>
            <a:pPr>
              <a:buAutoNum type="arabicPeriod"/>
            </a:pPr>
            <a:endParaRPr lang="cs-CZ" sz="1600" dirty="0" smtClean="0"/>
          </a:p>
          <a:p>
            <a:pPr>
              <a:buAutoNum type="arabicPeriod"/>
            </a:pPr>
            <a:endParaRPr lang="cs-CZ" sz="1600" dirty="0"/>
          </a:p>
        </p:txBody>
      </p:sp>
      <p:graphicFrame>
        <p:nvGraphicFramePr>
          <p:cNvPr id="7" name="Zástupný symbol pro obsah 6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013965316"/>
              </p:ext>
            </p:extLst>
          </p:nvPr>
        </p:nvGraphicFramePr>
        <p:xfrm>
          <a:off x="4499998" y="116633"/>
          <a:ext cx="4410314" cy="66247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8143"/>
                <a:gridCol w="365711"/>
                <a:gridCol w="261890"/>
                <a:gridCol w="261890"/>
                <a:gridCol w="261890"/>
                <a:gridCol w="261890"/>
                <a:gridCol w="261890"/>
                <a:gridCol w="261890"/>
                <a:gridCol w="261890"/>
                <a:gridCol w="303230"/>
                <a:gridCol w="220550"/>
                <a:gridCol w="261890"/>
                <a:gridCol w="261890"/>
                <a:gridCol w="261890"/>
                <a:gridCol w="261890"/>
                <a:gridCol w="261890"/>
              </a:tblGrid>
              <a:tr h="389690">
                <a:tc rowSpan="2" gridSpan="2"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rowSpan="2" gridSpan="3"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H</a:t>
                      </a:r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E</a:t>
                      </a:r>
                      <a:endParaRPr lang="cs-CZ" b="1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R</a:t>
                      </a:r>
                      <a:endParaRPr lang="cs-CZ" b="1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T</a:t>
                      </a:r>
                      <a:endParaRPr lang="cs-CZ" b="1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Z</a:t>
                      </a:r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89690">
                <a:tc gridSpan="2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L w="12700" cmpd="sng">
                      <a:noFill/>
                    </a:lnL>
                  </a:tcPr>
                </a:tc>
                <a:tc gridSpan="3" v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mpd="sng">
                      <a:noFill/>
                    </a:lnL>
                  </a:tcPr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F</a:t>
                      </a:r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R</a:t>
                      </a:r>
                      <a:endParaRPr lang="cs-CZ" b="1" dirty="0"/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E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K</a:t>
                      </a:r>
                      <a:endParaRPr lang="cs-CZ" b="1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V</a:t>
                      </a:r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E</a:t>
                      </a:r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N</a:t>
                      </a:r>
                      <a:endParaRPr lang="cs-CZ" b="1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C</a:t>
                      </a:r>
                      <a:endParaRPr lang="cs-CZ" b="1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E</a:t>
                      </a:r>
                      <a:endParaRPr lang="cs-CZ" b="1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mpd="sng">
                      <a:noFill/>
                    </a:lnR>
                  </a:tcPr>
                </a:tc>
              </a:tr>
              <a:tr h="389690">
                <a:tc gridSpan="7"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H</a:t>
                      </a:r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L</a:t>
                      </a:r>
                      <a:endParaRPr lang="cs-CZ" b="1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U</a:t>
                      </a:r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K</a:t>
                      </a:r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gridSpan="2" v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hMerge="1" v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mpd="sng">
                      <a:noFill/>
                    </a:lnR>
                  </a:tcPr>
                </a:tc>
              </a:tr>
              <a:tr h="389690">
                <a:tc rowSpan="3"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U</a:t>
                      </a:r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L</a:t>
                      </a:r>
                      <a:endParaRPr lang="cs-CZ" b="1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T</a:t>
                      </a:r>
                      <a:endParaRPr lang="cs-CZ" b="1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R</a:t>
                      </a:r>
                      <a:endParaRPr lang="cs-CZ" b="1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A</a:t>
                      </a:r>
                      <a:endParaRPr lang="cs-CZ" b="1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Z</a:t>
                      </a:r>
                      <a:endParaRPr lang="cs-CZ" b="1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V</a:t>
                      </a:r>
                      <a:endParaRPr lang="cs-CZ" b="1" dirty="0"/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U</a:t>
                      </a:r>
                      <a:endParaRPr lang="cs-CZ" b="1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K</a:t>
                      </a:r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389690"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P</a:t>
                      </a:r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E</a:t>
                      </a:r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R</a:t>
                      </a:r>
                      <a:endParaRPr lang="cs-CZ" b="1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I</a:t>
                      </a:r>
                      <a:endParaRPr lang="cs-CZ" b="1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O</a:t>
                      </a:r>
                      <a:endParaRPr lang="cs-CZ" b="1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D</a:t>
                      </a:r>
                      <a:endParaRPr lang="cs-CZ" b="1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A</a:t>
                      </a:r>
                      <a:endParaRPr lang="cs-CZ" b="1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690"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3</a:t>
                      </a:r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4</a:t>
                      </a:r>
                      <a:endParaRPr lang="cs-CZ" b="1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O</a:t>
                      </a:r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89690">
                <a:tc gridSpan="2"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A</a:t>
                      </a:r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M</a:t>
                      </a:r>
                      <a:endParaRPr lang="cs-CZ" b="1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P</a:t>
                      </a:r>
                      <a:endParaRPr lang="cs-CZ" b="1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L</a:t>
                      </a:r>
                      <a:endParaRPr lang="cs-CZ" b="1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I</a:t>
                      </a:r>
                      <a:endParaRPr lang="cs-CZ" b="1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U</a:t>
                      </a:r>
                      <a:endParaRPr lang="cs-CZ" b="1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D</a:t>
                      </a:r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A</a:t>
                      </a:r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12700" cmpd="sng"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T w="12700" cmpd="sng">
                      <a:noFill/>
                    </a:lnT>
                  </a:tcPr>
                </a:tc>
              </a:tr>
              <a:tr h="389690"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H</a:t>
                      </a:r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A</a:t>
                      </a:r>
                      <a:endParaRPr lang="cs-CZ" b="1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R</a:t>
                      </a:r>
                      <a:endParaRPr lang="cs-CZ" b="1" dirty="0"/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M</a:t>
                      </a:r>
                      <a:endParaRPr lang="cs-CZ" b="1" dirty="0"/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O</a:t>
                      </a:r>
                      <a:endParaRPr lang="cs-CZ" b="1" dirty="0"/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N</a:t>
                      </a:r>
                      <a:endParaRPr lang="cs-CZ" b="1" dirty="0"/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I</a:t>
                      </a:r>
                      <a:endParaRPr lang="cs-CZ" b="1" dirty="0"/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C</a:t>
                      </a:r>
                      <a:endParaRPr lang="cs-CZ" b="1" dirty="0"/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K</a:t>
                      </a:r>
                      <a:endParaRPr lang="cs-CZ" b="1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É</a:t>
                      </a:r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89690">
                <a:tc rowSpan="2"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L</a:t>
                      </a:r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A</a:t>
                      </a:r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M</a:t>
                      </a:r>
                      <a:endParaRPr lang="cs-CZ" b="1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B</a:t>
                      </a:r>
                      <a:endParaRPr lang="cs-CZ" b="1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D</a:t>
                      </a:r>
                      <a:endParaRPr lang="cs-CZ" b="1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A</a:t>
                      </a:r>
                      <a:endParaRPr lang="cs-CZ" b="1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690"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S</a:t>
                      </a:r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E</a:t>
                      </a:r>
                      <a:endParaRPr lang="cs-CZ" b="1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K</a:t>
                      </a:r>
                      <a:endParaRPr lang="cs-CZ" b="1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U</a:t>
                      </a:r>
                      <a:endParaRPr lang="cs-CZ" b="1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N</a:t>
                      </a:r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D</a:t>
                      </a:r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A</a:t>
                      </a:r>
                      <a:endParaRPr lang="cs-CZ" b="1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</a:tr>
              <a:tr h="389690">
                <a:tc gridSpan="8"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D</a:t>
                      </a:r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É</a:t>
                      </a:r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L</a:t>
                      </a:r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C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E</a:t>
                      </a:r>
                      <a:endParaRPr lang="cs-CZ" b="1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89690">
                <a:tc gridSpan="3"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I</a:t>
                      </a:r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N</a:t>
                      </a:r>
                      <a:endParaRPr lang="cs-CZ" b="1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F</a:t>
                      </a:r>
                      <a:endParaRPr lang="cs-CZ" b="1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R</a:t>
                      </a:r>
                      <a:endParaRPr lang="cs-CZ" b="1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A</a:t>
                      </a:r>
                      <a:endParaRPr lang="cs-CZ" b="1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Z</a:t>
                      </a:r>
                      <a:endParaRPr lang="cs-CZ" b="1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V</a:t>
                      </a:r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U</a:t>
                      </a:r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K</a:t>
                      </a:r>
                      <a:endParaRPr lang="cs-CZ" b="1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89690">
                <a:tc gridSpan="5"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O</a:t>
                      </a:r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S</a:t>
                      </a:r>
                      <a:endParaRPr lang="cs-CZ" b="1" dirty="0"/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C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I</a:t>
                      </a:r>
                      <a:endParaRPr lang="cs-CZ" b="1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L</a:t>
                      </a:r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Á</a:t>
                      </a:r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T</a:t>
                      </a:r>
                      <a:endParaRPr lang="cs-CZ" b="1" dirty="0"/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O</a:t>
                      </a:r>
                      <a:endParaRPr lang="cs-CZ" b="1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R</a:t>
                      </a:r>
                      <a:endParaRPr lang="cs-CZ" b="1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89690">
                <a:tc rowSpan="2" gridSpan="6"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T</a:t>
                      </a:r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Ó</a:t>
                      </a:r>
                      <a:endParaRPr lang="cs-CZ" b="1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N</a:t>
                      </a:r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gridSpan="2"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>
                    <a:lnT w="12700" cmpd="sng">
                      <a:noFill/>
                    </a:lnT>
                  </a:tcPr>
                </a:tc>
              </a:tr>
              <a:tr h="389690">
                <a:tc gridSpan="6" v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mpd="sng">
                      <a:noFill/>
                    </a:lnL>
                  </a:tcPr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O</a:t>
                      </a:r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Z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V</a:t>
                      </a:r>
                      <a:endParaRPr lang="cs-CZ" b="1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Ě</a:t>
                      </a:r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N</a:t>
                      </a:r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A</a:t>
                      </a:r>
                      <a:endParaRPr lang="cs-CZ" b="1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389690">
                <a:tc gridSpan="5"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H</a:t>
                      </a:r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M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O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T</a:t>
                      </a:r>
                      <a:endParaRPr lang="cs-CZ" b="1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N</a:t>
                      </a:r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O</a:t>
                      </a:r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S</a:t>
                      </a:r>
                      <a:endParaRPr lang="cs-CZ" b="1" dirty="0"/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T</a:t>
                      </a:r>
                      <a:endParaRPr lang="cs-CZ" b="1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I</a:t>
                      </a:r>
                      <a:endParaRPr lang="cs-CZ" b="1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89690">
                <a:tc gridSpan="3"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K</a:t>
                      </a:r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M</a:t>
                      </a:r>
                      <a:endParaRPr lang="cs-CZ" b="1" dirty="0"/>
                    </a:p>
                  </a:txBody>
                  <a:tcP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I</a:t>
                      </a:r>
                      <a:endParaRPr lang="cs-CZ" b="1" dirty="0"/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T</a:t>
                      </a:r>
                      <a:endParaRPr lang="cs-CZ" b="1" dirty="0"/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Á</a:t>
                      </a:r>
                      <a:endParaRPr lang="cs-CZ" b="1" dirty="0"/>
                    </a:p>
                  </a:txBody>
                  <a:tcP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N</a:t>
                      </a:r>
                      <a:endParaRPr lang="cs-CZ" b="1" dirty="0"/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/>
                        <a:t>Í</a:t>
                      </a:r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cs-CZ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 gridSpan="2"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181121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291</Words>
  <Application>Microsoft Office PowerPoint</Application>
  <PresentationFormat>Předvádění na obrazovce (4:3)</PresentationFormat>
  <Paragraphs>157</Paragraphs>
  <Slides>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3" baseType="lpstr">
      <vt:lpstr>Motiv sady Office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Ucitel</dc:creator>
  <cp:lastModifiedBy>Ucitel</cp:lastModifiedBy>
  <cp:revision>13</cp:revision>
  <dcterms:created xsi:type="dcterms:W3CDTF">2011-05-03T16:17:02Z</dcterms:created>
  <dcterms:modified xsi:type="dcterms:W3CDTF">2011-11-24T13:21:31Z</dcterms:modified>
</cp:coreProperties>
</file>