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iscojis.cz/teens/images/stories/pohyb/salek_caje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2160239"/>
          </a:xfrm>
        </p:spPr>
        <p:txBody>
          <a:bodyPr>
            <a:normAutofit/>
          </a:bodyPr>
          <a:lstStyle/>
          <a:p>
            <a:r>
              <a:rPr lang="cs-CZ" sz="12000" b="1" dirty="0" smtClean="0">
                <a:solidFill>
                  <a:schemeClr val="accent5">
                    <a:lumMod val="50000"/>
                  </a:schemeClr>
                </a:solidFill>
              </a:rPr>
              <a:t>Teplo</a:t>
            </a:r>
            <a:endParaRPr lang="cs-CZ" sz="12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3573016"/>
            <a:ext cx="7776864" cy="2736304"/>
          </a:xfrm>
        </p:spPr>
        <p:txBody>
          <a:bodyPr>
            <a:noAutofit/>
          </a:bodyPr>
          <a:lstStyle/>
          <a:p>
            <a:r>
              <a:rPr lang="cs-CZ" sz="4800" b="1" dirty="0" smtClean="0"/>
              <a:t>ZNAČKA</a:t>
            </a:r>
            <a:r>
              <a:rPr lang="cs-CZ" sz="4400" dirty="0" smtClean="0"/>
              <a:t>…………………………..</a:t>
            </a:r>
            <a:r>
              <a:rPr lang="cs-CZ" sz="6000" b="1" dirty="0" smtClean="0">
                <a:solidFill>
                  <a:schemeClr val="accent5">
                    <a:lumMod val="50000"/>
                  </a:schemeClr>
                </a:solidFill>
              </a:rPr>
              <a:t>Q</a:t>
            </a:r>
          </a:p>
          <a:p>
            <a:r>
              <a:rPr lang="cs-CZ" sz="4400" b="1" dirty="0" smtClean="0"/>
              <a:t>JEDNOTKA</a:t>
            </a:r>
            <a:r>
              <a:rPr lang="cs-CZ" sz="4400" dirty="0" smtClean="0"/>
              <a:t>………………….</a:t>
            </a:r>
            <a:r>
              <a:rPr lang="cs-CZ" sz="6000" b="1" dirty="0" smtClean="0">
                <a:solidFill>
                  <a:schemeClr val="accent5">
                    <a:lumMod val="50000"/>
                  </a:schemeClr>
                </a:solidFill>
              </a:rPr>
              <a:t>J</a:t>
            </a:r>
            <a:r>
              <a:rPr lang="cs-CZ" sz="4400" dirty="0" smtClean="0"/>
              <a:t> (joule)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1060573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www.viscojis.cz/teens/images/stories/pohyb/salek_caje.jpg</a:t>
            </a:r>
            <a:endParaRPr lang="cs-CZ" dirty="0" smtClean="0"/>
          </a:p>
          <a:p>
            <a:r>
              <a:rPr lang="cs-CZ" dirty="0" err="1"/>
              <a:t>HyperText</a:t>
            </a:r>
            <a:r>
              <a:rPr lang="cs-CZ" dirty="0"/>
              <a:t> Transfer </a:t>
            </a:r>
            <a:r>
              <a:rPr lang="cs-CZ" dirty="0" err="1" smtClean="0"/>
              <a:t>Protocol</a:t>
            </a:r>
            <a:endParaRPr lang="cs-CZ" dirty="0" smtClean="0"/>
          </a:p>
          <a:p>
            <a:r>
              <a:rPr lang="cs-CZ" dirty="0"/>
              <a:t>Obrázek JPEG</a:t>
            </a:r>
          </a:p>
        </p:txBody>
      </p:sp>
    </p:spTree>
    <p:extLst>
      <p:ext uri="{BB962C8B-B14F-4D97-AF65-F5344CB8AC3E}">
        <p14:creationId xmlns:p14="http://schemas.microsoft.com/office/powerpoint/2010/main" val="2800232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4834880" cy="2866330"/>
          </a:xfrm>
        </p:spPr>
        <p:txBody>
          <a:bodyPr>
            <a:noAutofit/>
          </a:bodyPr>
          <a:lstStyle/>
          <a:p>
            <a:pPr algn="just"/>
            <a:r>
              <a:rPr lang="cs-CZ" sz="3200" b="1" dirty="0" smtClean="0">
                <a:solidFill>
                  <a:schemeClr val="accent5">
                    <a:lumMod val="50000"/>
                  </a:schemeClr>
                </a:solidFill>
              </a:rPr>
              <a:t>Teplo</a:t>
            </a:r>
            <a:r>
              <a:rPr lang="cs-CZ" sz="3200" dirty="0" smtClean="0"/>
              <a:t>, je ta část vnitřní energie, kterou při tepelné výměně </a:t>
            </a:r>
            <a:r>
              <a:rPr lang="cs-CZ" sz="3200" b="1" dirty="0" smtClean="0">
                <a:solidFill>
                  <a:schemeClr val="accent5">
                    <a:lumMod val="50000"/>
                  </a:schemeClr>
                </a:solidFill>
              </a:rPr>
              <a:t>odevzdá</a:t>
            </a:r>
            <a:r>
              <a:rPr lang="cs-CZ" sz="3200" dirty="0" smtClean="0"/>
              <a:t> teplejší těleso chladnějšímu nebo, kterou </a:t>
            </a:r>
            <a:r>
              <a:rPr lang="cs-CZ" sz="3200" b="1" dirty="0" smtClean="0">
                <a:solidFill>
                  <a:schemeClr val="accent5">
                    <a:lumMod val="50000"/>
                  </a:schemeClr>
                </a:solidFill>
              </a:rPr>
              <a:t>příjme</a:t>
            </a:r>
            <a:r>
              <a:rPr lang="cs-CZ" sz="3200" dirty="0" smtClean="0"/>
              <a:t> chladnější těleso od teplejšího.</a:t>
            </a:r>
            <a:endParaRPr lang="cs-CZ" sz="3200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8291264" cy="324036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 smtClean="0"/>
              <a:t>Přijaté teplo:  </a:t>
            </a:r>
            <a:r>
              <a:rPr lang="cs-CZ" sz="5400" dirty="0" smtClean="0"/>
              <a:t>        </a:t>
            </a:r>
            <a:r>
              <a:rPr lang="cs-CZ" sz="5400" b="1" dirty="0" smtClean="0">
                <a:solidFill>
                  <a:schemeClr val="accent5">
                    <a:lumMod val="50000"/>
                  </a:schemeClr>
                </a:solidFill>
              </a:rPr>
              <a:t>Q</a:t>
            </a:r>
            <a:r>
              <a:rPr lang="cs-CZ" sz="5400" b="1" dirty="0" smtClean="0"/>
              <a:t> = </a:t>
            </a:r>
            <a:r>
              <a:rPr lang="cs-CZ" sz="5400" b="1" dirty="0" smtClean="0">
                <a:solidFill>
                  <a:srgbClr val="00B050"/>
                </a:solidFill>
              </a:rPr>
              <a:t>m </a:t>
            </a:r>
            <a:r>
              <a:rPr lang="cs-CZ" sz="5400" b="1" dirty="0" smtClean="0"/>
              <a:t>. </a:t>
            </a:r>
            <a:r>
              <a:rPr lang="cs-CZ" sz="5400" b="1" dirty="0" smtClean="0">
                <a:solidFill>
                  <a:srgbClr val="C00000"/>
                </a:solidFill>
              </a:rPr>
              <a:t>c</a:t>
            </a:r>
            <a:r>
              <a:rPr lang="cs-CZ" sz="5400" b="1" dirty="0" smtClean="0"/>
              <a:t> . ( </a:t>
            </a:r>
            <a:r>
              <a:rPr lang="cs-CZ" sz="5400" b="1" dirty="0" smtClean="0">
                <a:solidFill>
                  <a:schemeClr val="accent6">
                    <a:lumMod val="50000"/>
                  </a:schemeClr>
                </a:solidFill>
              </a:rPr>
              <a:t>t</a:t>
            </a:r>
            <a:r>
              <a:rPr lang="cs-CZ" sz="5400" b="1" dirty="0" smtClean="0"/>
              <a:t> – </a:t>
            </a:r>
            <a:r>
              <a:rPr lang="cs-CZ" sz="5400" b="1" dirty="0" smtClean="0">
                <a:solidFill>
                  <a:srgbClr val="7030A0"/>
                </a:solidFill>
              </a:rPr>
              <a:t>t</a:t>
            </a:r>
            <a:r>
              <a:rPr lang="cs-CZ" sz="5400" b="1" baseline="-25000" dirty="0" smtClean="0">
                <a:solidFill>
                  <a:srgbClr val="7030A0"/>
                </a:solidFill>
              </a:rPr>
              <a:t>0</a:t>
            </a:r>
            <a:r>
              <a:rPr lang="cs-CZ" sz="5400" b="1" dirty="0" smtClean="0"/>
              <a:t> )  </a:t>
            </a:r>
            <a:r>
              <a:rPr lang="cs-CZ" dirty="0" smtClean="0"/>
              <a:t> </a:t>
            </a:r>
            <a:r>
              <a:rPr lang="cs-CZ" sz="1900" dirty="0" smtClean="0">
                <a:solidFill>
                  <a:schemeClr val="accent5">
                    <a:lumMod val="50000"/>
                  </a:schemeClr>
                </a:solidFill>
              </a:rPr>
              <a:t>teplo</a:t>
            </a:r>
            <a:r>
              <a:rPr lang="cs-CZ" sz="1900" dirty="0" smtClean="0"/>
              <a:t>      </a:t>
            </a:r>
            <a:r>
              <a:rPr lang="cs-CZ" sz="1900" dirty="0" smtClean="0">
                <a:solidFill>
                  <a:srgbClr val="00B050"/>
                </a:solidFill>
              </a:rPr>
              <a:t>hmotnost</a:t>
            </a:r>
            <a:r>
              <a:rPr lang="cs-CZ" sz="1900" dirty="0" smtClean="0"/>
              <a:t>      </a:t>
            </a:r>
            <a:r>
              <a:rPr lang="cs-CZ" sz="1900" dirty="0" smtClean="0">
                <a:solidFill>
                  <a:srgbClr val="C00000"/>
                </a:solidFill>
              </a:rPr>
              <a:t>měrná tepelná kapacita</a:t>
            </a:r>
            <a:r>
              <a:rPr lang="cs-CZ" sz="1900" dirty="0" smtClean="0"/>
              <a:t>      </a:t>
            </a:r>
            <a:r>
              <a:rPr lang="cs-CZ" sz="1900" dirty="0">
                <a:solidFill>
                  <a:schemeClr val="accent6">
                    <a:lumMod val="50000"/>
                  </a:schemeClr>
                </a:solidFill>
              </a:rPr>
              <a:t>koncová </a:t>
            </a:r>
            <a:r>
              <a:rPr lang="cs-CZ" sz="1900" dirty="0" smtClean="0">
                <a:solidFill>
                  <a:schemeClr val="accent6">
                    <a:lumMod val="50000"/>
                  </a:schemeClr>
                </a:solidFill>
              </a:rPr>
              <a:t>teplota </a:t>
            </a:r>
            <a:r>
              <a:rPr lang="cs-CZ" sz="1900" dirty="0" smtClean="0"/>
              <a:t>       </a:t>
            </a:r>
            <a:r>
              <a:rPr lang="cs-CZ" sz="1900" dirty="0" smtClean="0">
                <a:solidFill>
                  <a:srgbClr val="7030A0"/>
                </a:solidFill>
              </a:rPr>
              <a:t>počáteční teplota</a:t>
            </a:r>
          </a:p>
          <a:p>
            <a:pPr marL="0" indent="0">
              <a:buNone/>
            </a:pPr>
            <a:endParaRPr lang="cs-CZ" sz="1900" dirty="0"/>
          </a:p>
          <a:p>
            <a:pPr marL="0" indent="0">
              <a:buNone/>
            </a:pPr>
            <a:r>
              <a:rPr lang="cs-CZ" dirty="0" smtClean="0"/>
              <a:t>Odevzdané teplo:         </a:t>
            </a:r>
            <a:r>
              <a:rPr lang="cs-CZ" sz="5200" b="1" dirty="0" smtClean="0">
                <a:solidFill>
                  <a:schemeClr val="accent5">
                    <a:lumMod val="50000"/>
                  </a:schemeClr>
                </a:solidFill>
              </a:rPr>
              <a:t>Q</a:t>
            </a:r>
            <a:r>
              <a:rPr lang="cs-CZ" sz="5200" b="1" dirty="0" smtClean="0"/>
              <a:t> = </a:t>
            </a:r>
            <a:r>
              <a:rPr lang="cs-CZ" sz="5200" b="1" dirty="0" smtClean="0">
                <a:solidFill>
                  <a:srgbClr val="00B050"/>
                </a:solidFill>
              </a:rPr>
              <a:t>m</a:t>
            </a:r>
            <a:r>
              <a:rPr lang="cs-CZ" sz="5200" b="1" dirty="0" smtClean="0"/>
              <a:t> . </a:t>
            </a:r>
            <a:r>
              <a:rPr lang="cs-CZ" sz="5200" b="1" dirty="0" smtClean="0">
                <a:solidFill>
                  <a:srgbClr val="C00000"/>
                </a:solidFill>
              </a:rPr>
              <a:t>c</a:t>
            </a:r>
            <a:r>
              <a:rPr lang="cs-CZ" sz="5200" b="1" dirty="0" smtClean="0"/>
              <a:t> . ( </a:t>
            </a:r>
            <a:r>
              <a:rPr lang="cs-CZ" sz="5200" b="1" dirty="0" smtClean="0">
                <a:solidFill>
                  <a:srgbClr val="7030A0"/>
                </a:solidFill>
              </a:rPr>
              <a:t>t</a:t>
            </a:r>
            <a:r>
              <a:rPr lang="cs-CZ" sz="5200" b="1" baseline="-25000" dirty="0" smtClean="0">
                <a:solidFill>
                  <a:srgbClr val="7030A0"/>
                </a:solidFill>
              </a:rPr>
              <a:t>0</a:t>
            </a:r>
            <a:r>
              <a:rPr lang="cs-CZ" sz="5200" b="1" dirty="0" smtClean="0"/>
              <a:t> – </a:t>
            </a:r>
            <a:r>
              <a:rPr lang="cs-CZ" sz="5200" b="1" dirty="0" smtClean="0">
                <a:solidFill>
                  <a:schemeClr val="accent6">
                    <a:lumMod val="50000"/>
                  </a:schemeClr>
                </a:solidFill>
              </a:rPr>
              <a:t>t</a:t>
            </a:r>
            <a:r>
              <a:rPr lang="cs-CZ" sz="5200" b="1" dirty="0" smtClean="0"/>
              <a:t> )</a:t>
            </a:r>
          </a:p>
          <a:p>
            <a:pPr marL="0" indent="0">
              <a:buNone/>
            </a:pPr>
            <a:r>
              <a:rPr lang="cs-CZ" dirty="0" smtClean="0"/>
              <a:t>                     </a:t>
            </a:r>
            <a:endParaRPr lang="cs-CZ" dirty="0"/>
          </a:p>
        </p:txBody>
      </p:sp>
      <p:pic>
        <p:nvPicPr>
          <p:cNvPr id="9" name="Zástupný symbol pro obsah 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60648"/>
            <a:ext cx="3384376" cy="2808312"/>
          </a:xfrm>
        </p:spPr>
      </p:pic>
    </p:spTree>
    <p:extLst>
      <p:ext uri="{BB962C8B-B14F-4D97-AF65-F5344CB8AC3E}">
        <p14:creationId xmlns:p14="http://schemas.microsoft.com/office/powerpoint/2010/main" val="1418768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88640"/>
                <a:ext cx="8229600" cy="59766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r>
                  <a:rPr lang="cs-CZ" b="1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Teplo</a:t>
                </a:r>
                <a:r>
                  <a:rPr lang="cs-CZ" dirty="0" smtClean="0"/>
                  <a:t>……………………………….…</a:t>
                </a:r>
                <a:r>
                  <a:rPr lang="cs-CZ" b="1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Q</a:t>
                </a:r>
                <a:r>
                  <a:rPr lang="cs-CZ" b="1" dirty="0" smtClean="0"/>
                  <a:t> = </a:t>
                </a:r>
                <a:r>
                  <a:rPr lang="cs-CZ" b="1" dirty="0" smtClean="0">
                    <a:solidFill>
                      <a:srgbClr val="00B050"/>
                    </a:solidFill>
                  </a:rPr>
                  <a:t>m</a:t>
                </a:r>
                <a:r>
                  <a:rPr lang="cs-CZ" b="1" dirty="0" smtClean="0"/>
                  <a:t> . </a:t>
                </a:r>
                <a:r>
                  <a:rPr lang="cs-CZ" b="1" dirty="0" smtClean="0">
                    <a:solidFill>
                      <a:srgbClr val="FF0000"/>
                    </a:solidFill>
                  </a:rPr>
                  <a:t>c</a:t>
                </a:r>
                <a:r>
                  <a:rPr lang="cs-CZ" b="1" dirty="0" smtClean="0"/>
                  <a:t> . ( t – t</a:t>
                </a:r>
                <a:r>
                  <a:rPr lang="cs-CZ" b="1" baseline="-25000" dirty="0" smtClean="0"/>
                  <a:t>0</a:t>
                </a:r>
                <a:r>
                  <a:rPr lang="cs-CZ" b="1" dirty="0" smtClean="0"/>
                  <a:t> )</a:t>
                </a:r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b="1" dirty="0" smtClean="0">
                    <a:solidFill>
                      <a:srgbClr val="00B050"/>
                    </a:solidFill>
                  </a:rPr>
                  <a:t>Hmotnost</a:t>
                </a:r>
                <a:r>
                  <a:rPr lang="cs-CZ" dirty="0" smtClean="0"/>
                  <a:t>………………………..….</a:t>
                </a:r>
                <a:r>
                  <a:rPr lang="cs-CZ" b="1" dirty="0" smtClean="0">
                    <a:solidFill>
                      <a:srgbClr val="00B050"/>
                    </a:solidFill>
                  </a:rPr>
                  <a:t>m</a:t>
                </a:r>
                <a:r>
                  <a:rPr lang="cs-CZ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𝐐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b="1" dirty="0" smtClean="0">
                            <a:solidFill>
                              <a:srgbClr val="FF0000"/>
                            </a:solidFill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cs-CZ" b="1" dirty="0" smtClean="0"/>
                          <m:t> </m:t>
                        </m:r>
                        <m:r>
                          <m:rPr>
                            <m:nor/>
                          </m:rPr>
                          <a:rPr lang="cs-CZ" b="1" dirty="0"/>
                          <m:t>. ( </m:t>
                        </m:r>
                        <m:r>
                          <m:rPr>
                            <m:nor/>
                          </m:rPr>
                          <a:rPr lang="cs-CZ" b="1" dirty="0"/>
                          <m:t>t</m:t>
                        </m:r>
                        <m:r>
                          <m:rPr>
                            <m:nor/>
                          </m:rPr>
                          <a:rPr lang="cs-CZ" b="1" dirty="0"/>
                          <m:t> – </m:t>
                        </m:r>
                        <m:r>
                          <m:rPr>
                            <m:nor/>
                          </m:rPr>
                          <a:rPr lang="cs-CZ" b="1" dirty="0"/>
                          <m:t>t</m:t>
                        </m:r>
                        <m:r>
                          <m:rPr>
                            <m:nor/>
                          </m:rPr>
                          <a:rPr lang="cs-CZ" b="1" baseline="-25000" dirty="0"/>
                          <m:t>0</m:t>
                        </m:r>
                        <m:r>
                          <m:rPr>
                            <m:nor/>
                          </m:rPr>
                          <a:rPr lang="cs-CZ" b="1" dirty="0"/>
                          <m:t> ) </m:t>
                        </m:r>
                      </m:den>
                    </m:f>
                  </m:oMath>
                </a14:m>
                <a:endParaRPr lang="cs-CZ" b="1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b="1" dirty="0" smtClean="0">
                    <a:solidFill>
                      <a:srgbClr val="FF0000"/>
                    </a:solidFill>
                  </a:rPr>
                  <a:t>Měrná tep. kapacita</a:t>
                </a:r>
                <a:r>
                  <a:rPr lang="cs-CZ" dirty="0" smtClean="0"/>
                  <a:t>…………….</a:t>
                </a:r>
                <a:r>
                  <a:rPr lang="cs-CZ" dirty="0"/>
                  <a:t> </a:t>
                </a:r>
                <a:r>
                  <a:rPr lang="cs-CZ" b="1" dirty="0" smtClean="0">
                    <a:solidFill>
                      <a:srgbClr val="FF0000"/>
                    </a:solidFill>
                  </a:rPr>
                  <a:t>c</a:t>
                </a:r>
                <a:r>
                  <a:rPr lang="cs-CZ" b="1" dirty="0" smtClean="0"/>
                  <a:t> </a:t>
                </a:r>
                <a:r>
                  <a:rPr lang="cs-CZ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𝐐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b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cs-CZ" b="1" dirty="0" smtClean="0">
                            <a:solidFill>
                              <a:srgbClr val="00B05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cs-CZ" b="1" dirty="0"/>
                          <m:t>. ( </m:t>
                        </m:r>
                        <m:r>
                          <m:rPr>
                            <m:nor/>
                          </m:rPr>
                          <a:rPr lang="cs-CZ" b="1" dirty="0"/>
                          <m:t>t</m:t>
                        </m:r>
                        <m:r>
                          <m:rPr>
                            <m:nor/>
                          </m:rPr>
                          <a:rPr lang="cs-CZ" b="1" dirty="0"/>
                          <m:t> – </m:t>
                        </m:r>
                        <m:r>
                          <m:rPr>
                            <m:nor/>
                          </m:rPr>
                          <a:rPr lang="cs-CZ" b="1" dirty="0"/>
                          <m:t>t</m:t>
                        </m:r>
                        <m:r>
                          <m:rPr>
                            <m:nor/>
                          </m:rPr>
                          <a:rPr lang="cs-CZ" b="1" baseline="-25000" dirty="0"/>
                          <m:t>0</m:t>
                        </m:r>
                        <m:r>
                          <m:rPr>
                            <m:nor/>
                          </m:rPr>
                          <a:rPr lang="cs-CZ" b="1" dirty="0"/>
                          <m:t> ) </m:t>
                        </m:r>
                      </m:den>
                    </m:f>
                  </m:oMath>
                </a14:m>
                <a:endParaRPr lang="cs-CZ" b="1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r>
                  <a:rPr lang="cs-CZ" b="1" dirty="0" smtClean="0"/>
                  <a:t>Rozdíl teplot</a:t>
                </a:r>
                <a:r>
                  <a:rPr lang="cs-CZ" dirty="0" smtClean="0"/>
                  <a:t>………………………..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cs-CZ" b="1" dirty="0"/>
                      <m:t>( </m:t>
                    </m:r>
                    <m:r>
                      <m:rPr>
                        <m:nor/>
                      </m:rPr>
                      <a:rPr lang="cs-CZ" b="1" dirty="0"/>
                      <m:t>t</m:t>
                    </m:r>
                    <m:r>
                      <m:rPr>
                        <m:nor/>
                      </m:rPr>
                      <a:rPr lang="cs-CZ" b="1" dirty="0"/>
                      <m:t> – </m:t>
                    </m:r>
                    <m:r>
                      <m:rPr>
                        <m:nor/>
                      </m:rPr>
                      <a:rPr lang="cs-CZ" b="1" dirty="0"/>
                      <m:t>t</m:t>
                    </m:r>
                    <m:r>
                      <m:rPr>
                        <m:nor/>
                      </m:rPr>
                      <a:rPr lang="cs-CZ" b="1" baseline="-25000" dirty="0"/>
                      <m:t>0</m:t>
                    </m:r>
                    <m:r>
                      <m:rPr>
                        <m:nor/>
                      </m:rPr>
                      <a:rPr lang="cs-CZ" b="1" dirty="0"/>
                      <m:t> )</m:t>
                    </m:r>
                  </m:oMath>
                </a14:m>
                <a:r>
                  <a:rPr lang="cs-CZ" b="1" dirty="0" smtClean="0"/>
                  <a:t> </a:t>
                </a:r>
                <a:r>
                  <a:rPr lang="cs-CZ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𝐐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b="1" dirty="0" smtClean="0">
                            <a:solidFill>
                              <a:srgbClr val="FF0000"/>
                            </a:solidFill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cs-CZ" b="1" dirty="0"/>
                          <m:t> . </m:t>
                        </m:r>
                        <m:r>
                          <a:rPr lang="cs-CZ" b="1" i="0" dirty="0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𝐦</m:t>
                        </m:r>
                      </m:den>
                    </m:f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88640"/>
                <a:ext cx="8229600" cy="5976663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8776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/>
          </a:bodyPr>
          <a:lstStyle/>
          <a:p>
            <a:pPr algn="just"/>
            <a:r>
              <a:rPr lang="cs-CZ" sz="3200" b="1" i="1" dirty="0" smtClean="0"/>
              <a:t>Př. 1. </a:t>
            </a:r>
            <a:r>
              <a:rPr lang="cs-CZ" sz="3200" dirty="0" smtClean="0"/>
              <a:t>Jaké </a:t>
            </a:r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</a:rPr>
              <a:t>teplo</a:t>
            </a:r>
            <a:r>
              <a:rPr lang="cs-CZ" sz="3200" dirty="0" smtClean="0"/>
              <a:t> příjme </a:t>
            </a:r>
            <a:r>
              <a:rPr lang="cs-CZ" sz="3200" dirty="0" smtClean="0">
                <a:solidFill>
                  <a:srgbClr val="FF0000"/>
                </a:solidFill>
              </a:rPr>
              <a:t>hliníková</a:t>
            </a:r>
            <a:r>
              <a:rPr lang="cs-CZ" sz="3200" dirty="0" smtClean="0"/>
              <a:t> kulička o </a:t>
            </a:r>
            <a:r>
              <a:rPr lang="cs-CZ" sz="3200" dirty="0" smtClean="0">
                <a:solidFill>
                  <a:srgbClr val="00B050"/>
                </a:solidFill>
              </a:rPr>
              <a:t>hmotnosti </a:t>
            </a:r>
            <a:r>
              <a:rPr lang="cs-CZ" sz="3200" dirty="0" smtClean="0">
                <a:solidFill>
                  <a:srgbClr val="00B050"/>
                </a:solidFill>
              </a:rPr>
              <a:t>40 dkg</a:t>
            </a:r>
            <a:r>
              <a:rPr lang="cs-CZ" sz="3200" dirty="0" smtClean="0"/>
              <a:t>, oteplí-li se z </a:t>
            </a:r>
            <a:r>
              <a:rPr lang="cs-CZ" sz="3200" dirty="0" smtClean="0">
                <a:solidFill>
                  <a:srgbClr val="7030A0"/>
                </a:solidFill>
              </a:rPr>
              <a:t>18</a:t>
            </a:r>
            <a:r>
              <a:rPr lang="cs-CZ" sz="3200" baseline="30000" dirty="0" smtClean="0">
                <a:solidFill>
                  <a:srgbClr val="7030A0"/>
                </a:solidFill>
              </a:rPr>
              <a:t>o</a:t>
            </a:r>
            <a:r>
              <a:rPr lang="cs-CZ" sz="3200" dirty="0" smtClean="0">
                <a:solidFill>
                  <a:srgbClr val="7030A0"/>
                </a:solidFill>
              </a:rPr>
              <a:t>C</a:t>
            </a:r>
            <a:r>
              <a:rPr lang="cs-CZ" sz="3200" dirty="0" smtClean="0"/>
              <a:t> na </a:t>
            </a:r>
            <a:r>
              <a:rPr lang="cs-CZ" sz="3200" dirty="0" smtClean="0">
                <a:solidFill>
                  <a:schemeClr val="accent6">
                    <a:lumMod val="50000"/>
                  </a:schemeClr>
                </a:solidFill>
              </a:rPr>
              <a:t>45</a:t>
            </a:r>
            <a:r>
              <a:rPr lang="cs-CZ" sz="3200" baseline="30000" dirty="0" smtClean="0">
                <a:solidFill>
                  <a:schemeClr val="accent6">
                    <a:lumMod val="50000"/>
                  </a:schemeClr>
                </a:solidFill>
              </a:rPr>
              <a:t>o</a:t>
            </a:r>
            <a:r>
              <a:rPr lang="cs-CZ" sz="3200" dirty="0" smtClean="0">
                <a:solidFill>
                  <a:schemeClr val="accent6">
                    <a:lumMod val="50000"/>
                  </a:schemeClr>
                </a:solidFill>
              </a:rPr>
              <a:t>C</a:t>
            </a:r>
            <a:r>
              <a:rPr lang="cs-CZ" sz="3200" dirty="0" smtClean="0"/>
              <a:t>?  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506916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14400" dirty="0" smtClean="0">
                <a:solidFill>
                  <a:srgbClr val="00B050"/>
                </a:solidFill>
              </a:rPr>
              <a:t>m = </a:t>
            </a:r>
            <a:r>
              <a:rPr lang="cs-CZ" sz="14400" dirty="0" smtClean="0">
                <a:solidFill>
                  <a:srgbClr val="00B050"/>
                </a:solidFill>
              </a:rPr>
              <a:t>40 dkg </a:t>
            </a:r>
            <a:r>
              <a:rPr lang="cs-CZ" sz="14400" dirty="0" smtClean="0">
                <a:solidFill>
                  <a:srgbClr val="00B050"/>
                </a:solidFill>
              </a:rPr>
              <a:t>= 0,4 kg</a:t>
            </a:r>
          </a:p>
          <a:p>
            <a:pPr marL="0" indent="0">
              <a:buNone/>
            </a:pPr>
            <a:r>
              <a:rPr lang="cs-CZ" sz="14400" dirty="0" smtClean="0">
                <a:solidFill>
                  <a:srgbClr val="7030A0"/>
                </a:solidFill>
              </a:rPr>
              <a:t>t</a:t>
            </a:r>
            <a:r>
              <a:rPr lang="cs-CZ" sz="14400" baseline="-25000" dirty="0" smtClean="0">
                <a:solidFill>
                  <a:srgbClr val="7030A0"/>
                </a:solidFill>
              </a:rPr>
              <a:t>0 </a:t>
            </a:r>
            <a:r>
              <a:rPr lang="cs-CZ" sz="14400" dirty="0" smtClean="0">
                <a:solidFill>
                  <a:srgbClr val="7030A0"/>
                </a:solidFill>
              </a:rPr>
              <a:t> = 18</a:t>
            </a:r>
            <a:r>
              <a:rPr lang="cs-CZ" sz="14400" baseline="30000" dirty="0" smtClean="0">
                <a:solidFill>
                  <a:srgbClr val="7030A0"/>
                </a:solidFill>
              </a:rPr>
              <a:t>o</a:t>
            </a:r>
            <a:r>
              <a:rPr lang="cs-CZ" sz="14400" dirty="0" smtClean="0">
                <a:solidFill>
                  <a:srgbClr val="7030A0"/>
                </a:solidFill>
              </a:rPr>
              <a:t>C</a:t>
            </a:r>
          </a:p>
          <a:p>
            <a:pPr marL="0" indent="0">
              <a:buNone/>
            </a:pPr>
            <a:r>
              <a:rPr lang="cs-CZ" sz="14400" dirty="0" smtClean="0">
                <a:solidFill>
                  <a:schemeClr val="accent6">
                    <a:lumMod val="50000"/>
                  </a:schemeClr>
                </a:solidFill>
              </a:rPr>
              <a:t>t = 45</a:t>
            </a:r>
            <a:r>
              <a:rPr lang="cs-CZ" sz="14400" baseline="30000" dirty="0" smtClean="0">
                <a:solidFill>
                  <a:schemeClr val="accent6">
                    <a:lumMod val="50000"/>
                  </a:schemeClr>
                </a:solidFill>
              </a:rPr>
              <a:t>o</a:t>
            </a:r>
            <a:r>
              <a:rPr lang="cs-CZ" sz="14400" dirty="0" smtClean="0">
                <a:solidFill>
                  <a:schemeClr val="accent6">
                    <a:lumMod val="50000"/>
                  </a:schemeClr>
                </a:solidFill>
              </a:rPr>
              <a:t>C</a:t>
            </a:r>
          </a:p>
          <a:p>
            <a:pPr marL="0" indent="0">
              <a:buNone/>
            </a:pPr>
            <a:r>
              <a:rPr lang="cs-CZ" sz="14400" dirty="0" smtClean="0">
                <a:solidFill>
                  <a:srgbClr val="FF0000"/>
                </a:solidFill>
              </a:rPr>
              <a:t>c = 900 J/kg.</a:t>
            </a:r>
            <a:r>
              <a:rPr lang="cs-CZ" sz="14400" baseline="30000" dirty="0">
                <a:solidFill>
                  <a:srgbClr val="FF0000"/>
                </a:solidFill>
              </a:rPr>
              <a:t> </a:t>
            </a:r>
            <a:r>
              <a:rPr lang="cs-CZ" sz="14400" baseline="30000" dirty="0" err="1" smtClean="0">
                <a:solidFill>
                  <a:srgbClr val="FF0000"/>
                </a:solidFill>
              </a:rPr>
              <a:t>o</a:t>
            </a:r>
            <a:r>
              <a:rPr lang="cs-CZ" sz="14400" dirty="0" err="1" smtClean="0">
                <a:solidFill>
                  <a:srgbClr val="FF0000"/>
                </a:solidFill>
              </a:rPr>
              <a:t>C</a:t>
            </a:r>
            <a:endParaRPr lang="cs-CZ" sz="14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4400" dirty="0" smtClean="0">
                <a:solidFill>
                  <a:schemeClr val="accent5">
                    <a:lumMod val="50000"/>
                  </a:schemeClr>
                </a:solidFill>
              </a:rPr>
              <a:t>Q = ?</a:t>
            </a:r>
          </a:p>
          <a:p>
            <a:pPr marL="0" indent="0">
              <a:buNone/>
            </a:pPr>
            <a:r>
              <a:rPr lang="cs-CZ" sz="14400" dirty="0">
                <a:solidFill>
                  <a:schemeClr val="accent5">
                    <a:lumMod val="50000"/>
                  </a:schemeClr>
                </a:solidFill>
              </a:rPr>
              <a:t>Q</a:t>
            </a:r>
            <a:r>
              <a:rPr lang="cs-CZ" sz="14400" dirty="0"/>
              <a:t> = </a:t>
            </a:r>
            <a:r>
              <a:rPr lang="cs-CZ" sz="14400" dirty="0">
                <a:solidFill>
                  <a:srgbClr val="00B050"/>
                </a:solidFill>
              </a:rPr>
              <a:t>m </a:t>
            </a:r>
            <a:r>
              <a:rPr lang="cs-CZ" sz="14400" dirty="0"/>
              <a:t>. </a:t>
            </a:r>
            <a:r>
              <a:rPr lang="cs-CZ" sz="14400" dirty="0">
                <a:solidFill>
                  <a:srgbClr val="C00000"/>
                </a:solidFill>
              </a:rPr>
              <a:t>c</a:t>
            </a:r>
            <a:r>
              <a:rPr lang="cs-CZ" sz="14400" dirty="0"/>
              <a:t> . ( </a:t>
            </a:r>
            <a:r>
              <a:rPr lang="cs-CZ" sz="14400" dirty="0">
                <a:solidFill>
                  <a:schemeClr val="accent6">
                    <a:lumMod val="50000"/>
                  </a:schemeClr>
                </a:solidFill>
              </a:rPr>
              <a:t>t</a:t>
            </a:r>
            <a:r>
              <a:rPr lang="cs-CZ" sz="14400" dirty="0"/>
              <a:t> – </a:t>
            </a:r>
            <a:r>
              <a:rPr lang="cs-CZ" sz="14400" dirty="0">
                <a:solidFill>
                  <a:srgbClr val="7030A0"/>
                </a:solidFill>
              </a:rPr>
              <a:t>t</a:t>
            </a:r>
            <a:r>
              <a:rPr lang="cs-CZ" sz="14400" baseline="-25000" dirty="0">
                <a:solidFill>
                  <a:srgbClr val="7030A0"/>
                </a:solidFill>
              </a:rPr>
              <a:t>0</a:t>
            </a:r>
            <a:r>
              <a:rPr lang="cs-CZ" sz="14400" dirty="0"/>
              <a:t> </a:t>
            </a:r>
            <a:r>
              <a:rPr lang="cs-CZ" sz="14400" dirty="0" smtClean="0"/>
              <a:t>)</a:t>
            </a:r>
          </a:p>
          <a:p>
            <a:pPr marL="0" indent="0">
              <a:buNone/>
            </a:pPr>
            <a:r>
              <a:rPr lang="cs-CZ" sz="14400" dirty="0" smtClean="0"/>
              <a:t>Q = 0,4 . 900 . ( 45 – 18 )</a:t>
            </a:r>
          </a:p>
          <a:p>
            <a:pPr marL="0" indent="0">
              <a:buNone/>
            </a:pPr>
            <a:r>
              <a:rPr lang="cs-CZ" sz="14400" dirty="0" smtClean="0"/>
              <a:t>Q = 9720 J</a:t>
            </a:r>
          </a:p>
          <a:p>
            <a:pPr marL="0" indent="0">
              <a:buNone/>
            </a:pPr>
            <a:r>
              <a:rPr lang="cs-CZ" sz="14400" dirty="0" smtClean="0">
                <a:solidFill>
                  <a:schemeClr val="accent5">
                    <a:lumMod val="50000"/>
                  </a:schemeClr>
                </a:solidFill>
              </a:rPr>
              <a:t>Kulička příjme teplo 9720 J.</a:t>
            </a:r>
          </a:p>
          <a:p>
            <a:pPr marL="0" indent="0">
              <a:buNone/>
            </a:pPr>
            <a:endParaRPr lang="cs-CZ" sz="3600" dirty="0" smtClean="0"/>
          </a:p>
          <a:p>
            <a:pPr marL="0" indent="0">
              <a:buNone/>
            </a:pPr>
            <a:r>
              <a:rPr lang="cs-CZ" b="1" dirty="0" smtClean="0">
                <a:solidFill>
                  <a:srgbClr val="7030A0"/>
                </a:solidFill>
              </a:rPr>
              <a:t>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467544" y="4221088"/>
            <a:ext cx="424847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401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3200" b="1" i="1" dirty="0" smtClean="0"/>
              <a:t>Př. 2. </a:t>
            </a:r>
            <a:r>
              <a:rPr lang="cs-CZ" sz="3200" dirty="0" smtClean="0"/>
              <a:t>Jakou </a:t>
            </a:r>
            <a:r>
              <a:rPr lang="cs-CZ" sz="3200" dirty="0" smtClean="0">
                <a:solidFill>
                  <a:srgbClr val="00B050"/>
                </a:solidFill>
              </a:rPr>
              <a:t>hmotnost</a:t>
            </a:r>
            <a:r>
              <a:rPr lang="cs-CZ" sz="3200" dirty="0" smtClean="0"/>
              <a:t> má </a:t>
            </a:r>
            <a:r>
              <a:rPr lang="cs-CZ" sz="3200" dirty="0" smtClean="0">
                <a:solidFill>
                  <a:srgbClr val="FF0000"/>
                </a:solidFill>
              </a:rPr>
              <a:t>stříbrný</a:t>
            </a:r>
            <a:r>
              <a:rPr lang="cs-CZ" sz="3200" dirty="0" smtClean="0"/>
              <a:t> přívěšek, který při ochlazení o 15</a:t>
            </a:r>
            <a:r>
              <a:rPr lang="cs-CZ" sz="3200" baseline="30000" dirty="0" smtClean="0"/>
              <a:t>o</a:t>
            </a:r>
            <a:r>
              <a:rPr lang="cs-CZ" sz="3200" dirty="0" smtClean="0"/>
              <a:t>C odevzdá </a:t>
            </a:r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</a:rPr>
              <a:t>teplo 0,207 </a:t>
            </a:r>
            <a:r>
              <a:rPr lang="cs-CZ" sz="3200" dirty="0" err="1" smtClean="0">
                <a:solidFill>
                  <a:schemeClr val="accent5">
                    <a:lumMod val="50000"/>
                  </a:schemeClr>
                </a:solidFill>
              </a:rPr>
              <a:t>kJ</a:t>
            </a:r>
            <a:r>
              <a:rPr lang="cs-CZ" sz="3200" dirty="0" smtClean="0"/>
              <a:t>?</a:t>
            </a:r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28800"/>
                <a:ext cx="8229600" cy="4968552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( t</a:t>
                </a:r>
                <a:r>
                  <a:rPr lang="cs-CZ" baseline="-25000" dirty="0"/>
                  <a:t>0</a:t>
                </a:r>
                <a:r>
                  <a:rPr lang="cs-CZ" dirty="0"/>
                  <a:t> – t </a:t>
                </a:r>
                <a:r>
                  <a:rPr lang="cs-CZ" dirty="0" smtClean="0"/>
                  <a:t>) = 15</a:t>
                </a:r>
                <a:r>
                  <a:rPr lang="cs-CZ" baseline="30000" dirty="0" smtClean="0"/>
                  <a:t>o</a:t>
                </a:r>
                <a:r>
                  <a:rPr lang="cs-CZ" dirty="0" smtClean="0"/>
                  <a:t>C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Q = 0,207 </a:t>
                </a:r>
                <a:r>
                  <a:rPr lang="cs-CZ" dirty="0" err="1" smtClean="0">
                    <a:solidFill>
                      <a:schemeClr val="accent5">
                        <a:lumMod val="50000"/>
                      </a:schemeClr>
                    </a:solidFill>
                  </a:rPr>
                  <a:t>kJ</a:t>
                </a:r>
                <a:r>
                  <a:rPr lang="cs-CZ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 = 207 J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FF0000"/>
                    </a:solidFill>
                  </a:rPr>
                  <a:t>c = 230 J/kg.</a:t>
                </a:r>
                <a:r>
                  <a:rPr lang="cs-CZ" baseline="30000" dirty="0" smtClean="0">
                    <a:solidFill>
                      <a:srgbClr val="FF0000"/>
                    </a:solidFill>
                  </a:rPr>
                  <a:t> </a:t>
                </a:r>
                <a:r>
                  <a:rPr lang="cs-CZ" baseline="30000" dirty="0" err="1" smtClean="0">
                    <a:solidFill>
                      <a:srgbClr val="FF0000"/>
                    </a:solidFill>
                  </a:rPr>
                  <a:t>o</a:t>
                </a:r>
                <a:r>
                  <a:rPr lang="cs-CZ" dirty="0" err="1" smtClean="0">
                    <a:solidFill>
                      <a:srgbClr val="FF0000"/>
                    </a:solidFill>
                  </a:rPr>
                  <a:t>C</a:t>
                </a:r>
                <a:endParaRPr lang="cs-CZ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00B050"/>
                    </a:solidFill>
                  </a:rPr>
                  <a:t>m = ?</a:t>
                </a:r>
              </a:p>
              <a:p>
                <a:pPr marL="0" indent="0">
                  <a:buNone/>
                </a:pPr>
                <a:r>
                  <a:rPr lang="cs-CZ" dirty="0">
                    <a:solidFill>
                      <a:srgbClr val="00B050"/>
                    </a:solidFill>
                  </a:rPr>
                  <a:t>m</a:t>
                </a:r>
                <a:r>
                  <a:rPr lang="cs-CZ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b="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Q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dirty="0">
                            <a:solidFill>
                              <a:srgbClr val="FF0000"/>
                            </a:solidFill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cs-CZ" dirty="0"/>
                          <m:t> .( </m:t>
                        </m:r>
                        <m:r>
                          <m:rPr>
                            <m:nor/>
                          </m:rPr>
                          <a:rPr lang="cs-CZ" dirty="0"/>
                          <m:t>t</m:t>
                        </m:r>
                        <m:r>
                          <m:rPr>
                            <m:nor/>
                          </m:rPr>
                          <a:rPr lang="cs-CZ" baseline="-25000" dirty="0"/>
                          <m:t>0</m:t>
                        </m:r>
                        <m:r>
                          <m:rPr>
                            <m:nor/>
                          </m:rPr>
                          <a:rPr lang="cs-CZ" dirty="0"/>
                          <m:t> – </m:t>
                        </m:r>
                        <m:r>
                          <m:rPr>
                            <m:nor/>
                          </m:rPr>
                          <a:rPr lang="cs-CZ" dirty="0"/>
                          <m:t>t</m:t>
                        </m:r>
                        <m:r>
                          <m:rPr>
                            <m:nor/>
                          </m:rPr>
                          <a:rPr lang="cs-CZ" dirty="0"/>
                          <m:t> )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latin typeface="Cambria Math"/>
                          </a:rPr>
                          <m:t>207</m:t>
                        </m:r>
                      </m:num>
                      <m:den>
                        <m:r>
                          <a:rPr lang="cs-CZ" b="0" i="1" smtClean="0">
                            <a:latin typeface="Cambria Math"/>
                          </a:rPr>
                          <m:t>230 . 15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0" indent="0">
                  <a:buNone/>
                </a:pPr>
                <a:r>
                  <a:rPr lang="cs-CZ" dirty="0" smtClean="0"/>
                  <a:t>m = 0,06 kg = 60 g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00B050"/>
                    </a:solidFill>
                  </a:rPr>
                  <a:t>Přívěšek má hmotnost 60 g.</a:t>
                </a:r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28800"/>
                <a:ext cx="8229600" cy="4968552"/>
              </a:xfrm>
              <a:blipFill rotWithShape="1">
                <a:blip r:embed="rId2"/>
                <a:stretch>
                  <a:fillRect l="-1852" t="-2577" b="-135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539552" y="3789040"/>
            <a:ext cx="345638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8713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3200" b="1" i="1" dirty="0" smtClean="0"/>
              <a:t>Př. 3.</a:t>
            </a:r>
            <a:r>
              <a:rPr lang="cs-CZ" sz="3200" dirty="0" smtClean="0"/>
              <a:t> Jaká </a:t>
            </a:r>
            <a:r>
              <a:rPr lang="cs-CZ" sz="3200" dirty="0" smtClean="0">
                <a:solidFill>
                  <a:srgbClr val="FF0000"/>
                </a:solidFill>
              </a:rPr>
              <a:t>kapalina</a:t>
            </a:r>
            <a:r>
              <a:rPr lang="cs-CZ" sz="3200" dirty="0" smtClean="0"/>
              <a:t> o </a:t>
            </a:r>
            <a:r>
              <a:rPr lang="cs-CZ" sz="3200" dirty="0" smtClean="0">
                <a:solidFill>
                  <a:srgbClr val="00B050"/>
                </a:solidFill>
              </a:rPr>
              <a:t>hmotnosti 100 g </a:t>
            </a:r>
            <a:r>
              <a:rPr lang="cs-CZ" sz="3200" dirty="0"/>
              <a:t>odevzdá </a:t>
            </a:r>
            <a:r>
              <a:rPr lang="cs-CZ" sz="3200" dirty="0" smtClean="0"/>
              <a:t>při ochlazení z </a:t>
            </a:r>
            <a:r>
              <a:rPr lang="cs-CZ" sz="3200" dirty="0" smtClean="0">
                <a:solidFill>
                  <a:srgbClr val="7030A0"/>
                </a:solidFill>
              </a:rPr>
              <a:t>38</a:t>
            </a:r>
            <a:r>
              <a:rPr lang="cs-CZ" sz="3200" baseline="30000" dirty="0">
                <a:solidFill>
                  <a:srgbClr val="7030A0"/>
                </a:solidFill>
              </a:rPr>
              <a:t>o</a:t>
            </a:r>
            <a:r>
              <a:rPr lang="cs-CZ" sz="3200" dirty="0">
                <a:solidFill>
                  <a:srgbClr val="7030A0"/>
                </a:solidFill>
              </a:rPr>
              <a:t>C</a:t>
            </a:r>
            <a:r>
              <a:rPr lang="cs-CZ" sz="3200" dirty="0"/>
              <a:t> </a:t>
            </a:r>
            <a:r>
              <a:rPr lang="cs-CZ" sz="3200" dirty="0" smtClean="0"/>
              <a:t> na </a:t>
            </a:r>
            <a:r>
              <a:rPr lang="cs-CZ" sz="3200" dirty="0" smtClean="0">
                <a:solidFill>
                  <a:schemeClr val="accent6">
                    <a:lumMod val="50000"/>
                  </a:schemeClr>
                </a:solidFill>
              </a:rPr>
              <a:t>16</a:t>
            </a:r>
            <a:r>
              <a:rPr lang="cs-CZ" sz="3200" baseline="30000" dirty="0" smtClean="0">
                <a:solidFill>
                  <a:schemeClr val="accent6">
                    <a:lumMod val="50000"/>
                  </a:schemeClr>
                </a:solidFill>
              </a:rPr>
              <a:t>o</a:t>
            </a:r>
            <a:r>
              <a:rPr lang="cs-CZ" sz="3200" dirty="0" smtClean="0">
                <a:solidFill>
                  <a:schemeClr val="accent6">
                    <a:lumMod val="50000"/>
                  </a:schemeClr>
                </a:solidFill>
              </a:rPr>
              <a:t>C</a:t>
            </a:r>
            <a:r>
              <a:rPr lang="cs-CZ" sz="3200" dirty="0" smtClean="0"/>
              <a:t>  </a:t>
            </a:r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</a:rPr>
              <a:t>teplo  4,356 </a:t>
            </a:r>
            <a:r>
              <a:rPr lang="cs-CZ" sz="3200" dirty="0" err="1" smtClean="0">
                <a:solidFill>
                  <a:schemeClr val="accent5">
                    <a:lumMod val="50000"/>
                  </a:schemeClr>
                </a:solidFill>
              </a:rPr>
              <a:t>kJ</a:t>
            </a:r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cs-CZ" sz="3200" dirty="0" smtClean="0"/>
              <a:t>? </a:t>
            </a:r>
            <a:endParaRPr lang="cs-CZ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556792"/>
                <a:ext cx="8229600" cy="496855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800" dirty="0" smtClean="0">
                    <a:solidFill>
                      <a:srgbClr val="00B050"/>
                    </a:solidFill>
                  </a:rPr>
                  <a:t>m = 100 g = 0,1 kg</a:t>
                </a:r>
              </a:p>
              <a:p>
                <a:pPr marL="0" indent="0">
                  <a:buNone/>
                </a:pPr>
                <a:r>
                  <a:rPr lang="cs-CZ" sz="2800" dirty="0">
                    <a:solidFill>
                      <a:srgbClr val="7030A0"/>
                    </a:solidFill>
                  </a:rPr>
                  <a:t>t</a:t>
                </a:r>
                <a:r>
                  <a:rPr lang="cs-CZ" sz="2800" baseline="-25000" dirty="0">
                    <a:solidFill>
                      <a:srgbClr val="7030A0"/>
                    </a:solidFill>
                  </a:rPr>
                  <a:t>0 </a:t>
                </a:r>
                <a:r>
                  <a:rPr lang="cs-CZ" sz="2800" dirty="0">
                    <a:solidFill>
                      <a:srgbClr val="7030A0"/>
                    </a:solidFill>
                  </a:rPr>
                  <a:t> = </a:t>
                </a:r>
                <a:r>
                  <a:rPr lang="cs-CZ" sz="2800" dirty="0" smtClean="0">
                    <a:solidFill>
                      <a:srgbClr val="7030A0"/>
                    </a:solidFill>
                  </a:rPr>
                  <a:t>38</a:t>
                </a:r>
                <a:r>
                  <a:rPr lang="cs-CZ" sz="2800" baseline="30000" dirty="0" smtClean="0">
                    <a:solidFill>
                      <a:srgbClr val="7030A0"/>
                    </a:solidFill>
                  </a:rPr>
                  <a:t>o</a:t>
                </a:r>
                <a:r>
                  <a:rPr lang="cs-CZ" sz="2800" dirty="0" smtClean="0">
                    <a:solidFill>
                      <a:srgbClr val="7030A0"/>
                    </a:solidFill>
                  </a:rPr>
                  <a:t>C</a:t>
                </a:r>
              </a:p>
              <a:p>
                <a:pPr marL="0" indent="0">
                  <a:buNone/>
                </a:pPr>
                <a:r>
                  <a:rPr lang="cs-CZ" sz="2800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t</a:t>
                </a:r>
                <a:r>
                  <a:rPr lang="cs-CZ" sz="2800" baseline="-25000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  <a:r>
                  <a:rPr lang="cs-CZ" sz="2800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  <a:r>
                  <a:rPr lang="cs-CZ" sz="2800" dirty="0">
                    <a:solidFill>
                      <a:schemeClr val="accent6">
                        <a:lumMod val="50000"/>
                      </a:schemeClr>
                    </a:solidFill>
                  </a:rPr>
                  <a:t>= </a:t>
                </a:r>
                <a:r>
                  <a:rPr lang="cs-CZ" sz="2800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16</a:t>
                </a:r>
                <a:r>
                  <a:rPr lang="cs-CZ" sz="2800" baseline="30000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o</a:t>
                </a:r>
                <a:r>
                  <a:rPr lang="cs-CZ" sz="2800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C</a:t>
                </a:r>
              </a:p>
              <a:p>
                <a:pPr marL="0" indent="0">
                  <a:buNone/>
                </a:pPr>
                <a:r>
                  <a:rPr lang="cs-CZ" sz="2800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Q = 4,356 </a:t>
                </a:r>
                <a:r>
                  <a:rPr lang="cs-CZ" sz="2800" dirty="0" err="1" smtClean="0">
                    <a:solidFill>
                      <a:schemeClr val="accent5">
                        <a:lumMod val="50000"/>
                      </a:schemeClr>
                    </a:solidFill>
                  </a:rPr>
                  <a:t>kJ</a:t>
                </a:r>
                <a:r>
                  <a:rPr lang="cs-CZ" sz="2800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 = 4356 J</a:t>
                </a:r>
              </a:p>
              <a:p>
                <a:pPr marL="0" indent="0">
                  <a:buNone/>
                </a:pPr>
                <a:r>
                  <a:rPr lang="cs-CZ" sz="2800" dirty="0" smtClean="0">
                    <a:solidFill>
                      <a:srgbClr val="FF0000"/>
                    </a:solidFill>
                  </a:rPr>
                  <a:t>c = ?</a:t>
                </a:r>
              </a:p>
              <a:p>
                <a:pPr marL="0" indent="0">
                  <a:buNone/>
                </a:pPr>
                <a:r>
                  <a:rPr lang="cs-CZ" sz="2800" b="1" dirty="0">
                    <a:solidFill>
                      <a:srgbClr val="FF0000"/>
                    </a:solidFill>
                  </a:rPr>
                  <a:t>c</a:t>
                </a:r>
                <a:r>
                  <a:rPr lang="cs-CZ" sz="28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𝐐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2800" b="1">
                            <a:solidFill>
                              <a:srgbClr val="00B050"/>
                            </a:solidFill>
                            <a:latin typeface="Cambria Math"/>
                          </a:rPr>
                          <m:t>m</m:t>
                        </m:r>
                        <m:r>
                          <m:rPr>
                            <m:nor/>
                          </m:rPr>
                          <a:rPr lang="cs-CZ" sz="2800" b="1" dirty="0">
                            <a:solidFill>
                              <a:srgbClr val="00B05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cs-CZ" sz="2800" b="1" dirty="0"/>
                          <m:t>. (</m:t>
                        </m:r>
                        <m:r>
                          <m:rPr>
                            <m:nor/>
                          </m:rPr>
                          <a:rPr lang="cs-CZ" sz="2800" b="1" dirty="0" smtClean="0">
                            <a:solidFill>
                              <a:srgbClr val="7030A0"/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sz="2800" b="1" baseline="-25000" dirty="0" smtClean="0">
                            <a:solidFill>
                              <a:srgbClr val="7030A0"/>
                            </a:solidFill>
                          </a:rPr>
                          <m:t>0</m:t>
                        </m:r>
                        <m:r>
                          <m:rPr>
                            <m:nor/>
                          </m:rPr>
                          <a:rPr lang="cs-CZ" sz="2800" b="1" dirty="0"/>
                          <m:t> </m:t>
                        </m:r>
                        <m:r>
                          <m:rPr>
                            <m:nor/>
                          </m:rPr>
                          <a:rPr lang="cs-CZ" sz="2800" b="1" i="0" dirty="0" smtClean="0"/>
                          <m:t>- </m:t>
                        </m:r>
                        <m:r>
                          <m:rPr>
                            <m:nor/>
                          </m:rPr>
                          <a:rPr lang="cs-CZ" sz="2800" b="1" i="0" dirty="0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rPr>
                          <m:t>t</m:t>
                        </m:r>
                        <m:r>
                          <m:rPr>
                            <m:nor/>
                          </m:rPr>
                          <a:rPr lang="cs-CZ" sz="2800" b="1" dirty="0"/>
                          <m:t>) </m:t>
                        </m:r>
                      </m:den>
                    </m:f>
                  </m:oMath>
                </a14:m>
                <a:endParaRPr lang="cs-CZ" sz="2800" dirty="0" smtClean="0">
                  <a:solidFill>
                    <a:srgbClr val="7030A0"/>
                  </a:solidFill>
                </a:endParaRPr>
              </a:p>
              <a:p>
                <a:pPr marL="0" indent="0">
                  <a:buNone/>
                </a:pPr>
                <a:r>
                  <a:rPr lang="cs-CZ" sz="2800" dirty="0" smtClean="0">
                    <a:solidFill>
                      <a:schemeClr val="tx1"/>
                    </a:solidFill>
                  </a:rPr>
                  <a:t>c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4356</m:t>
                        </m:r>
                      </m:num>
                      <m:den>
                        <m:r>
                          <a:rPr lang="cs-CZ" sz="28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0,1 .  ( 38 −16 )</m:t>
                        </m:r>
                      </m:den>
                    </m:f>
                  </m:oMath>
                </a14:m>
                <a:endParaRPr lang="cs-CZ" sz="2800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cs-CZ" sz="2800" dirty="0" smtClean="0">
                    <a:solidFill>
                      <a:schemeClr val="tx1"/>
                    </a:solidFill>
                  </a:rPr>
                  <a:t>c = 1980 </a:t>
                </a:r>
                <a:r>
                  <a:rPr lang="cs-CZ" sz="2800" dirty="0">
                    <a:solidFill>
                      <a:schemeClr val="tx1"/>
                    </a:solidFill>
                  </a:rPr>
                  <a:t>J/kg.</a:t>
                </a:r>
                <a:r>
                  <a:rPr lang="cs-CZ" sz="2800" baseline="30000" dirty="0">
                    <a:solidFill>
                      <a:schemeClr val="tx1"/>
                    </a:solidFill>
                  </a:rPr>
                  <a:t> </a:t>
                </a:r>
                <a:r>
                  <a:rPr lang="cs-CZ" sz="2800" baseline="30000" dirty="0" err="1" smtClean="0">
                    <a:solidFill>
                      <a:schemeClr val="tx1"/>
                    </a:solidFill>
                  </a:rPr>
                  <a:t>o</a:t>
                </a:r>
                <a:r>
                  <a:rPr lang="cs-CZ" sz="2800" dirty="0" err="1" smtClean="0">
                    <a:solidFill>
                      <a:schemeClr val="tx1"/>
                    </a:solidFill>
                  </a:rPr>
                  <a:t>C</a:t>
                </a:r>
                <a:r>
                  <a:rPr lang="cs-CZ" sz="2800" dirty="0" smtClean="0">
                    <a:solidFill>
                      <a:schemeClr val="tx1"/>
                    </a:solidFill>
                  </a:rPr>
                  <a:t>………………….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kapalinou je olej</a:t>
                </a:r>
                <a:endParaRPr lang="cs-CZ" sz="28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cs-CZ" sz="2800" dirty="0" smtClean="0">
                  <a:solidFill>
                    <a:srgbClr val="7030A0"/>
                  </a:solidFill>
                </a:endParaRPr>
              </a:p>
              <a:p>
                <a:pPr marL="0" indent="0">
                  <a:buNone/>
                </a:pPr>
                <a:endParaRPr lang="cs-CZ" dirty="0">
                  <a:solidFill>
                    <a:srgbClr val="7030A0"/>
                  </a:solidFill>
                </a:endParaRPr>
              </a:p>
              <a:p>
                <a:pPr marL="0" indent="0">
                  <a:buNone/>
                </a:pPr>
                <a:endParaRPr lang="cs-CZ" dirty="0">
                  <a:solidFill>
                    <a:srgbClr val="7030A0"/>
                  </a:solidFill>
                </a:endParaRPr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556792"/>
                <a:ext cx="8229600" cy="4968552"/>
              </a:xfrm>
              <a:blipFill rotWithShape="1">
                <a:blip r:embed="rId2"/>
                <a:stretch>
                  <a:fillRect l="-1556" t="-11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 flipV="1">
            <a:off x="395536" y="4077072"/>
            <a:ext cx="3384376" cy="3600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2028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cs-CZ" b="1" i="1" dirty="0" smtClean="0"/>
              <a:t>Př. 4. </a:t>
            </a:r>
            <a:r>
              <a:rPr lang="cs-CZ" dirty="0" smtClean="0"/>
              <a:t>5 l </a:t>
            </a:r>
            <a:r>
              <a:rPr lang="cs-CZ" dirty="0" smtClean="0">
                <a:solidFill>
                  <a:srgbClr val="FF0000"/>
                </a:solidFill>
              </a:rPr>
              <a:t>vody</a:t>
            </a:r>
            <a:r>
              <a:rPr lang="cs-CZ" dirty="0" smtClean="0"/>
              <a:t> přijalo </a:t>
            </a:r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teplo 1,26 MJ</a:t>
            </a:r>
            <a:r>
              <a:rPr lang="cs-CZ" dirty="0" smtClean="0"/>
              <a:t>. Urči o kolik </a:t>
            </a:r>
            <a:r>
              <a:rPr lang="cs-CZ" baseline="30000" dirty="0" err="1" smtClean="0"/>
              <a:t>o</a:t>
            </a:r>
            <a:r>
              <a:rPr lang="cs-CZ" dirty="0" err="1" smtClean="0"/>
              <a:t>C</a:t>
            </a:r>
            <a:r>
              <a:rPr lang="cs-CZ" dirty="0" smtClean="0"/>
              <a:t> se voda ohřála. 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628800"/>
                <a:ext cx="8229600" cy="5040560"/>
              </a:xfrm>
            </p:spPr>
            <p:txBody>
              <a:bodyPr>
                <a:normAutofit fontScale="25000" lnSpcReduction="20000"/>
              </a:bodyPr>
              <a:lstStyle/>
              <a:p>
                <a:pPr marL="0" indent="0">
                  <a:buNone/>
                </a:pPr>
                <a:r>
                  <a:rPr lang="cs-CZ" dirty="0" smtClean="0"/>
                  <a:t> </a:t>
                </a:r>
                <a:r>
                  <a:rPr lang="cs-CZ" sz="14400" dirty="0" smtClean="0"/>
                  <a:t>V = 5 l =&gt;  </a:t>
                </a:r>
                <a:r>
                  <a:rPr lang="cs-CZ" sz="14400" dirty="0" smtClean="0">
                    <a:solidFill>
                      <a:srgbClr val="00B050"/>
                    </a:solidFill>
                  </a:rPr>
                  <a:t>m = 5 kg</a:t>
                </a:r>
              </a:p>
              <a:p>
                <a:pPr marL="0" indent="0">
                  <a:buNone/>
                </a:pPr>
                <a:r>
                  <a:rPr lang="cs-CZ" sz="14400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Q = 1,26 </a:t>
                </a:r>
                <a:r>
                  <a:rPr lang="cs-CZ" sz="14400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MJ </a:t>
                </a:r>
                <a:r>
                  <a:rPr lang="cs-CZ" sz="14400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= 1260000 J</a:t>
                </a:r>
              </a:p>
              <a:p>
                <a:pPr marL="0" indent="0">
                  <a:buNone/>
                </a:pPr>
                <a:r>
                  <a:rPr lang="cs-CZ" sz="14400" dirty="0" smtClean="0">
                    <a:solidFill>
                      <a:srgbClr val="FF0000"/>
                    </a:solidFill>
                  </a:rPr>
                  <a:t>c = 4200</a:t>
                </a:r>
                <a:r>
                  <a:rPr lang="cs-CZ" sz="14400" dirty="0">
                    <a:solidFill>
                      <a:srgbClr val="FF0000"/>
                    </a:solidFill>
                  </a:rPr>
                  <a:t> J/kg.</a:t>
                </a:r>
                <a:r>
                  <a:rPr lang="cs-CZ" sz="14400" baseline="30000" dirty="0">
                    <a:solidFill>
                      <a:srgbClr val="FF0000"/>
                    </a:solidFill>
                  </a:rPr>
                  <a:t> </a:t>
                </a:r>
                <a:r>
                  <a:rPr lang="cs-CZ" sz="14400" baseline="30000" dirty="0" err="1" smtClean="0">
                    <a:solidFill>
                      <a:srgbClr val="FF0000"/>
                    </a:solidFill>
                  </a:rPr>
                  <a:t>o</a:t>
                </a:r>
                <a:r>
                  <a:rPr lang="cs-CZ" sz="14400" dirty="0" err="1" smtClean="0">
                    <a:solidFill>
                      <a:srgbClr val="FF0000"/>
                    </a:solidFill>
                  </a:rPr>
                  <a:t>C</a:t>
                </a:r>
                <a:endParaRPr lang="cs-CZ" sz="1440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cs-CZ" sz="14400" dirty="0" smtClean="0">
                        <a:solidFill>
                          <a:schemeClr val="tx1"/>
                        </a:solidFill>
                      </a:rPr>
                      <m:t>( </m:t>
                    </m:r>
                    <m:r>
                      <m:rPr>
                        <m:nor/>
                      </m:rPr>
                      <a:rPr lang="cs-CZ" sz="14400" dirty="0" smtClean="0">
                        <a:solidFill>
                          <a:schemeClr val="tx1"/>
                        </a:solidFill>
                      </a:rPr>
                      <m:t>t</m:t>
                    </m:r>
                    <m:r>
                      <m:rPr>
                        <m:nor/>
                      </m:rPr>
                      <a:rPr lang="cs-CZ" sz="14400" dirty="0" smtClean="0">
                        <a:solidFill>
                          <a:schemeClr val="tx1"/>
                        </a:solidFill>
                      </a:rPr>
                      <m:t> – </m:t>
                    </m:r>
                    <m:r>
                      <m:rPr>
                        <m:nor/>
                      </m:rPr>
                      <a:rPr lang="cs-CZ" sz="14400" dirty="0" smtClean="0">
                        <a:solidFill>
                          <a:schemeClr val="tx1"/>
                        </a:solidFill>
                      </a:rPr>
                      <m:t>t</m:t>
                    </m:r>
                    <m:r>
                      <m:rPr>
                        <m:nor/>
                      </m:rPr>
                      <a:rPr lang="cs-CZ" sz="14400" baseline="-25000" dirty="0" smtClean="0">
                        <a:solidFill>
                          <a:schemeClr val="tx1"/>
                        </a:solidFill>
                      </a:rPr>
                      <m:t>0</m:t>
                    </m:r>
                    <m:r>
                      <m:rPr>
                        <m:nor/>
                      </m:rPr>
                      <a:rPr lang="cs-CZ" sz="14400" dirty="0" smtClean="0">
                        <a:solidFill>
                          <a:schemeClr val="tx1"/>
                        </a:solidFill>
                      </a:rPr>
                      <m:t> )</m:t>
                    </m:r>
                  </m:oMath>
                </a14:m>
                <a:r>
                  <a:rPr lang="cs-CZ" sz="14400" dirty="0" smtClean="0">
                    <a:solidFill>
                      <a:schemeClr val="tx1"/>
                    </a:solidFill>
                  </a:rPr>
                  <a:t> = ?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cs-CZ" sz="14400" dirty="0"/>
                      <m:t>( </m:t>
                    </m:r>
                    <m:r>
                      <m:rPr>
                        <m:nor/>
                      </m:rPr>
                      <a:rPr lang="cs-CZ" sz="14400" dirty="0"/>
                      <m:t>t</m:t>
                    </m:r>
                    <m:r>
                      <m:rPr>
                        <m:nor/>
                      </m:rPr>
                      <a:rPr lang="cs-CZ" sz="14400" dirty="0"/>
                      <m:t> – </m:t>
                    </m:r>
                    <m:r>
                      <m:rPr>
                        <m:nor/>
                      </m:rPr>
                      <a:rPr lang="cs-CZ" sz="14400" dirty="0"/>
                      <m:t>t</m:t>
                    </m:r>
                    <m:r>
                      <m:rPr>
                        <m:nor/>
                      </m:rPr>
                      <a:rPr lang="cs-CZ" sz="14400" baseline="-25000" dirty="0"/>
                      <m:t>0</m:t>
                    </m:r>
                    <m:r>
                      <m:rPr>
                        <m:nor/>
                      </m:rPr>
                      <a:rPr lang="cs-CZ" sz="14400" dirty="0"/>
                      <m:t> )</m:t>
                    </m:r>
                  </m:oMath>
                </a14:m>
                <a:r>
                  <a:rPr lang="cs-CZ" sz="14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44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sz="14400" b="0" i="1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/>
                          </a:rPr>
                          <m:t>Q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14400" dirty="0">
                            <a:solidFill>
                              <a:srgbClr val="FF0000"/>
                            </a:solidFill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cs-CZ" sz="14400" dirty="0"/>
                          <m:t> . </m:t>
                        </m:r>
                        <m:r>
                          <m:rPr>
                            <m:sty m:val="p"/>
                          </m:rPr>
                          <a:rPr lang="cs-CZ" sz="14400" b="0" i="1" dirty="0">
                            <a:solidFill>
                              <a:srgbClr val="00B050"/>
                            </a:solidFill>
                            <a:latin typeface="Cambria Math"/>
                          </a:rPr>
                          <m:t>m</m:t>
                        </m:r>
                      </m:den>
                    </m:f>
                  </m:oMath>
                </a14:m>
                <a:endParaRPr lang="cs-CZ" sz="144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cs-CZ" sz="14400" dirty="0"/>
                      <m:t>( </m:t>
                    </m:r>
                    <m:r>
                      <m:rPr>
                        <m:nor/>
                      </m:rPr>
                      <a:rPr lang="cs-CZ" sz="14400" dirty="0"/>
                      <m:t>t</m:t>
                    </m:r>
                    <m:r>
                      <m:rPr>
                        <m:nor/>
                      </m:rPr>
                      <a:rPr lang="cs-CZ" sz="14400" dirty="0"/>
                      <m:t> – </m:t>
                    </m:r>
                    <m:r>
                      <m:rPr>
                        <m:nor/>
                      </m:rPr>
                      <a:rPr lang="cs-CZ" sz="14400" dirty="0"/>
                      <m:t>t</m:t>
                    </m:r>
                    <m:r>
                      <m:rPr>
                        <m:nor/>
                      </m:rPr>
                      <a:rPr lang="cs-CZ" sz="14400" baseline="-25000" dirty="0"/>
                      <m:t>0</m:t>
                    </m:r>
                    <m:r>
                      <m:rPr>
                        <m:nor/>
                      </m:rPr>
                      <a:rPr lang="cs-CZ" sz="14400" dirty="0"/>
                      <m:t> )</m:t>
                    </m:r>
                  </m:oMath>
                </a14:m>
                <a:r>
                  <a:rPr lang="cs-CZ" sz="14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12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11200" b="0" i="1" smtClean="0">
                            <a:latin typeface="Cambria Math"/>
                          </a:rPr>
                          <m:t>1260000</m:t>
                        </m:r>
                      </m:num>
                      <m:den>
                        <m:r>
                          <m:rPr>
                            <m:nor/>
                          </m:rPr>
                          <a:rPr lang="cs-CZ" sz="11200" i="0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4200</m:t>
                        </m:r>
                        <m:r>
                          <m:rPr>
                            <m:nor/>
                          </m:rPr>
                          <a:rPr lang="cs-CZ" sz="11200" dirty="0" smtClean="0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cs-CZ" sz="11200" dirty="0"/>
                          <m:t>. </m:t>
                        </m:r>
                        <m:r>
                          <a:rPr lang="cs-CZ" sz="11200" b="0" i="1" dirty="0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cs-CZ" sz="112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cs-CZ" sz="14400" dirty="0"/>
                      <m:t>( </m:t>
                    </m:r>
                    <m:r>
                      <m:rPr>
                        <m:nor/>
                      </m:rPr>
                      <a:rPr lang="cs-CZ" sz="14400" dirty="0"/>
                      <m:t>t</m:t>
                    </m:r>
                    <m:r>
                      <m:rPr>
                        <m:nor/>
                      </m:rPr>
                      <a:rPr lang="cs-CZ" sz="14400" dirty="0"/>
                      <m:t> – </m:t>
                    </m:r>
                    <m:r>
                      <m:rPr>
                        <m:nor/>
                      </m:rPr>
                      <a:rPr lang="cs-CZ" sz="14400" dirty="0"/>
                      <m:t>t</m:t>
                    </m:r>
                    <m:r>
                      <m:rPr>
                        <m:nor/>
                      </m:rPr>
                      <a:rPr lang="cs-CZ" sz="14400" baseline="-25000" dirty="0"/>
                      <m:t>0</m:t>
                    </m:r>
                    <m:r>
                      <m:rPr>
                        <m:nor/>
                      </m:rPr>
                      <a:rPr lang="cs-CZ" sz="14400" dirty="0"/>
                      <m:t> )</m:t>
                    </m:r>
                  </m:oMath>
                </a14:m>
                <a:r>
                  <a:rPr lang="cs-CZ" sz="14400" dirty="0"/>
                  <a:t> </a:t>
                </a:r>
                <a:r>
                  <a:rPr lang="cs-CZ" sz="14400" dirty="0" smtClean="0"/>
                  <a:t>= 60</a:t>
                </a:r>
                <a:r>
                  <a:rPr lang="cs-CZ" sz="14400" baseline="30000" dirty="0" smtClean="0"/>
                  <a:t>o</a:t>
                </a:r>
                <a:r>
                  <a:rPr lang="cs-CZ" sz="14400" dirty="0" smtClean="0"/>
                  <a:t>C</a:t>
                </a:r>
              </a:p>
              <a:p>
                <a:pPr marL="0" indent="0">
                  <a:buNone/>
                </a:pPr>
                <a:r>
                  <a:rPr lang="cs-CZ" sz="14400" dirty="0" smtClean="0"/>
                  <a:t>Voda se ohřála o </a:t>
                </a:r>
                <a:r>
                  <a:rPr lang="cs-CZ" sz="14400" dirty="0"/>
                  <a:t>60</a:t>
                </a:r>
                <a:r>
                  <a:rPr lang="cs-CZ" sz="14400" baseline="30000" dirty="0"/>
                  <a:t>o</a:t>
                </a:r>
                <a:r>
                  <a:rPr lang="cs-CZ" sz="14400" dirty="0"/>
                  <a:t>C</a:t>
                </a:r>
              </a:p>
              <a:p>
                <a:pPr marL="0" indent="0">
                  <a:buNone/>
                </a:pPr>
                <a:r>
                  <a:rPr lang="cs-CZ" sz="9000" dirty="0" smtClean="0"/>
                  <a:t> </a:t>
                </a:r>
                <a:endParaRPr lang="cs-CZ" sz="9000" dirty="0"/>
              </a:p>
              <a:p>
                <a:pPr marL="0" indent="0">
                  <a:buNone/>
                </a:pPr>
                <a:endParaRPr lang="cs-CZ" b="1" dirty="0"/>
              </a:p>
              <a:p>
                <a:pPr marL="0" indent="0">
                  <a:buNone/>
                </a:pPr>
                <a:endParaRPr lang="cs-CZ" b="1" dirty="0"/>
              </a:p>
              <a:p>
                <a:pPr marL="0" indent="0">
                  <a:buNone/>
                </a:pPr>
                <a:endParaRPr lang="cs-CZ" b="1" dirty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 smtClean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628800"/>
                <a:ext cx="8229600" cy="5040560"/>
              </a:xfrm>
              <a:blipFill rotWithShape="1">
                <a:blip r:embed="rId2"/>
                <a:stretch>
                  <a:fillRect l="-2296" t="-3748" b="-36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467544" y="3861048"/>
            <a:ext cx="446449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517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algn="just"/>
            <a:r>
              <a:rPr lang="cs-CZ" sz="3200" dirty="0" smtClean="0">
                <a:solidFill>
                  <a:schemeClr val="accent5">
                    <a:lumMod val="50000"/>
                  </a:schemeClr>
                </a:solidFill>
              </a:rPr>
              <a:t>CVIČENÍ                                                           ZADÁNÍ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373216"/>
          </a:xfrm>
        </p:spPr>
        <p:txBody>
          <a:bodyPr>
            <a:normAutofit fontScale="25000" lnSpcReduction="20000"/>
          </a:bodyPr>
          <a:lstStyle/>
          <a:p>
            <a:pPr marL="514350" indent="-514350" algn="just">
              <a:buAutoNum type="arabicPeriod"/>
            </a:pPr>
            <a:r>
              <a:rPr lang="cs-CZ" sz="14400" dirty="0" smtClean="0"/>
              <a:t>0,017 hl vody se ochladilo z </a:t>
            </a:r>
            <a:r>
              <a:rPr lang="cs-CZ" sz="14400" dirty="0" smtClean="0"/>
              <a:t>95</a:t>
            </a:r>
            <a:r>
              <a:rPr lang="cs-CZ" sz="14400" baseline="30000" dirty="0" smtClean="0"/>
              <a:t>o</a:t>
            </a:r>
            <a:r>
              <a:rPr lang="cs-CZ" sz="14400" dirty="0" smtClean="0"/>
              <a:t>C </a:t>
            </a:r>
            <a:r>
              <a:rPr lang="cs-CZ" sz="14400" dirty="0" smtClean="0"/>
              <a:t>na 20</a:t>
            </a:r>
            <a:r>
              <a:rPr lang="cs-CZ" sz="14400" baseline="30000" dirty="0" smtClean="0"/>
              <a:t>o</a:t>
            </a:r>
            <a:r>
              <a:rPr lang="cs-CZ" sz="14400" dirty="0" smtClean="0"/>
              <a:t>C. Jaké teplo při tom </a:t>
            </a:r>
            <a:r>
              <a:rPr lang="cs-CZ" sz="14400" dirty="0" smtClean="0"/>
              <a:t>odevzdala?</a:t>
            </a:r>
            <a:endParaRPr lang="cs-CZ" sz="14400" dirty="0" smtClean="0"/>
          </a:p>
          <a:p>
            <a:pPr marL="514350" indent="-514350" algn="just">
              <a:buAutoNum type="arabicPeriod"/>
            </a:pPr>
            <a:r>
              <a:rPr lang="cs-CZ" sz="14400" dirty="0" smtClean="0"/>
              <a:t>Jakou hmotnost má vzduch v místnosti, jestliže se jeho teplota zvýší o </a:t>
            </a:r>
            <a:r>
              <a:rPr lang="cs-CZ" sz="14400" dirty="0" smtClean="0"/>
              <a:t>5</a:t>
            </a:r>
            <a:r>
              <a:rPr lang="cs-CZ" sz="14400" baseline="30000" dirty="0" smtClean="0"/>
              <a:t>o</a:t>
            </a:r>
            <a:r>
              <a:rPr lang="cs-CZ" sz="14400" dirty="0" smtClean="0"/>
              <a:t>C </a:t>
            </a:r>
            <a:r>
              <a:rPr lang="cs-CZ" sz="14400" dirty="0" smtClean="0"/>
              <a:t>a vzduch příjme 175 </a:t>
            </a:r>
            <a:r>
              <a:rPr lang="cs-CZ" sz="14400" dirty="0" err="1" smtClean="0"/>
              <a:t>kJ</a:t>
            </a:r>
            <a:r>
              <a:rPr lang="cs-CZ" sz="14400" dirty="0" smtClean="0"/>
              <a:t> tepla ?</a:t>
            </a:r>
          </a:p>
          <a:p>
            <a:pPr marL="514350" indent="-514350" algn="just">
              <a:buAutoNum type="arabicPeriod"/>
            </a:pPr>
            <a:r>
              <a:rPr lang="cs-CZ" sz="14400" dirty="0" smtClean="0"/>
              <a:t>Z čeho je vyrobený váleček, který při zvýšení teploty z </a:t>
            </a:r>
            <a:r>
              <a:rPr lang="cs-CZ" sz="14400" dirty="0" smtClean="0"/>
              <a:t>13</a:t>
            </a:r>
            <a:r>
              <a:rPr lang="cs-CZ" sz="14400" baseline="30000" dirty="0" smtClean="0"/>
              <a:t>o</a:t>
            </a:r>
            <a:r>
              <a:rPr lang="cs-CZ" sz="14400" dirty="0" smtClean="0"/>
              <a:t>C </a:t>
            </a:r>
            <a:r>
              <a:rPr lang="cs-CZ" sz="14400" dirty="0" smtClean="0"/>
              <a:t>na </a:t>
            </a:r>
            <a:r>
              <a:rPr lang="cs-CZ" sz="14400" dirty="0" smtClean="0"/>
              <a:t>58</a:t>
            </a:r>
            <a:r>
              <a:rPr lang="cs-CZ" sz="14400" baseline="30000" dirty="0" smtClean="0"/>
              <a:t>o</a:t>
            </a:r>
            <a:r>
              <a:rPr lang="cs-CZ" sz="14400" dirty="0" smtClean="0"/>
              <a:t>C </a:t>
            </a:r>
            <a:r>
              <a:rPr lang="cs-CZ" sz="14400" dirty="0" smtClean="0"/>
              <a:t>příjme teplo 4,05 </a:t>
            </a:r>
            <a:r>
              <a:rPr lang="cs-CZ" sz="14400" dirty="0" err="1" smtClean="0"/>
              <a:t>kJ</a:t>
            </a:r>
            <a:r>
              <a:rPr lang="cs-CZ" sz="14400" dirty="0" smtClean="0"/>
              <a:t>? </a:t>
            </a:r>
            <a:r>
              <a:rPr lang="cs-CZ" sz="14400" dirty="0" smtClean="0"/>
              <a:t>Váleček váží 20 dkg.</a:t>
            </a:r>
          </a:p>
          <a:p>
            <a:pPr marL="514350" indent="-514350" algn="just">
              <a:buAutoNum type="arabicPeriod"/>
            </a:pPr>
            <a:r>
              <a:rPr lang="cs-CZ" sz="14400" dirty="0" smtClean="0"/>
              <a:t>O kolik </a:t>
            </a:r>
            <a:r>
              <a:rPr lang="cs-CZ" sz="14400" baseline="30000" dirty="0" err="1" smtClean="0"/>
              <a:t>o</a:t>
            </a:r>
            <a:r>
              <a:rPr lang="cs-CZ" sz="14400" dirty="0" err="1" smtClean="0"/>
              <a:t>C</a:t>
            </a:r>
            <a:r>
              <a:rPr lang="cs-CZ" sz="14400" dirty="0" smtClean="0"/>
              <a:t> klesla rtuť v teploměru, odevzdala-li  teplo 4,2 </a:t>
            </a:r>
            <a:r>
              <a:rPr lang="cs-CZ" sz="14400" dirty="0" smtClean="0"/>
              <a:t>J? </a:t>
            </a:r>
            <a:r>
              <a:rPr lang="cs-CZ" sz="14400" dirty="0" smtClean="0"/>
              <a:t>Hmotnost rtuti je 5 g.</a:t>
            </a:r>
          </a:p>
          <a:p>
            <a:pPr marL="514350" indent="-514350" algn="just">
              <a:buAutoNum type="arabicPeriod"/>
            </a:pPr>
            <a:endParaRPr lang="cs-CZ" sz="6500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2362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cs-CZ" dirty="0" smtClean="0">
                <a:solidFill>
                  <a:schemeClr val="accent5">
                    <a:lumMod val="50000"/>
                  </a:schemeClr>
                </a:solidFill>
              </a:rPr>
              <a:t>CVIČENÍ  </a:t>
            </a:r>
            <a:r>
              <a:rPr lang="cs-CZ" dirty="0" smtClean="0"/>
              <a:t>                                  </a:t>
            </a:r>
            <a:r>
              <a:rPr lang="cs-CZ" dirty="0" smtClean="0">
                <a:solidFill>
                  <a:srgbClr val="FF0000"/>
                </a:solidFill>
              </a:rPr>
              <a:t>ŘĚŠENÍ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1. Q = 1,7 . 4200 . 75 =535,5 </a:t>
            </a:r>
            <a:r>
              <a:rPr lang="cs-CZ" dirty="0" err="1" smtClean="0"/>
              <a:t>kJ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2. m = 175000 : ( 1000 . 5 ) = 35 kg</a:t>
            </a:r>
          </a:p>
          <a:p>
            <a:pPr marL="0" indent="0">
              <a:buNone/>
            </a:pPr>
            <a:endParaRPr lang="cs-CZ" dirty="0"/>
          </a:p>
          <a:p>
            <a:pPr marL="514350" indent="-514350">
              <a:buAutoNum type="arabicPeriod" startAt="3"/>
            </a:pPr>
            <a:r>
              <a:rPr lang="cs-CZ" dirty="0" smtClean="0"/>
              <a:t>c  = 4050 : ( 45 . 0,2 ) = </a:t>
            </a:r>
            <a:r>
              <a:rPr lang="cs-CZ" sz="3500" dirty="0" smtClean="0"/>
              <a:t>450 J/kg</a:t>
            </a:r>
            <a:r>
              <a:rPr lang="cs-CZ" sz="3500" dirty="0"/>
              <a:t>.</a:t>
            </a:r>
            <a:r>
              <a:rPr lang="cs-CZ" sz="3500" baseline="30000" dirty="0"/>
              <a:t> </a:t>
            </a:r>
            <a:r>
              <a:rPr lang="cs-CZ" sz="3500" baseline="30000" dirty="0" err="1" smtClean="0"/>
              <a:t>o</a:t>
            </a:r>
            <a:r>
              <a:rPr lang="cs-CZ" sz="3500" dirty="0" err="1" smtClean="0"/>
              <a:t>C</a:t>
            </a:r>
            <a:r>
              <a:rPr lang="cs-CZ" sz="3500" dirty="0" smtClean="0"/>
              <a:t> ….železo</a:t>
            </a:r>
          </a:p>
          <a:p>
            <a:pPr marL="514350" indent="-514350">
              <a:buAutoNum type="arabicPeriod" startAt="3"/>
            </a:pPr>
            <a:endParaRPr lang="cs-CZ" sz="3500" dirty="0"/>
          </a:p>
          <a:p>
            <a:pPr marL="514350" indent="-514350">
              <a:buFont typeface="Arial" pitchFamily="34" charset="0"/>
              <a:buAutoNum type="arabicPeriod" startAt="3"/>
            </a:pPr>
            <a:r>
              <a:rPr lang="cs-CZ" sz="3600" dirty="0"/>
              <a:t>( t</a:t>
            </a:r>
            <a:r>
              <a:rPr lang="cs-CZ" sz="3600" baseline="-25000" dirty="0"/>
              <a:t>0</a:t>
            </a:r>
            <a:r>
              <a:rPr lang="cs-CZ" sz="3600" dirty="0"/>
              <a:t> – t </a:t>
            </a:r>
            <a:r>
              <a:rPr lang="cs-CZ" sz="3600" dirty="0" smtClean="0"/>
              <a:t>) = 4,2 : ( 140 . 0,005 ) = </a:t>
            </a:r>
            <a:r>
              <a:rPr lang="cs-CZ" sz="3900" dirty="0" smtClean="0"/>
              <a:t>6</a:t>
            </a:r>
            <a:r>
              <a:rPr lang="cs-CZ" sz="3900" baseline="30000" dirty="0" smtClean="0"/>
              <a:t>o</a:t>
            </a:r>
            <a:r>
              <a:rPr lang="cs-CZ" sz="3900" dirty="0" smtClean="0"/>
              <a:t>C</a:t>
            </a:r>
            <a:endParaRPr lang="cs-CZ" sz="3900" dirty="0"/>
          </a:p>
          <a:p>
            <a:pPr marL="514350" indent="-514350">
              <a:buAutoNum type="arabicPeriod" startAt="3"/>
            </a:pPr>
            <a:endParaRPr lang="cs-CZ" sz="3500" dirty="0" smtClean="0"/>
          </a:p>
          <a:p>
            <a:pPr marL="514350" indent="-514350">
              <a:buAutoNum type="arabicPeriod" startAt="3"/>
            </a:pPr>
            <a:endParaRPr lang="cs-CZ" sz="3500" dirty="0"/>
          </a:p>
          <a:p>
            <a:pPr marL="514350" indent="-514350">
              <a:buAutoNum type="arabicPeriod" startAt="3"/>
            </a:pPr>
            <a:endParaRPr lang="cs-CZ" sz="3500" dirty="0" smtClean="0"/>
          </a:p>
          <a:p>
            <a:pPr marL="514350" indent="-514350">
              <a:buAutoNum type="arabicPeriod" startAt="3"/>
            </a:pPr>
            <a:endParaRPr lang="cs-CZ" sz="3500" dirty="0"/>
          </a:p>
          <a:p>
            <a:pPr marL="514350" indent="-514350">
              <a:buAutoNum type="arabicPeriod" startAt="3"/>
            </a:pPr>
            <a:endParaRPr lang="cs-CZ" sz="35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670584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606</Words>
  <Application>Microsoft Office PowerPoint</Application>
  <PresentationFormat>Předvádění na obrazovce (4:3)</PresentationFormat>
  <Paragraphs>89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Teplo</vt:lpstr>
      <vt:lpstr>Teplo, je ta část vnitřní energie, kterou při tepelné výměně odevzdá teplejší těleso chladnějšímu nebo, kterou příjme chladnější těleso od teplejšího.</vt:lpstr>
      <vt:lpstr>Prezentace aplikace PowerPoint</vt:lpstr>
      <vt:lpstr>Př. 1. Jaké teplo příjme hliníková kulička o hmotnosti 40 dkg, oteplí-li se z 18oC na 45oC?  </vt:lpstr>
      <vt:lpstr>Př. 2. Jakou hmotnost má stříbrný přívěšek, který při ochlazení o 15oC odevzdá teplo 0,207 kJ?</vt:lpstr>
      <vt:lpstr>Př. 3. Jaká kapalina o hmotnosti 100 g odevzdá při ochlazení z 38oC  na 16oC  teplo  4,356 kJ ? </vt:lpstr>
      <vt:lpstr>Př. 4. 5 l vody přijalo teplo 1,26 MJ. Urči o kolik oC se voda ohřála. </vt:lpstr>
      <vt:lpstr>CVIČENÍ                                                           ZADÁNÍ </vt:lpstr>
      <vt:lpstr>CVIČENÍ                                    ŘĚŠENÍ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</dc:creator>
  <cp:lastModifiedBy>Ucitel</cp:lastModifiedBy>
  <cp:revision>21</cp:revision>
  <dcterms:created xsi:type="dcterms:W3CDTF">2011-03-14T19:18:13Z</dcterms:created>
  <dcterms:modified xsi:type="dcterms:W3CDTF">2011-11-24T11:50:54Z</dcterms:modified>
</cp:coreProperties>
</file>