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990906C2-8390-4887-88C1-EDAC8F94243C}">
          <p14:sldIdLst>
            <p14:sldId id="256"/>
            <p14:sldId id="257"/>
            <p14:sldId id="258"/>
            <p14:sldId id="259"/>
            <p14:sldId id="261"/>
            <p14:sldId id="262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544616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FF"/>
                </a:solidFill>
              </a:rPr>
              <a:t>VYUŽITÍ ZÁKONA ZACHOVÁNÍ MECHANICKÉ ENERGIE (ZZME) PŘI PÁDU MÍČKU</a:t>
            </a:r>
            <a:endParaRPr lang="cs-CZ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07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267744" y="476672"/>
            <a:ext cx="6480720" cy="61926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000" smtClean="0"/>
              <a:t> </a:t>
            </a:r>
            <a:r>
              <a:rPr lang="cs-CZ" smtClean="0"/>
              <a:t>1. V </a:t>
            </a:r>
            <a:r>
              <a:rPr lang="cs-CZ" smtClean="0">
                <a:solidFill>
                  <a:srgbClr val="00B050"/>
                </a:solidFill>
              </a:rPr>
              <a:t>nejvyšším bodě </a:t>
            </a:r>
            <a:r>
              <a:rPr lang="cs-CZ" smtClean="0"/>
              <a:t>má míček maximální</a:t>
            </a:r>
          </a:p>
          <a:p>
            <a:pPr marL="0" indent="0" algn="just">
              <a:buNone/>
            </a:pPr>
            <a:r>
              <a:rPr lang="cs-CZ" smtClean="0"/>
              <a:t>    polohovou energii (výška je maximální).</a:t>
            </a:r>
          </a:p>
          <a:p>
            <a:pPr marL="0" indent="0" algn="just">
              <a:buNone/>
            </a:pPr>
            <a:r>
              <a:rPr lang="cs-CZ" smtClean="0"/>
              <a:t>    Pohybová energie je nulová (v = 0 m/s).</a:t>
            </a:r>
          </a:p>
          <a:p>
            <a:pPr marL="0" indent="0" algn="just">
              <a:buNone/>
            </a:pPr>
            <a:endParaRPr lang="cs-CZ" smtClean="0"/>
          </a:p>
          <a:p>
            <a:pPr marL="0" indent="0" algn="just">
              <a:buNone/>
            </a:pPr>
            <a:r>
              <a:rPr lang="cs-CZ" sz="2000" b="1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mtClean="0"/>
              <a:t>2. Při</a:t>
            </a:r>
            <a:r>
              <a:rPr lang="cs-CZ" smtClean="0">
                <a:solidFill>
                  <a:srgbClr val="00B050"/>
                </a:solidFill>
              </a:rPr>
              <a:t> pádu </a:t>
            </a:r>
            <a:r>
              <a:rPr lang="cs-CZ" smtClean="0"/>
              <a:t>se zvětšuje pohybová energie</a:t>
            </a:r>
          </a:p>
          <a:p>
            <a:pPr marL="0" indent="0" algn="just">
              <a:buNone/>
            </a:pPr>
            <a:r>
              <a:rPr lang="cs-CZ" smtClean="0"/>
              <a:t>     (zvětšuje se rychlost). Polohová energie     </a:t>
            </a:r>
          </a:p>
          <a:p>
            <a:pPr marL="0" indent="0" algn="just">
              <a:buNone/>
            </a:pPr>
            <a:r>
              <a:rPr lang="cs-CZ" smtClean="0"/>
              <a:t>     se zmenšuje (zmenšuje se výška).</a:t>
            </a:r>
          </a:p>
          <a:p>
            <a:pPr marL="0" indent="0" algn="just">
              <a:buNone/>
            </a:pPr>
            <a:endParaRPr lang="cs-CZ" smtClean="0"/>
          </a:p>
          <a:p>
            <a:pPr marL="0" indent="0" algn="just">
              <a:buNone/>
            </a:pPr>
            <a:r>
              <a:rPr lang="cs-CZ" sz="2000" smtClean="0"/>
              <a:t>   </a:t>
            </a:r>
            <a:r>
              <a:rPr lang="cs-CZ" smtClean="0"/>
              <a:t>3. Těsně před </a:t>
            </a:r>
            <a:r>
              <a:rPr lang="cs-CZ" smtClean="0">
                <a:solidFill>
                  <a:srgbClr val="00B050"/>
                </a:solidFill>
              </a:rPr>
              <a:t>dopadem</a:t>
            </a:r>
            <a:r>
              <a:rPr lang="cs-CZ" smtClean="0"/>
              <a:t> má míček</a:t>
            </a:r>
          </a:p>
          <a:p>
            <a:pPr marL="0" indent="0" algn="just">
              <a:buNone/>
            </a:pPr>
            <a:r>
              <a:rPr lang="cs-CZ" smtClean="0"/>
              <a:t>     maximální pohybovou energii (dopadá s   </a:t>
            </a:r>
          </a:p>
          <a:p>
            <a:pPr marL="0" indent="0" algn="just">
              <a:buNone/>
            </a:pPr>
            <a:r>
              <a:rPr lang="cs-CZ" smtClean="0"/>
              <a:t>     maximální rychlostí). Polohová energie</a:t>
            </a:r>
          </a:p>
          <a:p>
            <a:pPr marL="0" indent="0" algn="just">
              <a:buNone/>
            </a:pPr>
            <a:r>
              <a:rPr lang="cs-CZ" smtClean="0"/>
              <a:t>     je nulová (h = 0)</a:t>
            </a:r>
          </a:p>
          <a:p>
            <a:pPr marL="0" indent="0">
              <a:buNone/>
            </a:pPr>
            <a:r>
              <a:rPr lang="cs-CZ" sz="2000" b="1" smtClean="0">
                <a:solidFill>
                  <a:schemeClr val="accent2">
                    <a:lumMod val="75000"/>
                  </a:schemeClr>
                </a:solidFill>
              </a:rPr>
              <a:t>            </a:t>
            </a:r>
            <a:r>
              <a:rPr lang="cs-CZ" sz="2000" smtClean="0"/>
              <a:t>             </a:t>
            </a:r>
            <a:endParaRPr lang="cs-CZ" sz="2000" dirty="0"/>
          </a:p>
        </p:txBody>
      </p:sp>
      <p:sp>
        <p:nvSpPr>
          <p:cNvPr id="5" name="Ovál 4"/>
          <p:cNvSpPr/>
          <p:nvPr/>
        </p:nvSpPr>
        <p:spPr>
          <a:xfrm>
            <a:off x="755576" y="548680"/>
            <a:ext cx="914400" cy="914400"/>
          </a:xfrm>
          <a:prstGeom prst="ellipse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7" name="Ovál 6"/>
          <p:cNvSpPr/>
          <p:nvPr/>
        </p:nvSpPr>
        <p:spPr>
          <a:xfrm>
            <a:off x="755576" y="306896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755576" y="530120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9"/>
          <p:cNvCxnSpPr/>
          <p:nvPr/>
        </p:nvCxnSpPr>
        <p:spPr>
          <a:xfrm>
            <a:off x="683568" y="6237312"/>
            <a:ext cx="18002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Přímá spojnice 22"/>
          <p:cNvCxnSpPr>
            <a:stCxn id="5" idx="4"/>
            <a:endCxn id="7" idx="0"/>
          </p:cNvCxnSpPr>
          <p:nvPr/>
        </p:nvCxnSpPr>
        <p:spPr>
          <a:xfrm>
            <a:off x="1212776" y="1463080"/>
            <a:ext cx="0" cy="160588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>
            <a:stCxn id="7" idx="4"/>
            <a:endCxn id="8" idx="0"/>
          </p:cNvCxnSpPr>
          <p:nvPr/>
        </p:nvCxnSpPr>
        <p:spPr>
          <a:xfrm>
            <a:off x="1212776" y="3983360"/>
            <a:ext cx="0" cy="131784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/>
          <p:cNvCxnSpPr/>
          <p:nvPr/>
        </p:nvCxnSpPr>
        <p:spPr>
          <a:xfrm>
            <a:off x="467544" y="620688"/>
            <a:ext cx="0" cy="56166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542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217443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0" smtClean="0"/>
              <a:t>PŘI PÁDU MÍČKU JE V KAŽDÉM BODĚ TRAJEKTORIE SOUČET POLOHOVÉ A POHYBOVÉ ENERGIE STEJNÝ.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8800" b="1" dirty="0" smtClean="0">
                <a:solidFill>
                  <a:srgbClr val="FF00FF"/>
                </a:solidFill>
              </a:rPr>
              <a:t>E</a:t>
            </a:r>
            <a:r>
              <a:rPr lang="cs-CZ" sz="8800" b="1" baseline="-25000" dirty="0" smtClean="0">
                <a:solidFill>
                  <a:srgbClr val="FF00FF"/>
                </a:solidFill>
              </a:rPr>
              <a:t>K</a:t>
            </a:r>
            <a:r>
              <a:rPr lang="cs-CZ" sz="8800" b="1" dirty="0" smtClean="0">
                <a:solidFill>
                  <a:srgbClr val="FF00FF"/>
                </a:solidFill>
              </a:rPr>
              <a:t> + E</a:t>
            </a:r>
            <a:r>
              <a:rPr lang="cs-CZ" sz="8800" b="1" baseline="-25000" dirty="0" smtClean="0">
                <a:solidFill>
                  <a:srgbClr val="FF00FF"/>
                </a:solidFill>
              </a:rPr>
              <a:t>P</a:t>
            </a:r>
            <a:r>
              <a:rPr lang="cs-CZ" sz="8800" b="1" dirty="0" smtClean="0">
                <a:solidFill>
                  <a:srgbClr val="FF00FF"/>
                </a:solidFill>
              </a:rPr>
              <a:t> = </a:t>
            </a:r>
            <a:r>
              <a:rPr lang="cs-CZ" sz="8800" b="1" dirty="0" err="1" smtClean="0">
                <a:solidFill>
                  <a:srgbClr val="FF00FF"/>
                </a:solidFill>
              </a:rPr>
              <a:t>konst</a:t>
            </a:r>
            <a:r>
              <a:rPr lang="cs-CZ" sz="8800" b="1" dirty="0" smtClean="0">
                <a:solidFill>
                  <a:srgbClr val="FF00FF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sz="3600" b="1" dirty="0" smtClean="0">
                <a:solidFill>
                  <a:srgbClr val="FF00FF"/>
                </a:solidFill>
              </a:rPr>
              <a:t>Zákon </a:t>
            </a:r>
            <a:r>
              <a:rPr lang="cs-CZ" sz="3600" b="1" dirty="0">
                <a:solidFill>
                  <a:srgbClr val="FF00FF"/>
                </a:solidFill>
              </a:rPr>
              <a:t>z</a:t>
            </a:r>
            <a:r>
              <a:rPr lang="cs-CZ" sz="3600" b="1" dirty="0" smtClean="0">
                <a:solidFill>
                  <a:srgbClr val="FF00FF"/>
                </a:solidFill>
              </a:rPr>
              <a:t>achování mechanické energie (ZZME)</a:t>
            </a:r>
            <a:endParaRPr lang="cs-CZ" sz="3600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412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cs-CZ" b="1" i="1" dirty="0" smtClean="0"/>
              <a:t>Př. 1. </a:t>
            </a:r>
            <a:r>
              <a:rPr lang="cs-CZ" dirty="0" smtClean="0"/>
              <a:t>Vypočítej z jaké výšky padá míček, dopadl-li rychlostí 6 m/s.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4316288" cy="4781128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         E</a:t>
            </a:r>
            <a:r>
              <a:rPr lang="cs-CZ" baseline="-25000" dirty="0" smtClean="0"/>
              <a:t>p1</a:t>
            </a:r>
            <a:r>
              <a:rPr lang="cs-CZ" dirty="0" smtClean="0"/>
              <a:t> = m. g . h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E</a:t>
            </a:r>
            <a:r>
              <a:rPr lang="cs-CZ" baseline="-25000" dirty="0" smtClean="0"/>
              <a:t>k1</a:t>
            </a:r>
            <a:r>
              <a:rPr lang="cs-CZ" dirty="0" smtClean="0"/>
              <a:t> = 0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cs-CZ" dirty="0" smtClean="0"/>
              <a:t>  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    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E</a:t>
            </a:r>
            <a:r>
              <a:rPr lang="cs-CZ" baseline="-25000" dirty="0" smtClean="0"/>
              <a:t>p2</a:t>
            </a:r>
            <a:r>
              <a:rPr lang="cs-CZ" dirty="0" smtClean="0"/>
              <a:t> </a:t>
            </a:r>
            <a:r>
              <a:rPr lang="cs-CZ" dirty="0"/>
              <a:t>= 0</a:t>
            </a:r>
          </a:p>
          <a:p>
            <a:pPr marL="0" indent="0">
              <a:buNone/>
            </a:pPr>
            <a:r>
              <a:rPr lang="cs-CZ" dirty="0"/>
              <a:t>                   </a:t>
            </a:r>
            <a:r>
              <a:rPr lang="cs-CZ" dirty="0" smtClean="0"/>
              <a:t>E</a:t>
            </a:r>
            <a:r>
              <a:rPr lang="cs-CZ" baseline="-25000" dirty="0" smtClean="0"/>
              <a:t>k2</a:t>
            </a:r>
            <a:r>
              <a:rPr lang="cs-CZ" dirty="0" smtClean="0"/>
              <a:t> = ½ . m . v</a:t>
            </a:r>
            <a:r>
              <a:rPr lang="cs-CZ" baseline="30000" dirty="0" smtClean="0"/>
              <a:t>2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211960" y="1600200"/>
                <a:ext cx="4474840" cy="4997152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cs-CZ" dirty="0" smtClean="0"/>
                  <a:t>ZZME</a:t>
                </a:r>
              </a:p>
              <a:p>
                <a:pPr marL="0" indent="0" algn="ctr">
                  <a:buNone/>
                </a:pPr>
                <a:r>
                  <a:rPr lang="cs-CZ" dirty="0" smtClean="0"/>
                  <a:t>E</a:t>
                </a:r>
                <a:r>
                  <a:rPr lang="cs-CZ" baseline="-25000" dirty="0" smtClean="0"/>
                  <a:t>p1 </a:t>
                </a:r>
                <a:r>
                  <a:rPr lang="cs-CZ" dirty="0" smtClean="0"/>
                  <a:t> + E</a:t>
                </a:r>
                <a:r>
                  <a:rPr lang="cs-CZ" baseline="-25000" dirty="0" smtClean="0"/>
                  <a:t>k1</a:t>
                </a:r>
                <a:r>
                  <a:rPr lang="cs-CZ" dirty="0" smtClean="0"/>
                  <a:t> = E</a:t>
                </a:r>
                <a:r>
                  <a:rPr lang="cs-CZ" baseline="-25000" dirty="0" smtClean="0"/>
                  <a:t>p2 </a:t>
                </a:r>
                <a:r>
                  <a:rPr lang="cs-CZ" dirty="0" smtClean="0"/>
                  <a:t> + E</a:t>
                </a:r>
                <a:r>
                  <a:rPr lang="cs-CZ" baseline="-25000" dirty="0" smtClean="0"/>
                  <a:t>k2</a:t>
                </a:r>
              </a:p>
              <a:p>
                <a:pPr marL="0" indent="0" algn="ctr">
                  <a:buNone/>
                </a:pPr>
                <a:r>
                  <a:rPr lang="cs-CZ" dirty="0" smtClean="0"/>
                  <a:t>   m</a:t>
                </a:r>
                <a:r>
                  <a:rPr lang="cs-CZ" dirty="0"/>
                  <a:t>. g . </a:t>
                </a:r>
                <a:r>
                  <a:rPr lang="cs-CZ" dirty="0" smtClean="0"/>
                  <a:t>h = </a:t>
                </a:r>
                <a:r>
                  <a:rPr lang="cs-CZ" dirty="0"/>
                  <a:t>½ . m . v</a:t>
                </a:r>
                <a:r>
                  <a:rPr lang="cs-CZ" baseline="30000" dirty="0"/>
                  <a:t>2</a:t>
                </a:r>
                <a:r>
                  <a:rPr lang="cs-CZ" dirty="0" smtClean="0"/>
                  <a:t> </a:t>
                </a:r>
              </a:p>
              <a:p>
                <a:pPr marL="0" indent="0" algn="ctr">
                  <a:buNone/>
                </a:pPr>
                <a:r>
                  <a:rPr lang="cs-CZ" sz="4000" b="1" dirty="0" smtClean="0">
                    <a:solidFill>
                      <a:srgbClr val="FF00FF"/>
                    </a:solidFill>
                  </a:rPr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 smtClean="0">
                            <a:solidFill>
                              <a:srgbClr val="FF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cs-CZ" sz="4000" b="1" dirty="0">
                            <a:solidFill>
                              <a:srgbClr val="FF00FF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cs-CZ" sz="4000" b="1" baseline="30000" dirty="0">
                            <a:solidFill>
                              <a:srgbClr val="FF00FF"/>
                            </a:solidFill>
                          </a:rPr>
                          <m:t>2</m:t>
                        </m:r>
                      </m:num>
                      <m:den>
                        <m:r>
                          <a:rPr lang="cs-CZ" sz="4000" b="1" i="0" smtClean="0">
                            <a:solidFill>
                              <a:srgbClr val="FF00FF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sz="4000" b="1" i="0" smtClean="0">
                            <a:solidFill>
                              <a:srgbClr val="FF00FF"/>
                            </a:solidFill>
                            <a:latin typeface="Cambria Math"/>
                          </a:rPr>
                          <m:t> .  </m:t>
                        </m:r>
                        <m:r>
                          <a:rPr lang="cs-CZ" sz="4000" b="1" i="0" smtClean="0">
                            <a:solidFill>
                              <a:srgbClr val="FF00FF"/>
                            </a:solidFill>
                            <a:latin typeface="Cambria Math"/>
                          </a:rPr>
                          <m:t>𝐠</m:t>
                        </m:r>
                      </m:den>
                    </m:f>
                  </m:oMath>
                </a14:m>
                <a:endParaRPr lang="cs-CZ" sz="4000" b="1" dirty="0" smtClean="0"/>
              </a:p>
              <a:p>
                <a:pPr marL="0" indent="0" algn="ctr">
                  <a:buNone/>
                </a:pPr>
                <a:endParaRPr lang="cs-CZ" b="1" dirty="0" smtClean="0"/>
              </a:p>
              <a:p>
                <a:pPr marL="0" indent="0" algn="ctr">
                  <a:buNone/>
                </a:pPr>
                <a:r>
                  <a:rPr lang="cs-CZ" dirty="0" smtClean="0"/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36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2 . 10</m:t>
                        </m:r>
                      </m:den>
                    </m:f>
                  </m:oMath>
                </a14:m>
                <a:endParaRPr lang="cs-CZ" dirty="0"/>
              </a:p>
              <a:p>
                <a:pPr marL="0" indent="0" algn="ctr">
                  <a:buNone/>
                </a:pPr>
                <a:endParaRPr lang="cs-CZ" baseline="-25000" dirty="0" smtClean="0"/>
              </a:p>
              <a:p>
                <a:pPr marL="0" indent="0" algn="ctr">
                  <a:buNone/>
                </a:pPr>
                <a:r>
                  <a:rPr lang="cs-CZ" dirty="0" smtClean="0"/>
                  <a:t>   h = 1,8 m </a:t>
                </a:r>
              </a:p>
              <a:p>
                <a:pPr marL="0" indent="0" algn="ctr">
                  <a:buNone/>
                </a:pPr>
                <a:r>
                  <a:rPr lang="cs-CZ" dirty="0" smtClean="0"/>
                  <a:t>Míček padá z výšky 1,8 m. </a:t>
                </a:r>
                <a:r>
                  <a:rPr lang="cs-CZ" baseline="-25000" dirty="0" smtClean="0"/>
                  <a:t> </a:t>
                </a:r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211960" y="1600200"/>
                <a:ext cx="4474840" cy="4997152"/>
              </a:xfrm>
              <a:blipFill rotWithShape="1">
                <a:blip r:embed="rId2"/>
                <a:stretch>
                  <a:fillRect t="-1954" b="-36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Přímá spojnice se šipkou 17"/>
          <p:cNvCxnSpPr/>
          <p:nvPr/>
        </p:nvCxnSpPr>
        <p:spPr>
          <a:xfrm>
            <a:off x="611560" y="2060848"/>
            <a:ext cx="0" cy="410445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" name="Skupina 1"/>
          <p:cNvGrpSpPr/>
          <p:nvPr/>
        </p:nvGrpSpPr>
        <p:grpSpPr>
          <a:xfrm>
            <a:off x="611560" y="2060848"/>
            <a:ext cx="1080120" cy="4104456"/>
            <a:chOff x="611560" y="2060848"/>
            <a:chExt cx="1080120" cy="4104456"/>
          </a:xfrm>
        </p:grpSpPr>
        <p:sp>
          <p:nvSpPr>
            <p:cNvPr id="13" name="Ovál 12"/>
            <p:cNvSpPr/>
            <p:nvPr/>
          </p:nvSpPr>
          <p:spPr>
            <a:xfrm>
              <a:off x="755576" y="2060848"/>
              <a:ext cx="720080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 </a:t>
              </a:r>
              <a:endParaRPr lang="cs-CZ" dirty="0"/>
            </a:p>
          </p:txBody>
        </p:sp>
        <p:sp>
          <p:nvSpPr>
            <p:cNvPr id="14" name="Ovál 13"/>
            <p:cNvSpPr/>
            <p:nvPr/>
          </p:nvSpPr>
          <p:spPr>
            <a:xfrm>
              <a:off x="755576" y="5445224"/>
              <a:ext cx="720080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6" name="Přímá spojnice 15"/>
            <p:cNvCxnSpPr/>
            <p:nvPr/>
          </p:nvCxnSpPr>
          <p:spPr>
            <a:xfrm>
              <a:off x="611560" y="6165304"/>
              <a:ext cx="108012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Přímá spojnice 22"/>
            <p:cNvCxnSpPr>
              <a:stCxn id="13" idx="4"/>
              <a:endCxn id="14" idx="0"/>
            </p:cNvCxnSpPr>
            <p:nvPr/>
          </p:nvCxnSpPr>
          <p:spPr>
            <a:xfrm>
              <a:off x="1115616" y="2780928"/>
              <a:ext cx="0" cy="2664296"/>
            </a:xfrm>
            <a:prstGeom prst="line">
              <a:avLst/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Obdélník 30"/>
          <p:cNvSpPr/>
          <p:nvPr/>
        </p:nvSpPr>
        <p:spPr>
          <a:xfrm>
            <a:off x="5364088" y="2996952"/>
            <a:ext cx="2448272" cy="1296144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F00FF"/>
              </a:solidFill>
            </a:endParaRPr>
          </a:p>
        </p:txBody>
      </p:sp>
      <p:sp>
        <p:nvSpPr>
          <p:cNvPr id="32" name="Obdélník 31"/>
          <p:cNvSpPr/>
          <p:nvPr/>
        </p:nvSpPr>
        <p:spPr>
          <a:xfrm>
            <a:off x="251520" y="1628800"/>
            <a:ext cx="3960440" cy="48245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72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cs-CZ" b="1" i="1" dirty="0" smtClean="0"/>
              <a:t>Př. 2. </a:t>
            </a:r>
            <a:r>
              <a:rPr lang="cs-CZ" dirty="0" smtClean="0"/>
              <a:t>Vypočítej jakou rychlostí dopadne míček hozený z výšky 7,2 m.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4316288" cy="4781128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         E</a:t>
            </a:r>
            <a:r>
              <a:rPr lang="cs-CZ" baseline="-25000" dirty="0" smtClean="0"/>
              <a:t>p1</a:t>
            </a:r>
            <a:r>
              <a:rPr lang="cs-CZ" dirty="0" smtClean="0"/>
              <a:t> = m. g . h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E</a:t>
            </a:r>
            <a:r>
              <a:rPr lang="cs-CZ" baseline="-25000" dirty="0" smtClean="0"/>
              <a:t>k1</a:t>
            </a:r>
            <a:r>
              <a:rPr lang="cs-CZ" dirty="0" smtClean="0"/>
              <a:t> = 0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cs-CZ" dirty="0" smtClean="0"/>
              <a:t>  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     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E</a:t>
            </a:r>
            <a:r>
              <a:rPr lang="cs-CZ" baseline="-25000" dirty="0" smtClean="0"/>
              <a:t>p2</a:t>
            </a:r>
            <a:r>
              <a:rPr lang="cs-CZ" dirty="0" smtClean="0"/>
              <a:t> </a:t>
            </a:r>
            <a:r>
              <a:rPr lang="cs-CZ" dirty="0"/>
              <a:t>= 0</a:t>
            </a:r>
          </a:p>
          <a:p>
            <a:pPr marL="0" indent="0">
              <a:buNone/>
            </a:pPr>
            <a:r>
              <a:rPr lang="cs-CZ" dirty="0"/>
              <a:t>                   </a:t>
            </a:r>
            <a:r>
              <a:rPr lang="cs-CZ" dirty="0" smtClean="0"/>
              <a:t>E</a:t>
            </a:r>
            <a:r>
              <a:rPr lang="cs-CZ" baseline="-25000" dirty="0" smtClean="0"/>
              <a:t>k2</a:t>
            </a:r>
            <a:r>
              <a:rPr lang="cs-CZ" dirty="0" smtClean="0"/>
              <a:t> = ½ . m . v</a:t>
            </a:r>
            <a:r>
              <a:rPr lang="cs-CZ" baseline="30000" dirty="0" smtClean="0"/>
              <a:t>2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211960" y="1600200"/>
                <a:ext cx="4608512" cy="4997152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cs-CZ" dirty="0" smtClean="0"/>
                  <a:t>ZZME</a:t>
                </a:r>
              </a:p>
              <a:p>
                <a:pPr marL="0" indent="0" algn="ctr">
                  <a:buNone/>
                </a:pPr>
                <a:r>
                  <a:rPr lang="cs-CZ" dirty="0" smtClean="0"/>
                  <a:t>E</a:t>
                </a:r>
                <a:r>
                  <a:rPr lang="cs-CZ" baseline="-25000" dirty="0" smtClean="0"/>
                  <a:t>p1 </a:t>
                </a:r>
                <a:r>
                  <a:rPr lang="cs-CZ" dirty="0" smtClean="0"/>
                  <a:t> + E</a:t>
                </a:r>
                <a:r>
                  <a:rPr lang="cs-CZ" baseline="-25000" dirty="0" smtClean="0"/>
                  <a:t>k1</a:t>
                </a:r>
                <a:r>
                  <a:rPr lang="cs-CZ" dirty="0" smtClean="0"/>
                  <a:t> = E</a:t>
                </a:r>
                <a:r>
                  <a:rPr lang="cs-CZ" baseline="-25000" dirty="0" smtClean="0"/>
                  <a:t>p2 </a:t>
                </a:r>
                <a:r>
                  <a:rPr lang="cs-CZ" dirty="0" smtClean="0"/>
                  <a:t> + E</a:t>
                </a:r>
                <a:r>
                  <a:rPr lang="cs-CZ" baseline="-25000" dirty="0" smtClean="0"/>
                  <a:t>k2</a:t>
                </a:r>
              </a:p>
              <a:p>
                <a:pPr marL="0" indent="0" algn="ctr">
                  <a:buNone/>
                </a:pPr>
                <a:r>
                  <a:rPr lang="cs-CZ" dirty="0" smtClean="0"/>
                  <a:t>   m</a:t>
                </a:r>
                <a:r>
                  <a:rPr lang="cs-CZ" dirty="0"/>
                  <a:t>. g . </a:t>
                </a:r>
                <a:r>
                  <a:rPr lang="cs-CZ" dirty="0" smtClean="0"/>
                  <a:t>h = </a:t>
                </a:r>
                <a:r>
                  <a:rPr lang="cs-CZ" dirty="0"/>
                  <a:t>½ . m . v</a:t>
                </a:r>
                <a:r>
                  <a:rPr lang="cs-CZ" baseline="30000" dirty="0"/>
                  <a:t>2</a:t>
                </a:r>
                <a:r>
                  <a:rPr lang="cs-CZ" dirty="0" smtClean="0"/>
                  <a:t> </a:t>
                </a:r>
              </a:p>
              <a:p>
                <a:pPr marL="0" indent="0" algn="ctr">
                  <a:buNone/>
                </a:pPr>
                <a:r>
                  <a:rPr lang="cs-CZ" sz="4000" b="1" dirty="0" smtClean="0">
                    <a:solidFill>
                      <a:srgbClr val="FF00FF"/>
                    </a:solidFill>
                  </a:rPr>
                  <a:t>v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4000" b="1" i="1" smtClean="0">
                            <a:solidFill>
                              <a:srgbClr val="FF00FF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4000" b="1" i="1" smtClean="0">
                            <a:solidFill>
                              <a:srgbClr val="FF00FF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sz="4000" b="1" i="1" smtClean="0">
                            <a:solidFill>
                              <a:srgbClr val="FF00FF"/>
                            </a:solidFill>
                            <a:latin typeface="Cambria Math"/>
                          </a:rPr>
                          <m:t> . </m:t>
                        </m:r>
                        <m:r>
                          <a:rPr lang="cs-CZ" sz="4000" b="1" i="1" smtClean="0">
                            <a:solidFill>
                              <a:srgbClr val="FF00FF"/>
                            </a:solidFill>
                            <a:latin typeface="Cambria Math"/>
                          </a:rPr>
                          <m:t>𝒈</m:t>
                        </m:r>
                        <m:r>
                          <a:rPr lang="cs-CZ" sz="4000" b="1" i="1" smtClean="0">
                            <a:solidFill>
                              <a:srgbClr val="FF00FF"/>
                            </a:solidFill>
                            <a:latin typeface="Cambria Math"/>
                          </a:rPr>
                          <m:t> .</m:t>
                        </m:r>
                        <m:r>
                          <a:rPr lang="cs-CZ" sz="4000" b="1" i="1" smtClean="0">
                            <a:solidFill>
                              <a:srgbClr val="FF00FF"/>
                            </a:solidFill>
                            <a:latin typeface="Cambria Math"/>
                          </a:rPr>
                          <m:t>𝒉</m:t>
                        </m:r>
                      </m:e>
                    </m:rad>
                  </m:oMath>
                </a14:m>
                <a:endParaRPr lang="cs-CZ" sz="4000" b="1" dirty="0" smtClean="0"/>
              </a:p>
              <a:p>
                <a:pPr marL="0" indent="0" algn="ctr">
                  <a:buNone/>
                </a:pPr>
                <a:endParaRPr lang="cs-CZ" b="1" dirty="0" smtClean="0"/>
              </a:p>
              <a:p>
                <a:pPr marL="0" indent="0" algn="ctr">
                  <a:buNone/>
                </a:pPr>
                <a:r>
                  <a:rPr lang="cs-CZ" dirty="0" smtClean="0"/>
                  <a:t>v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2 . 10 . 7,2</m:t>
                        </m:r>
                      </m:e>
                    </m:rad>
                  </m:oMath>
                </a14:m>
                <a:endParaRPr lang="cs-CZ" dirty="0"/>
              </a:p>
              <a:p>
                <a:pPr marL="0" indent="0" algn="ctr">
                  <a:buNone/>
                </a:pPr>
                <a:endParaRPr lang="cs-CZ" baseline="-25000" dirty="0" smtClean="0"/>
              </a:p>
              <a:p>
                <a:pPr marL="0" indent="0" algn="ctr">
                  <a:buNone/>
                </a:pPr>
                <a:r>
                  <a:rPr lang="cs-CZ" dirty="0" smtClean="0"/>
                  <a:t>   v = 12 m/s </a:t>
                </a:r>
              </a:p>
              <a:p>
                <a:pPr marL="0" indent="0" algn="ctr">
                  <a:buNone/>
                </a:pPr>
                <a:endParaRPr lang="cs-CZ" sz="2400" dirty="0" smtClean="0"/>
              </a:p>
              <a:p>
                <a:pPr marL="0" indent="0" algn="ctr">
                  <a:buNone/>
                </a:pPr>
                <a:r>
                  <a:rPr lang="cs-CZ" dirty="0" smtClean="0"/>
                  <a:t>Míček dopadl rychlostí 12m/s. </a:t>
                </a:r>
                <a:r>
                  <a:rPr lang="cs-CZ" baseline="-25000" dirty="0" smtClean="0"/>
                  <a:t> </a:t>
                </a:r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211960" y="1600200"/>
                <a:ext cx="4608512" cy="4997152"/>
              </a:xfrm>
              <a:blipFill rotWithShape="1">
                <a:blip r:embed="rId2"/>
                <a:stretch>
                  <a:fillRect l="-1720" t="-1954" r="-3836" b="-36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Skupina 1"/>
          <p:cNvGrpSpPr/>
          <p:nvPr/>
        </p:nvGrpSpPr>
        <p:grpSpPr>
          <a:xfrm>
            <a:off x="611560" y="2060848"/>
            <a:ext cx="1080120" cy="4104456"/>
            <a:chOff x="611560" y="2060848"/>
            <a:chExt cx="1080120" cy="4104456"/>
          </a:xfrm>
        </p:grpSpPr>
        <p:sp>
          <p:nvSpPr>
            <p:cNvPr id="13" name="Ovál 12"/>
            <p:cNvSpPr/>
            <p:nvPr/>
          </p:nvSpPr>
          <p:spPr>
            <a:xfrm>
              <a:off x="755576" y="2060848"/>
              <a:ext cx="720080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 </a:t>
              </a:r>
              <a:endParaRPr lang="cs-CZ" dirty="0"/>
            </a:p>
          </p:txBody>
        </p:sp>
        <p:sp>
          <p:nvSpPr>
            <p:cNvPr id="14" name="Ovál 13"/>
            <p:cNvSpPr/>
            <p:nvPr/>
          </p:nvSpPr>
          <p:spPr>
            <a:xfrm>
              <a:off x="755576" y="5445224"/>
              <a:ext cx="720080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6" name="Přímá spojnice 15"/>
            <p:cNvCxnSpPr/>
            <p:nvPr/>
          </p:nvCxnSpPr>
          <p:spPr>
            <a:xfrm>
              <a:off x="611560" y="6165304"/>
              <a:ext cx="108012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Přímá spojnice se šipkou 17"/>
            <p:cNvCxnSpPr/>
            <p:nvPr/>
          </p:nvCxnSpPr>
          <p:spPr>
            <a:xfrm>
              <a:off x="611560" y="2060848"/>
              <a:ext cx="0" cy="4104456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Přímá spojnice 22"/>
            <p:cNvCxnSpPr>
              <a:stCxn id="13" idx="4"/>
              <a:endCxn id="14" idx="0"/>
            </p:cNvCxnSpPr>
            <p:nvPr/>
          </p:nvCxnSpPr>
          <p:spPr>
            <a:xfrm>
              <a:off x="1115616" y="2780928"/>
              <a:ext cx="0" cy="2664296"/>
            </a:xfrm>
            <a:prstGeom prst="line">
              <a:avLst/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Obdélník 30"/>
          <p:cNvSpPr/>
          <p:nvPr/>
        </p:nvSpPr>
        <p:spPr>
          <a:xfrm>
            <a:off x="4788024" y="2996952"/>
            <a:ext cx="3240360" cy="1008112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F00FF"/>
              </a:solidFill>
            </a:endParaRPr>
          </a:p>
        </p:txBody>
      </p:sp>
      <p:sp>
        <p:nvSpPr>
          <p:cNvPr id="32" name="Obdélník 31"/>
          <p:cNvSpPr/>
          <p:nvPr/>
        </p:nvSpPr>
        <p:spPr>
          <a:xfrm>
            <a:off x="251520" y="1628800"/>
            <a:ext cx="3960440" cy="48245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1709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pPr algn="just"/>
            <a:r>
              <a:rPr lang="cs-CZ" sz="4000" dirty="0" smtClean="0">
                <a:solidFill>
                  <a:srgbClr val="FF00FF"/>
                </a:solidFill>
              </a:rPr>
              <a:t>CVIČENÍ                                         ZADÁNÍ</a:t>
            </a:r>
            <a:endParaRPr lang="cs-CZ" sz="4000" dirty="0">
              <a:solidFill>
                <a:srgbClr val="FF00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Jakou rychlostí dopadne na zem míček hozený z výšky 5 m?</a:t>
            </a:r>
          </a:p>
          <a:p>
            <a:pPr marL="514350" indent="-514350">
              <a:buAutoNum type="arabicPeriod"/>
            </a:pPr>
            <a:r>
              <a:rPr lang="cs-CZ" dirty="0" smtClean="0"/>
              <a:t>Z jaké výšky padá </a:t>
            </a:r>
            <a:r>
              <a:rPr lang="cs-CZ" smtClean="0"/>
              <a:t>těleso </a:t>
            </a:r>
            <a:r>
              <a:rPr lang="cs-CZ" smtClean="0"/>
              <a:t>dopadne-li </a:t>
            </a:r>
            <a:r>
              <a:rPr lang="cs-CZ" dirty="0" smtClean="0"/>
              <a:t>rychlostí 50,4 km/h?</a:t>
            </a:r>
          </a:p>
          <a:p>
            <a:pPr marL="514350" indent="-514350">
              <a:buAutoNum type="arabicPeriod"/>
            </a:pPr>
            <a:r>
              <a:rPr lang="cs-CZ" dirty="0" smtClean="0"/>
              <a:t>Jakou rychlostí jsme vyhodili míč, doletěl-li do výšky 4,05 m?</a:t>
            </a:r>
          </a:p>
          <a:p>
            <a:pPr marL="514350" indent="-514350">
              <a:buAutoNum type="arabicPeriod"/>
            </a:pPr>
            <a:r>
              <a:rPr lang="cs-CZ" dirty="0" smtClean="0"/>
              <a:t>Do jaké výšky vyletělo těleso hozené rychlostí 7 m/s?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9676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>
                <a:solidFill>
                  <a:srgbClr val="FF00FF"/>
                </a:solidFill>
              </a:rPr>
              <a:t>CVIČENÍ   </a:t>
            </a:r>
            <a:r>
              <a:rPr lang="cs-CZ" dirty="0" smtClean="0"/>
              <a:t>                                 </a:t>
            </a:r>
            <a:r>
              <a:rPr lang="cs-CZ" dirty="0" smtClean="0">
                <a:solidFill>
                  <a:srgbClr val="FF0000"/>
                </a:solidFill>
              </a:rPr>
              <a:t>ŘEŠENÍ</a:t>
            </a:r>
            <a:r>
              <a:rPr lang="cs-CZ" dirty="0" smtClean="0"/>
              <a:t>  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1. v </a:t>
                </a:r>
                <a:r>
                  <a:rPr lang="cs-CZ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i="1">
                            <a:latin typeface="Cambria Math"/>
                          </a:rPr>
                          <m:t>2 . 10 . </m:t>
                        </m:r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</m:e>
                    </m:rad>
                  </m:oMath>
                </a14:m>
                <a:r>
                  <a:rPr lang="cs-CZ" dirty="0" smtClean="0"/>
                  <a:t> = 10 m/s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2. h </a:t>
                </a:r>
                <a:r>
                  <a:rPr lang="cs-CZ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196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2 . 10</m:t>
                        </m:r>
                      </m:den>
                    </m:f>
                  </m:oMath>
                </a14:m>
                <a:r>
                  <a:rPr lang="cs-CZ" dirty="0" smtClean="0"/>
                  <a:t> = 9,8 m 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3. v </a:t>
                </a:r>
                <a:r>
                  <a:rPr lang="cs-CZ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i="1">
                            <a:latin typeface="Cambria Math"/>
                          </a:rPr>
                          <m:t>2 . 10 . </m:t>
                        </m:r>
                        <m:r>
                          <a:rPr lang="cs-CZ" b="0" i="1" smtClean="0">
                            <a:latin typeface="Cambria Math"/>
                          </a:rPr>
                          <m:t>4,05</m:t>
                        </m:r>
                      </m:e>
                    </m:rad>
                  </m:oMath>
                </a14:m>
                <a:r>
                  <a:rPr lang="cs-CZ" dirty="0" smtClean="0"/>
                  <a:t> = 9 m/s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4. </a:t>
                </a:r>
                <a:r>
                  <a:rPr lang="cs-CZ" dirty="0"/>
                  <a:t>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49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2 . 10</m:t>
                        </m:r>
                      </m:den>
                    </m:f>
                  </m:oMath>
                </a14:m>
                <a:r>
                  <a:rPr lang="cs-CZ" dirty="0" smtClean="0"/>
                  <a:t> = 2,45 m</a:t>
                </a: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60139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408</Words>
  <Application>Microsoft Office PowerPoint</Application>
  <PresentationFormat>Předvádění na obrazovce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VYUŽITÍ ZÁKONA ZACHOVÁNÍ MECHANICKÉ ENERGIE (ZZME) PŘI PÁDU MÍČKU</vt:lpstr>
      <vt:lpstr>Prezentace aplikace PowerPoint</vt:lpstr>
      <vt:lpstr>Prezentace aplikace PowerPoint</vt:lpstr>
      <vt:lpstr>Př. 1. Vypočítej z jaké výšky padá míček, dopadl-li rychlostí 6 m/s.</vt:lpstr>
      <vt:lpstr>Př. 2. Vypočítej jakou rychlostí dopadne míček hozený z výšky 7,2 m.</vt:lpstr>
      <vt:lpstr>CVIČENÍ                                         ZADÁNÍ</vt:lpstr>
      <vt:lpstr>CVIČENÍ                                    ŘEŠENÍ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VYUŽITÍ ZÁKONA ZACHOVÁNÍ MECHANICKÉ ENERGIE PŘI PÁDU MÍČKU</dc:title>
  <dc:creator>Ucitel</dc:creator>
  <cp:lastModifiedBy>Ucitel</cp:lastModifiedBy>
  <cp:revision>20</cp:revision>
  <dcterms:created xsi:type="dcterms:W3CDTF">2011-03-14T19:16:36Z</dcterms:created>
  <dcterms:modified xsi:type="dcterms:W3CDTF">2011-11-29T14:35:54Z</dcterms:modified>
</cp:coreProperties>
</file>