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Střední styl 2 – zvýraznění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721" autoAdjust="0"/>
    <p:restoredTop sz="94660"/>
  </p:normalViewPr>
  <p:slideViewPr>
    <p:cSldViewPr>
      <p:cViewPr varScale="1">
        <p:scale>
          <a:sx n="39" d="100"/>
          <a:sy n="39" d="100"/>
        </p:scale>
        <p:origin x="-792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délník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Přímá spojnice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Nadpis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25" name="Podnadpis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cs-CZ" smtClean="0"/>
              <a:t>Kliknutím lze upravit styl předlohy.</a:t>
            </a:r>
            <a:endParaRPr kumimoji="0" lang="en-US"/>
          </a:p>
        </p:txBody>
      </p:sp>
      <p:sp>
        <p:nvSpPr>
          <p:cNvPr id="31" name="Zástupný symbol pro datum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4B3A3827-6357-4601-8958-2DB15E7F022B}" type="datetimeFigureOut">
              <a:rPr lang="cs-CZ" smtClean="0"/>
              <a:t>3.4.2013</a:t>
            </a:fld>
            <a:endParaRPr lang="cs-CZ"/>
          </a:p>
        </p:txBody>
      </p:sp>
      <p:sp>
        <p:nvSpPr>
          <p:cNvPr id="18" name="Zástupný symbol pro zápatí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cs-CZ"/>
          </a:p>
        </p:txBody>
      </p:sp>
      <p:sp>
        <p:nvSpPr>
          <p:cNvPr id="29" name="Zástupný symbol pro číslo snímku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FB24A757-C8BD-4159-83FB-B9CEEA6F9532}" type="slidenum">
              <a:rPr lang="cs-CZ" smtClean="0"/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B3A3827-6357-4601-8958-2DB15E7F022B}" type="datetimeFigureOut">
              <a:rPr lang="cs-CZ" smtClean="0"/>
              <a:t>3.4.2013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B24A757-C8BD-4159-83FB-B9CEEA6F9532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4B3A3827-6357-4601-8958-2DB15E7F022B}" type="datetimeFigureOut">
              <a:rPr lang="cs-CZ" smtClean="0"/>
              <a:t>3.4.2013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FB24A757-C8BD-4159-83FB-B9CEEA6F9532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B3A3827-6357-4601-8958-2DB15E7F022B}" type="datetimeFigureOut">
              <a:rPr lang="cs-CZ" smtClean="0"/>
              <a:t>3.4.2013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B24A757-C8BD-4159-83FB-B9CEEA6F9532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4B3A3827-6357-4601-8958-2DB15E7F022B}" type="datetimeFigureOut">
              <a:rPr lang="cs-CZ" smtClean="0"/>
              <a:t>3.4.2013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FB24A757-C8BD-4159-83FB-B9CEEA6F9532}" type="slidenum">
              <a:rPr lang="cs-CZ" smtClean="0"/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B3A3827-6357-4601-8958-2DB15E7F022B}" type="datetimeFigureOut">
              <a:rPr lang="cs-CZ" smtClean="0"/>
              <a:t>3.4.2013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B24A757-C8BD-4159-83FB-B9CEEA6F9532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B3A3827-6357-4601-8958-2DB15E7F022B}" type="datetimeFigureOut">
              <a:rPr lang="cs-CZ" smtClean="0"/>
              <a:t>3.4.2013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B24A757-C8BD-4159-83FB-B9CEEA6F9532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B3A3827-6357-4601-8958-2DB15E7F022B}" type="datetimeFigureOut">
              <a:rPr lang="cs-CZ" smtClean="0"/>
              <a:t>3.4.2013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B24A757-C8BD-4159-83FB-B9CEEA6F9532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4B3A3827-6357-4601-8958-2DB15E7F022B}" type="datetimeFigureOut">
              <a:rPr lang="cs-CZ" smtClean="0"/>
              <a:t>3.4.2013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B24A757-C8BD-4159-83FB-B9CEEA6F9532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B3A3827-6357-4601-8958-2DB15E7F022B}" type="datetimeFigureOut">
              <a:rPr lang="cs-CZ" smtClean="0"/>
              <a:t>3.4.2013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B24A757-C8BD-4159-83FB-B9CEEA6F9532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délník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bdélník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cs-CZ" smtClean="0"/>
              <a:t>Kliknutím lze upravit styl.</a:t>
            </a:r>
            <a:endParaRPr kumimoji="0"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B3A3827-6357-4601-8958-2DB15E7F022B}" type="datetimeFigureOut">
              <a:rPr lang="cs-CZ" smtClean="0"/>
              <a:t>3.4.2013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B24A757-C8BD-4159-83FB-B9CEEA6F9532}" type="slidenum">
              <a:rPr lang="cs-CZ" smtClean="0"/>
              <a:t>‹#›</a:t>
            </a:fld>
            <a:endParaRPr lang="cs-CZ"/>
          </a:p>
        </p:txBody>
      </p:sp>
      <p:sp>
        <p:nvSpPr>
          <p:cNvPr id="10" name="Zástupný symbol pro obrázek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cs-CZ" smtClean="0"/>
              <a:t>Kliknutím na ikonu přidáte obrázek.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délník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Zástupný symbol pro nadpis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1" name="Zástupný symbol pro text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27" name="Zástupný symbol pro datum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4B3A3827-6357-4601-8958-2DB15E7F022B}" type="datetimeFigureOut">
              <a:rPr lang="cs-CZ" smtClean="0"/>
              <a:t>3.4.2013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cs-CZ"/>
          </a:p>
        </p:txBody>
      </p:sp>
      <p:sp>
        <p:nvSpPr>
          <p:cNvPr id="16" name="Zástupný symbol pro číslo snímku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FB24A757-C8BD-4159-83FB-B9CEEA6F9532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slide" Target="slide9.xml"/><Relationship Id="rId13" Type="http://schemas.openxmlformats.org/officeDocument/2006/relationships/slide" Target="slide14.xml"/><Relationship Id="rId18" Type="http://schemas.openxmlformats.org/officeDocument/2006/relationships/slide" Target="slide19.xml"/><Relationship Id="rId3" Type="http://schemas.openxmlformats.org/officeDocument/2006/relationships/slide" Target="slide4.xml"/><Relationship Id="rId21" Type="http://schemas.openxmlformats.org/officeDocument/2006/relationships/slide" Target="slide22.xml"/><Relationship Id="rId7" Type="http://schemas.openxmlformats.org/officeDocument/2006/relationships/slide" Target="slide8.xml"/><Relationship Id="rId12" Type="http://schemas.openxmlformats.org/officeDocument/2006/relationships/slide" Target="slide13.xml"/><Relationship Id="rId17" Type="http://schemas.openxmlformats.org/officeDocument/2006/relationships/slide" Target="slide18.xml"/><Relationship Id="rId2" Type="http://schemas.openxmlformats.org/officeDocument/2006/relationships/slide" Target="slide3.xml"/><Relationship Id="rId16" Type="http://schemas.openxmlformats.org/officeDocument/2006/relationships/slide" Target="slide17.xml"/><Relationship Id="rId20" Type="http://schemas.openxmlformats.org/officeDocument/2006/relationships/slide" Target="slide21.xml"/><Relationship Id="rId1" Type="http://schemas.openxmlformats.org/officeDocument/2006/relationships/slideLayout" Target="../slideLayouts/slideLayout7.xml"/><Relationship Id="rId6" Type="http://schemas.openxmlformats.org/officeDocument/2006/relationships/slide" Target="slide7.xml"/><Relationship Id="rId11" Type="http://schemas.openxmlformats.org/officeDocument/2006/relationships/slide" Target="slide12.xml"/><Relationship Id="rId5" Type="http://schemas.openxmlformats.org/officeDocument/2006/relationships/slide" Target="slide6.xml"/><Relationship Id="rId15" Type="http://schemas.openxmlformats.org/officeDocument/2006/relationships/slide" Target="slide16.xml"/><Relationship Id="rId10" Type="http://schemas.openxmlformats.org/officeDocument/2006/relationships/slide" Target="slide11.xml"/><Relationship Id="rId19" Type="http://schemas.openxmlformats.org/officeDocument/2006/relationships/slide" Target="slide20.xml"/><Relationship Id="rId4" Type="http://schemas.openxmlformats.org/officeDocument/2006/relationships/slide" Target="slide5.xml"/><Relationship Id="rId9" Type="http://schemas.openxmlformats.org/officeDocument/2006/relationships/slide" Target="slide10.xml"/><Relationship Id="rId14" Type="http://schemas.openxmlformats.org/officeDocument/2006/relationships/slide" Target="slide15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RISKUJ</a:t>
            </a:r>
            <a:br>
              <a:rPr lang="cs-CZ" dirty="0" smtClean="0"/>
            </a:br>
            <a:r>
              <a:rPr lang="cs-CZ" dirty="0"/>
              <a:t/>
            </a:r>
            <a:br>
              <a:rPr lang="cs-CZ" dirty="0"/>
            </a:br>
            <a:r>
              <a:rPr lang="cs-CZ" dirty="0" smtClean="0"/>
              <a:t>OBĚHOVÁ SOUSTAVA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Mgr. Marie Šimková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9106655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KREV - 300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K čemu slouží hemoglobin?</a:t>
            </a:r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endParaRPr lang="cs-CZ" dirty="0" smtClean="0"/>
          </a:p>
          <a:p>
            <a:r>
              <a:rPr lang="cs-CZ" dirty="0" smtClean="0"/>
              <a:t>Červené krevní barvivo, slouží k přenášení kyslíku</a:t>
            </a:r>
            <a:endParaRPr lang="cs-CZ" dirty="0"/>
          </a:p>
        </p:txBody>
      </p:sp>
      <p:sp>
        <p:nvSpPr>
          <p:cNvPr id="4" name="Tlačítko akce: Domů 3">
            <a:hlinkClick r:id="rId2" action="ppaction://hlinksldjump" highlightClick="1"/>
          </p:cNvPr>
          <p:cNvSpPr/>
          <p:nvPr/>
        </p:nvSpPr>
        <p:spPr>
          <a:xfrm>
            <a:off x="3635896" y="5589240"/>
            <a:ext cx="936104" cy="648072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129309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KREV - 400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Jak se nazývá složka krve, </a:t>
            </a:r>
            <a:r>
              <a:rPr lang="cs-CZ" dirty="0" smtClean="0"/>
              <a:t>nemá </a:t>
            </a:r>
            <a:r>
              <a:rPr lang="cs-CZ" dirty="0" smtClean="0"/>
              <a:t>jádro, </a:t>
            </a:r>
            <a:r>
              <a:rPr lang="cs-CZ" dirty="0" smtClean="0"/>
              <a:t>je kulatá </a:t>
            </a:r>
            <a:r>
              <a:rPr lang="cs-CZ" dirty="0" smtClean="0"/>
              <a:t>a </a:t>
            </a:r>
            <a:r>
              <a:rPr lang="cs-CZ" smtClean="0"/>
              <a:t>uprostřed </a:t>
            </a:r>
            <a:r>
              <a:rPr lang="cs-CZ" smtClean="0"/>
              <a:t>ztenčená?       </a:t>
            </a:r>
            <a:r>
              <a:rPr lang="cs-CZ" dirty="0" smtClean="0"/>
              <a:t>v 1 mm³je jich 5-5,5 miliónů</a:t>
            </a:r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r>
              <a:rPr lang="cs-CZ" dirty="0" smtClean="0"/>
              <a:t>Červené krvinky</a:t>
            </a:r>
            <a:endParaRPr lang="cs-CZ" dirty="0"/>
          </a:p>
        </p:txBody>
      </p:sp>
      <p:sp>
        <p:nvSpPr>
          <p:cNvPr id="4" name="Tlačítko akce: Domů 3">
            <a:hlinkClick r:id="rId2" action="ppaction://hlinksldjump" highlightClick="1"/>
          </p:cNvPr>
          <p:cNvSpPr/>
          <p:nvPr/>
        </p:nvSpPr>
        <p:spPr>
          <a:xfrm>
            <a:off x="3635896" y="5589240"/>
            <a:ext cx="936104" cy="648072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071762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KREV - 500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cs-CZ" dirty="0" smtClean="0"/>
              <a:t>Kdo to byl Jan Jánský a co se zasloužil?</a:t>
            </a:r>
          </a:p>
          <a:p>
            <a:pPr algn="just"/>
            <a:endParaRPr lang="cs-CZ" dirty="0"/>
          </a:p>
          <a:p>
            <a:pPr algn="just"/>
            <a:endParaRPr lang="cs-CZ" dirty="0" smtClean="0"/>
          </a:p>
          <a:p>
            <a:pPr algn="just"/>
            <a:endParaRPr lang="cs-CZ" dirty="0"/>
          </a:p>
          <a:p>
            <a:pPr algn="just"/>
            <a:endParaRPr lang="cs-CZ" dirty="0" smtClean="0"/>
          </a:p>
          <a:p>
            <a:pPr algn="just"/>
            <a:r>
              <a:rPr lang="cs-CZ" dirty="0" smtClean="0"/>
              <a:t>Rozlišil 4 krevní skupiny: A, B, AB, O</a:t>
            </a:r>
            <a:endParaRPr lang="cs-CZ" dirty="0"/>
          </a:p>
        </p:txBody>
      </p:sp>
      <p:sp>
        <p:nvSpPr>
          <p:cNvPr id="4" name="Tlačítko akce: Domů 3">
            <a:hlinkClick r:id="rId2" action="ppaction://hlinksldjump" highlightClick="1"/>
          </p:cNvPr>
          <p:cNvSpPr/>
          <p:nvPr/>
        </p:nvSpPr>
        <p:spPr>
          <a:xfrm>
            <a:off x="3635896" y="5589240"/>
            <a:ext cx="936104" cy="648072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791767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POJMY - 100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K čemu slouží krevní destičky?</a:t>
            </a:r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endParaRPr lang="cs-CZ" dirty="0" smtClean="0"/>
          </a:p>
          <a:p>
            <a:r>
              <a:rPr lang="cs-CZ" dirty="0" smtClean="0"/>
              <a:t>Zacelují rány </a:t>
            </a:r>
            <a:endParaRPr lang="cs-CZ" dirty="0"/>
          </a:p>
        </p:txBody>
      </p:sp>
      <p:sp>
        <p:nvSpPr>
          <p:cNvPr id="4" name="Tlačítko akce: Domů 3">
            <a:hlinkClick r:id="rId2" action="ppaction://hlinksldjump" highlightClick="1"/>
          </p:cNvPr>
          <p:cNvSpPr/>
          <p:nvPr/>
        </p:nvSpPr>
        <p:spPr>
          <a:xfrm>
            <a:off x="3635896" y="5589240"/>
            <a:ext cx="936104" cy="648072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83077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POJMY - 200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Co jsou to žíly?</a:t>
            </a:r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endParaRPr lang="cs-CZ" dirty="0" smtClean="0"/>
          </a:p>
          <a:p>
            <a:r>
              <a:rPr lang="cs-CZ" dirty="0" smtClean="0"/>
              <a:t>Žíly vedou neokysličenou krev do srdce</a:t>
            </a:r>
            <a:endParaRPr lang="cs-CZ" dirty="0"/>
          </a:p>
        </p:txBody>
      </p:sp>
      <p:sp>
        <p:nvSpPr>
          <p:cNvPr id="4" name="Tlačítko akce: Domů 3">
            <a:hlinkClick r:id="rId2" action="ppaction://hlinksldjump" highlightClick="1"/>
          </p:cNvPr>
          <p:cNvSpPr/>
          <p:nvPr/>
        </p:nvSpPr>
        <p:spPr>
          <a:xfrm>
            <a:off x="3635896" y="5589240"/>
            <a:ext cx="936104" cy="648072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276064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POJMY - 300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Co jsou to věnčité tepny?</a:t>
            </a:r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endParaRPr lang="cs-CZ" dirty="0" smtClean="0"/>
          </a:p>
          <a:p>
            <a:r>
              <a:rPr lang="cs-CZ" dirty="0" smtClean="0"/>
              <a:t>Jsou na povrchu srdce </a:t>
            </a:r>
            <a:endParaRPr lang="cs-CZ" dirty="0"/>
          </a:p>
        </p:txBody>
      </p:sp>
      <p:sp>
        <p:nvSpPr>
          <p:cNvPr id="4" name="Tlačítko akce: Domů 3">
            <a:hlinkClick r:id="rId2" action="ppaction://hlinksldjump" highlightClick="1"/>
          </p:cNvPr>
          <p:cNvSpPr/>
          <p:nvPr/>
        </p:nvSpPr>
        <p:spPr>
          <a:xfrm>
            <a:off x="3635896" y="5589240"/>
            <a:ext cx="936104" cy="648072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902705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POJMY - 400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Co je to EKG?</a:t>
            </a:r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endParaRPr lang="cs-CZ" dirty="0" smtClean="0"/>
          </a:p>
          <a:p>
            <a:r>
              <a:rPr lang="cs-CZ" dirty="0" smtClean="0"/>
              <a:t>Elektrokardiograf je přístroj zapisující činnost srdce</a:t>
            </a:r>
            <a:endParaRPr lang="cs-CZ" dirty="0"/>
          </a:p>
        </p:txBody>
      </p:sp>
      <p:sp>
        <p:nvSpPr>
          <p:cNvPr id="4" name="Tlačítko akce: Domů 3">
            <a:hlinkClick r:id="rId2" action="ppaction://hlinksldjump" highlightClick="1"/>
          </p:cNvPr>
          <p:cNvSpPr/>
          <p:nvPr/>
        </p:nvSpPr>
        <p:spPr>
          <a:xfrm>
            <a:off x="3635896" y="5589240"/>
            <a:ext cx="936104" cy="648072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770149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POJMY - 500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Vysvětli pojmy erytrocyty a leukocyty:</a:t>
            </a:r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endParaRPr lang="cs-CZ" dirty="0" smtClean="0"/>
          </a:p>
          <a:p>
            <a:r>
              <a:rPr lang="cs-CZ" dirty="0" smtClean="0"/>
              <a:t>Červené krvinky a bílé krvinky</a:t>
            </a:r>
            <a:endParaRPr lang="cs-CZ" dirty="0"/>
          </a:p>
        </p:txBody>
      </p:sp>
      <p:sp>
        <p:nvSpPr>
          <p:cNvPr id="4" name="Tlačítko akce: Domů 3">
            <a:hlinkClick r:id="rId2" action="ppaction://hlinksldjump" highlightClick="1"/>
          </p:cNvPr>
          <p:cNvSpPr/>
          <p:nvPr/>
        </p:nvSpPr>
        <p:spPr>
          <a:xfrm>
            <a:off x="3635896" y="5589240"/>
            <a:ext cx="936104" cy="648072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72587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NEMOCI - 100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Co je to hypertenze (vysoký krevní tlak)?</a:t>
            </a:r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endParaRPr lang="cs-CZ" dirty="0" smtClean="0"/>
          </a:p>
          <a:p>
            <a:r>
              <a:rPr lang="cs-CZ" dirty="0" smtClean="0"/>
              <a:t>Je to tlak vyšší než 120/80</a:t>
            </a:r>
            <a:endParaRPr lang="cs-CZ" dirty="0"/>
          </a:p>
        </p:txBody>
      </p:sp>
      <p:sp>
        <p:nvSpPr>
          <p:cNvPr id="4" name="Tlačítko akce: Domů 3">
            <a:hlinkClick r:id="rId2" action="ppaction://hlinksldjump" highlightClick="1"/>
          </p:cNvPr>
          <p:cNvSpPr/>
          <p:nvPr/>
        </p:nvSpPr>
        <p:spPr>
          <a:xfrm>
            <a:off x="3635896" y="5589240"/>
            <a:ext cx="936104" cy="648072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785697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NEMOCI - 200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Co je to leukemie?</a:t>
            </a:r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endParaRPr lang="cs-CZ" dirty="0" smtClean="0"/>
          </a:p>
          <a:p>
            <a:r>
              <a:rPr lang="cs-CZ" dirty="0" smtClean="0"/>
              <a:t>Zmnožení nefunkčních bílých krvinek</a:t>
            </a:r>
            <a:endParaRPr lang="cs-CZ" dirty="0"/>
          </a:p>
        </p:txBody>
      </p:sp>
      <p:sp>
        <p:nvSpPr>
          <p:cNvPr id="4" name="Tlačítko akce: Domů 3">
            <a:hlinkClick r:id="rId2" action="ppaction://hlinksldjump" highlightClick="1"/>
          </p:cNvPr>
          <p:cNvSpPr/>
          <p:nvPr/>
        </p:nvSpPr>
        <p:spPr>
          <a:xfrm>
            <a:off x="3635896" y="5589240"/>
            <a:ext cx="936104" cy="648072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354409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ulk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71824892"/>
              </p:ext>
            </p:extLst>
          </p:nvPr>
        </p:nvGraphicFramePr>
        <p:xfrm>
          <a:off x="683568" y="1196752"/>
          <a:ext cx="7056784" cy="4896546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764196"/>
                <a:gridCol w="1764196"/>
                <a:gridCol w="1764196"/>
                <a:gridCol w="1764196"/>
              </a:tblGrid>
              <a:tr h="816091">
                <a:tc>
                  <a:txBody>
                    <a:bodyPr/>
                    <a:lstStyle/>
                    <a:p>
                      <a:r>
                        <a:rPr lang="cs-CZ" dirty="0" smtClean="0"/>
                        <a:t>SRDCE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KREV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POJMY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NEMOCI</a:t>
                      </a:r>
                      <a:endParaRPr lang="cs-CZ" dirty="0"/>
                    </a:p>
                  </a:txBody>
                  <a:tcPr anchor="ctr"/>
                </a:tc>
              </a:tr>
              <a:tr h="816091">
                <a:tc>
                  <a:txBody>
                    <a:bodyPr/>
                    <a:lstStyle/>
                    <a:p>
                      <a:r>
                        <a:rPr lang="cs-CZ" dirty="0" smtClean="0"/>
                        <a:t>100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100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100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100</a:t>
                      </a:r>
                      <a:endParaRPr lang="cs-CZ" dirty="0"/>
                    </a:p>
                  </a:txBody>
                  <a:tcPr anchor="ctr"/>
                </a:tc>
              </a:tr>
              <a:tr h="816091">
                <a:tc>
                  <a:txBody>
                    <a:bodyPr/>
                    <a:lstStyle/>
                    <a:p>
                      <a:r>
                        <a:rPr lang="cs-CZ" dirty="0" smtClean="0"/>
                        <a:t>200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200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200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200</a:t>
                      </a:r>
                      <a:endParaRPr lang="cs-CZ" dirty="0"/>
                    </a:p>
                  </a:txBody>
                  <a:tcPr anchor="ctr"/>
                </a:tc>
              </a:tr>
              <a:tr h="816091">
                <a:tc>
                  <a:txBody>
                    <a:bodyPr/>
                    <a:lstStyle/>
                    <a:p>
                      <a:r>
                        <a:rPr lang="cs-CZ" dirty="0" smtClean="0"/>
                        <a:t>300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300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300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300</a:t>
                      </a:r>
                      <a:endParaRPr lang="cs-CZ" dirty="0"/>
                    </a:p>
                  </a:txBody>
                  <a:tcPr anchor="ctr"/>
                </a:tc>
              </a:tr>
              <a:tr h="816091">
                <a:tc>
                  <a:txBody>
                    <a:bodyPr/>
                    <a:lstStyle/>
                    <a:p>
                      <a:r>
                        <a:rPr lang="cs-CZ" dirty="0" smtClean="0"/>
                        <a:t>400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400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400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400</a:t>
                      </a:r>
                      <a:endParaRPr lang="cs-CZ" dirty="0"/>
                    </a:p>
                  </a:txBody>
                  <a:tcPr anchor="ctr"/>
                </a:tc>
              </a:tr>
              <a:tr h="816091">
                <a:tc>
                  <a:txBody>
                    <a:bodyPr/>
                    <a:lstStyle/>
                    <a:p>
                      <a:r>
                        <a:rPr lang="cs-CZ" dirty="0" smtClean="0"/>
                        <a:t>500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500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500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500</a:t>
                      </a:r>
                      <a:endParaRPr lang="cs-CZ" dirty="0"/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2" name="Tlačítko akce: Dopředu nebo Další 1">
            <a:hlinkClick r:id="rId2" action="ppaction://hlinksldjump" highlightClick="1"/>
          </p:cNvPr>
          <p:cNvSpPr/>
          <p:nvPr/>
        </p:nvSpPr>
        <p:spPr>
          <a:xfrm>
            <a:off x="1259632" y="2348880"/>
            <a:ext cx="576064" cy="288032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" name="Tlačítko akce: Dopředu nebo Další 4">
            <a:hlinkClick r:id="rId3" action="ppaction://hlinksldjump" highlightClick="1"/>
          </p:cNvPr>
          <p:cNvSpPr/>
          <p:nvPr/>
        </p:nvSpPr>
        <p:spPr>
          <a:xfrm>
            <a:off x="1297151" y="3068960"/>
            <a:ext cx="576064" cy="288032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" name="Tlačítko akce: Dopředu nebo Další 5">
            <a:hlinkClick r:id="rId4" action="ppaction://hlinksldjump" highlightClick="1"/>
          </p:cNvPr>
          <p:cNvSpPr/>
          <p:nvPr/>
        </p:nvSpPr>
        <p:spPr>
          <a:xfrm>
            <a:off x="1352569" y="3861048"/>
            <a:ext cx="576064" cy="288032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" name="Tlačítko akce: Dopředu nebo Další 6">
            <a:hlinkClick r:id="rId5" action="ppaction://hlinksldjump" highlightClick="1"/>
          </p:cNvPr>
          <p:cNvSpPr/>
          <p:nvPr/>
        </p:nvSpPr>
        <p:spPr>
          <a:xfrm>
            <a:off x="1366423" y="4725144"/>
            <a:ext cx="576064" cy="288032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" name="Tlačítko akce: Dopředu nebo Další 7">
            <a:hlinkClick r:id="rId6" action="ppaction://hlinksldjump" highlightClick="1"/>
          </p:cNvPr>
          <p:cNvSpPr/>
          <p:nvPr/>
        </p:nvSpPr>
        <p:spPr>
          <a:xfrm>
            <a:off x="1412032" y="5517232"/>
            <a:ext cx="576064" cy="288032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9" name="Tlačítko akce: Dopředu nebo Další 8">
            <a:hlinkClick r:id="rId7" action="ppaction://hlinksldjump" highlightClick="1"/>
          </p:cNvPr>
          <p:cNvSpPr/>
          <p:nvPr/>
        </p:nvSpPr>
        <p:spPr>
          <a:xfrm>
            <a:off x="3059832" y="2300924"/>
            <a:ext cx="576064" cy="288032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" name="Tlačítko akce: Dopředu nebo Další 9">
            <a:hlinkClick r:id="rId8" action="ppaction://hlinksldjump" highlightClick="1"/>
          </p:cNvPr>
          <p:cNvSpPr/>
          <p:nvPr/>
        </p:nvSpPr>
        <p:spPr>
          <a:xfrm>
            <a:off x="3065596" y="3068960"/>
            <a:ext cx="576064" cy="288032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1" name="Tlačítko akce: Dopředu nebo Další 10">
            <a:hlinkClick r:id="rId9" action="ppaction://hlinksldjump" highlightClick="1"/>
          </p:cNvPr>
          <p:cNvSpPr/>
          <p:nvPr/>
        </p:nvSpPr>
        <p:spPr>
          <a:xfrm>
            <a:off x="3065596" y="3861048"/>
            <a:ext cx="576064" cy="288032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2" name="Tlačítko akce: Dopředu nebo Další 11">
            <a:hlinkClick r:id="rId10" action="ppaction://hlinksldjump" highlightClick="1"/>
          </p:cNvPr>
          <p:cNvSpPr/>
          <p:nvPr/>
        </p:nvSpPr>
        <p:spPr>
          <a:xfrm>
            <a:off x="3127910" y="4725144"/>
            <a:ext cx="576064" cy="288032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3" name="Tlačítko akce: Dopředu nebo Další 12">
            <a:hlinkClick r:id="rId11" action="ppaction://hlinksldjump" highlightClick="1"/>
          </p:cNvPr>
          <p:cNvSpPr/>
          <p:nvPr/>
        </p:nvSpPr>
        <p:spPr>
          <a:xfrm>
            <a:off x="3127910" y="5517232"/>
            <a:ext cx="576064" cy="288032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4" name="Tlačítko akce: Dopředu nebo Další 13">
            <a:hlinkClick r:id="rId12" action="ppaction://hlinksldjump" highlightClick="1"/>
          </p:cNvPr>
          <p:cNvSpPr/>
          <p:nvPr/>
        </p:nvSpPr>
        <p:spPr>
          <a:xfrm>
            <a:off x="4788024" y="2300924"/>
            <a:ext cx="576064" cy="288032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5" name="Tlačítko akce: Dopředu nebo Další 14">
            <a:hlinkClick r:id="rId13" action="ppaction://hlinksldjump" highlightClick="1"/>
          </p:cNvPr>
          <p:cNvSpPr/>
          <p:nvPr/>
        </p:nvSpPr>
        <p:spPr>
          <a:xfrm>
            <a:off x="4788024" y="3068960"/>
            <a:ext cx="576064" cy="288032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6" name="Tlačítko akce: Dopředu nebo Další 15">
            <a:hlinkClick r:id="rId14" action="ppaction://hlinksldjump" highlightClick="1"/>
          </p:cNvPr>
          <p:cNvSpPr/>
          <p:nvPr/>
        </p:nvSpPr>
        <p:spPr>
          <a:xfrm>
            <a:off x="4788024" y="3861048"/>
            <a:ext cx="576064" cy="288032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7" name="Tlačítko akce: Dopředu nebo Další 16">
            <a:hlinkClick r:id="rId15" action="ppaction://hlinksldjump" highlightClick="1"/>
          </p:cNvPr>
          <p:cNvSpPr/>
          <p:nvPr/>
        </p:nvSpPr>
        <p:spPr>
          <a:xfrm>
            <a:off x="4860032" y="4725144"/>
            <a:ext cx="576064" cy="288032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8" name="Tlačítko akce: Dopředu nebo Další 17">
            <a:hlinkClick r:id="rId16" action="ppaction://hlinksldjump" highlightClick="1"/>
          </p:cNvPr>
          <p:cNvSpPr/>
          <p:nvPr/>
        </p:nvSpPr>
        <p:spPr>
          <a:xfrm>
            <a:off x="4860032" y="5501533"/>
            <a:ext cx="576064" cy="288032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9" name="Tlačítko akce: Dopředu nebo Další 18">
            <a:hlinkClick r:id="rId17" action="ppaction://hlinksldjump" highlightClick="1"/>
          </p:cNvPr>
          <p:cNvSpPr/>
          <p:nvPr/>
        </p:nvSpPr>
        <p:spPr>
          <a:xfrm>
            <a:off x="6588224" y="2300924"/>
            <a:ext cx="576064" cy="288032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0" name="Tlačítko akce: Dopředu nebo Další 19">
            <a:hlinkClick r:id="rId18" action="ppaction://hlinksldjump" highlightClick="1"/>
          </p:cNvPr>
          <p:cNvSpPr/>
          <p:nvPr/>
        </p:nvSpPr>
        <p:spPr>
          <a:xfrm>
            <a:off x="6588224" y="3068960"/>
            <a:ext cx="576064" cy="288032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1" name="Tlačítko akce: Dopředu nebo Další 20">
            <a:hlinkClick r:id="rId19" action="ppaction://hlinksldjump" highlightClick="1"/>
          </p:cNvPr>
          <p:cNvSpPr/>
          <p:nvPr/>
        </p:nvSpPr>
        <p:spPr>
          <a:xfrm>
            <a:off x="6593988" y="3861048"/>
            <a:ext cx="576064" cy="288032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2" name="Tlačítko akce: Dopředu nebo Další 21">
            <a:hlinkClick r:id="rId20" action="ppaction://hlinksldjump" highlightClick="1"/>
          </p:cNvPr>
          <p:cNvSpPr/>
          <p:nvPr/>
        </p:nvSpPr>
        <p:spPr>
          <a:xfrm>
            <a:off x="6593988" y="4725144"/>
            <a:ext cx="576064" cy="288032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3" name="Tlačítko akce: Dopředu nebo Další 22">
            <a:hlinkClick r:id="rId21" action="ppaction://hlinksldjump" highlightClick="1"/>
          </p:cNvPr>
          <p:cNvSpPr/>
          <p:nvPr/>
        </p:nvSpPr>
        <p:spPr>
          <a:xfrm>
            <a:off x="6593988" y="5501533"/>
            <a:ext cx="576064" cy="288032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816106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>
                      <p:stCondLst>
                        <p:cond delay="0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37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8" fill="hold">
                      <p:stCondLst>
                        <p:cond delay="0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42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3" fill="hold">
                      <p:stCondLst>
                        <p:cond delay="0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47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8" fill="hold">
                      <p:stCondLst>
                        <p:cond delay="0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52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3" fill="hold">
                      <p:stCondLst>
                        <p:cond delay="0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57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8" fill="hold">
                      <p:stCondLst>
                        <p:cond delay="0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62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3" fill="hold">
                      <p:stCondLst>
                        <p:cond delay="0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67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8" fill="hold">
                      <p:stCondLst>
                        <p:cond delay="0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  <p:seq concurrent="1" nextAc="seek">
              <p:cTn id="72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3" fill="hold">
                      <p:stCondLst>
                        <p:cond delay="0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  <p:seq concurrent="1" nextAc="seek">
              <p:cTn id="77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8" fill="hold">
                      <p:stCondLst>
                        <p:cond delay="0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  <p:seq concurrent="1" nextAc="seek">
              <p:cTn id="82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3" fill="hold">
                      <p:stCondLst>
                        <p:cond delay="0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87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8" fill="hold">
                      <p:stCondLst>
                        <p:cond delay="0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92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3" fill="hold">
                      <p:stCondLst>
                        <p:cond delay="0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  <p:seq concurrent="1" nextAc="seek">
              <p:cTn id="97" restart="whenNotActive" fill="hold" evtFilter="cancelBubble" nodeType="interactiveSeq">
                <p:stCondLst>
                  <p:cond evt="onClick" delay="0">
                    <p:tgtEl>
                      <p:spTgt spid="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8" fill="hold">
                      <p:stCondLst>
                        <p:cond delay="0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"/>
                  </p:tgtEl>
                </p:cond>
              </p:nextCondLst>
            </p:seq>
          </p:childTnLst>
        </p:cTn>
      </p:par>
    </p:tnLst>
    <p:bldLst>
      <p:bldP spid="2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NEMOCI - 300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Víš co je arytmie?</a:t>
            </a:r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endParaRPr lang="cs-CZ" dirty="0" smtClean="0"/>
          </a:p>
          <a:p>
            <a:r>
              <a:rPr lang="cs-CZ" dirty="0" smtClean="0"/>
              <a:t>Je to porucha pravidelného rytmu srdce.</a:t>
            </a:r>
            <a:endParaRPr lang="cs-CZ" dirty="0"/>
          </a:p>
        </p:txBody>
      </p:sp>
      <p:sp>
        <p:nvSpPr>
          <p:cNvPr id="4" name="Tlačítko akce: Domů 3">
            <a:hlinkClick r:id="rId2" action="ppaction://hlinksldjump" highlightClick="1"/>
          </p:cNvPr>
          <p:cNvSpPr/>
          <p:nvPr/>
        </p:nvSpPr>
        <p:spPr>
          <a:xfrm>
            <a:off x="3635896" y="5589240"/>
            <a:ext cx="936104" cy="648072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610896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NEMOCI - 400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Co je to infarkt?</a:t>
            </a:r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endParaRPr lang="cs-CZ" dirty="0" smtClean="0"/>
          </a:p>
          <a:p>
            <a:r>
              <a:rPr lang="cs-CZ" dirty="0" smtClean="0"/>
              <a:t>Při ucpání věnčitých tepen dochází k odumření srdeční svaloviny</a:t>
            </a:r>
            <a:endParaRPr lang="cs-CZ" dirty="0"/>
          </a:p>
        </p:txBody>
      </p:sp>
      <p:sp>
        <p:nvSpPr>
          <p:cNvPr id="4" name="Tlačítko akce: Domů 3">
            <a:hlinkClick r:id="rId2" action="ppaction://hlinksldjump" highlightClick="1"/>
          </p:cNvPr>
          <p:cNvSpPr/>
          <p:nvPr/>
        </p:nvSpPr>
        <p:spPr>
          <a:xfrm>
            <a:off x="3635896" y="5589240"/>
            <a:ext cx="936104" cy="648072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930145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NEMOCI - 500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Vyjmenuj 4 faktory mající vliv na kornatění cév:</a:t>
            </a:r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r>
              <a:rPr lang="cs-CZ" dirty="0" smtClean="0"/>
              <a:t>Kouření, stres, nedostatek pohybu, nadměrné množství tuků, málo odpočinku…</a:t>
            </a:r>
            <a:endParaRPr lang="cs-CZ" dirty="0"/>
          </a:p>
        </p:txBody>
      </p:sp>
      <p:sp>
        <p:nvSpPr>
          <p:cNvPr id="4" name="Tlačítko akce: Domů 3">
            <a:hlinkClick r:id="rId2" action="ppaction://hlinksldjump" highlightClick="1"/>
          </p:cNvPr>
          <p:cNvSpPr/>
          <p:nvPr/>
        </p:nvSpPr>
        <p:spPr>
          <a:xfrm>
            <a:off x="3635896" y="5589240"/>
            <a:ext cx="936104" cy="648072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02379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Srdce - 100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Jaký typ svaloviny tvoří srdce?</a:t>
            </a:r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r>
              <a:rPr lang="cs-CZ" dirty="0" smtClean="0"/>
              <a:t>Srdeční svalová tkáň</a:t>
            </a:r>
            <a:endParaRPr lang="cs-CZ" dirty="0"/>
          </a:p>
        </p:txBody>
      </p:sp>
      <p:sp>
        <p:nvSpPr>
          <p:cNvPr id="4" name="Tlačítko akce: Domů 3">
            <a:hlinkClick r:id="rId2" action="ppaction://hlinksldjump" highlightClick="1"/>
          </p:cNvPr>
          <p:cNvSpPr/>
          <p:nvPr/>
        </p:nvSpPr>
        <p:spPr>
          <a:xfrm>
            <a:off x="3635896" y="5589240"/>
            <a:ext cx="936104" cy="648072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108892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SRDCE - 200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Jaký je průtok krve srdcem za 1 minutu:</a:t>
            </a:r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r>
              <a:rPr lang="cs-CZ" dirty="0" smtClean="0"/>
              <a:t>Asi 5 l krve</a:t>
            </a:r>
            <a:endParaRPr lang="cs-CZ" dirty="0"/>
          </a:p>
        </p:txBody>
      </p:sp>
      <p:sp>
        <p:nvSpPr>
          <p:cNvPr id="4" name="Tlačítko akce: Domů 3">
            <a:hlinkClick r:id="rId2" action="ppaction://hlinksldjump" highlightClick="1"/>
          </p:cNvPr>
          <p:cNvSpPr/>
          <p:nvPr/>
        </p:nvSpPr>
        <p:spPr>
          <a:xfrm>
            <a:off x="3635896" y="5589240"/>
            <a:ext cx="936104" cy="648072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966207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SRDCE - 300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Z kterých částí se skládá srdce:</a:t>
            </a:r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endParaRPr lang="cs-CZ" dirty="0" smtClean="0"/>
          </a:p>
          <a:p>
            <a:r>
              <a:rPr lang="cs-CZ" dirty="0" smtClean="0"/>
              <a:t>Levá síň, levá komora, pravá síň a pravá komora</a:t>
            </a:r>
            <a:endParaRPr lang="cs-CZ" dirty="0"/>
          </a:p>
        </p:txBody>
      </p:sp>
      <p:sp>
        <p:nvSpPr>
          <p:cNvPr id="4" name="Tlačítko akce: Domů 3">
            <a:hlinkClick r:id="rId2" action="ppaction://hlinksldjump" highlightClick="1"/>
          </p:cNvPr>
          <p:cNvSpPr/>
          <p:nvPr/>
        </p:nvSpPr>
        <p:spPr>
          <a:xfrm>
            <a:off x="3635896" y="5589240"/>
            <a:ext cx="936104" cy="648072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95977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SRDCE - 400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K čemu slouží chlopně a uveď názvy 2 chlopní:</a:t>
            </a:r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r>
              <a:rPr lang="cs-CZ" dirty="0" smtClean="0"/>
              <a:t>Chlopně zabraňují zpětnému toku krve</a:t>
            </a:r>
            <a:r>
              <a:rPr lang="cs-CZ" smtClean="0"/>
              <a:t>, mezi </a:t>
            </a:r>
            <a:r>
              <a:rPr lang="cs-CZ" dirty="0" smtClean="0"/>
              <a:t>síní a komorami jsou cípaté chlopně, poloměsíčité chlopně</a:t>
            </a:r>
            <a:endParaRPr lang="cs-CZ" dirty="0"/>
          </a:p>
        </p:txBody>
      </p:sp>
      <p:sp>
        <p:nvSpPr>
          <p:cNvPr id="4" name="Tlačítko akce: Domů 3">
            <a:hlinkClick r:id="rId2" action="ppaction://hlinksldjump" highlightClick="1"/>
          </p:cNvPr>
          <p:cNvSpPr/>
          <p:nvPr/>
        </p:nvSpPr>
        <p:spPr>
          <a:xfrm>
            <a:off x="3635896" y="5589240"/>
            <a:ext cx="936104" cy="648072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562741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SRDCE - 500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Popiš velký krevní oběh:</a:t>
            </a:r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r>
              <a:rPr lang="cs-CZ" dirty="0" smtClean="0"/>
              <a:t>Začíná srdečnicí (aortou), ta vychází k levé komory, vede okysličenou krev a větví se do celého těla. A z těla vede neokysličenou krev do pravé síně horní a dolní dutá žíla</a:t>
            </a:r>
            <a:endParaRPr lang="cs-CZ" dirty="0"/>
          </a:p>
        </p:txBody>
      </p:sp>
      <p:sp>
        <p:nvSpPr>
          <p:cNvPr id="4" name="Tlačítko akce: Domů 3">
            <a:hlinkClick r:id="rId2" action="ppaction://hlinksldjump" highlightClick="1"/>
          </p:cNvPr>
          <p:cNvSpPr/>
          <p:nvPr/>
        </p:nvSpPr>
        <p:spPr>
          <a:xfrm>
            <a:off x="3635896" y="5589240"/>
            <a:ext cx="936104" cy="648072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728019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KREV - 100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Kolik litrů krve má dospělý člověk?</a:t>
            </a:r>
          </a:p>
          <a:p>
            <a:pPr marL="0" indent="0">
              <a:buNone/>
            </a:pPr>
            <a:r>
              <a:rPr lang="cs-CZ" dirty="0" smtClean="0"/>
              <a:t>    a) 3 l</a:t>
            </a:r>
          </a:p>
          <a:p>
            <a:pPr marL="0" indent="0">
              <a:buNone/>
            </a:pPr>
            <a:r>
              <a:rPr lang="cs-CZ" dirty="0"/>
              <a:t> </a:t>
            </a:r>
            <a:r>
              <a:rPr lang="cs-CZ" dirty="0" smtClean="0"/>
              <a:t>   b) 4 l</a:t>
            </a:r>
          </a:p>
          <a:p>
            <a:pPr marL="0" indent="0">
              <a:buNone/>
            </a:pPr>
            <a:r>
              <a:rPr lang="cs-CZ" dirty="0"/>
              <a:t> </a:t>
            </a:r>
            <a:r>
              <a:rPr lang="cs-CZ" dirty="0" smtClean="0"/>
              <a:t>   c) 5 l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 smtClean="0"/>
          </a:p>
          <a:p>
            <a:r>
              <a:rPr lang="cs-CZ" dirty="0" smtClean="0"/>
              <a:t>c) 5 l</a:t>
            </a:r>
            <a:endParaRPr lang="cs-CZ" dirty="0"/>
          </a:p>
        </p:txBody>
      </p:sp>
      <p:sp>
        <p:nvSpPr>
          <p:cNvPr id="4" name="Tlačítko akce: Domů 3">
            <a:hlinkClick r:id="rId2" action="ppaction://hlinksldjump" highlightClick="1"/>
          </p:cNvPr>
          <p:cNvSpPr/>
          <p:nvPr/>
        </p:nvSpPr>
        <p:spPr>
          <a:xfrm>
            <a:off x="3635896" y="5589240"/>
            <a:ext cx="936104" cy="648072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969996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KREV - 200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Z kterých částí se skládá krev?</a:t>
            </a:r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endParaRPr lang="cs-CZ" dirty="0" smtClean="0"/>
          </a:p>
          <a:p>
            <a:r>
              <a:rPr lang="cs-CZ" dirty="0" smtClean="0"/>
              <a:t>Červené a bílé krvinky, krevní destičky, krevní plazma</a:t>
            </a:r>
            <a:endParaRPr lang="cs-CZ" dirty="0"/>
          </a:p>
        </p:txBody>
      </p:sp>
      <p:sp>
        <p:nvSpPr>
          <p:cNvPr id="4" name="Tlačítko akce: Domů 3">
            <a:hlinkClick r:id="rId2" action="ppaction://hlinksldjump" highlightClick="1"/>
          </p:cNvPr>
          <p:cNvSpPr/>
          <p:nvPr/>
        </p:nvSpPr>
        <p:spPr>
          <a:xfrm>
            <a:off x="3635896" y="5589240"/>
            <a:ext cx="936104" cy="648072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10610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ohatý">
  <a:themeElements>
    <a:clrScheme name="Bohatý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Bohatý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ohatý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140</TotalTime>
  <Words>420</Words>
  <Application>Microsoft Office PowerPoint</Application>
  <PresentationFormat>Předvádění na obrazovce (4:3)</PresentationFormat>
  <Paragraphs>161</Paragraphs>
  <Slides>22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22</vt:i4>
      </vt:variant>
    </vt:vector>
  </HeadingPairs>
  <TitlesOfParts>
    <vt:vector size="23" baseType="lpstr">
      <vt:lpstr>Bohatý</vt:lpstr>
      <vt:lpstr>RISKUJ  OBĚHOVÁ SOUSTAVA</vt:lpstr>
      <vt:lpstr>Prezentace aplikace PowerPoint</vt:lpstr>
      <vt:lpstr>Srdce - 100</vt:lpstr>
      <vt:lpstr>SRDCE - 200</vt:lpstr>
      <vt:lpstr>SRDCE - 300</vt:lpstr>
      <vt:lpstr>SRDCE - 400</vt:lpstr>
      <vt:lpstr>SRDCE - 500</vt:lpstr>
      <vt:lpstr>KREV - 100</vt:lpstr>
      <vt:lpstr>KREV - 200</vt:lpstr>
      <vt:lpstr>KREV - 300</vt:lpstr>
      <vt:lpstr>KREV - 400</vt:lpstr>
      <vt:lpstr>KREV - 500</vt:lpstr>
      <vt:lpstr>POJMY - 100</vt:lpstr>
      <vt:lpstr>POJMY - 200</vt:lpstr>
      <vt:lpstr>POJMY - 300</vt:lpstr>
      <vt:lpstr>POJMY - 400</vt:lpstr>
      <vt:lpstr>POJMY - 500</vt:lpstr>
      <vt:lpstr>NEMOCI - 100</vt:lpstr>
      <vt:lpstr>NEMOCI - 200</vt:lpstr>
      <vt:lpstr>NEMOCI - 300</vt:lpstr>
      <vt:lpstr>NEMOCI - 400</vt:lpstr>
      <vt:lpstr>NEMOCI - 500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RISKUJ  OBĚHOVÁ SOUSTAVA</dc:title>
  <dc:creator>Šimková Marie</dc:creator>
  <cp:lastModifiedBy>Šimková Marie</cp:lastModifiedBy>
  <cp:revision>15</cp:revision>
  <dcterms:created xsi:type="dcterms:W3CDTF">2012-04-18T12:56:45Z</dcterms:created>
  <dcterms:modified xsi:type="dcterms:W3CDTF">2013-04-03T11:32:13Z</dcterms:modified>
</cp:coreProperties>
</file>