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8C38F07-A6A0-4F22-9324-98663EB899C7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0F4500C-B57F-4499-ABF7-4AB745E35F34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RISKUJ</a:t>
            </a:r>
            <a:br>
              <a:rPr lang="cs-CZ" dirty="0" smtClean="0"/>
            </a:br>
            <a:r>
              <a:rPr lang="cs-CZ" dirty="0" smtClean="0"/>
              <a:t>SMYSLOVÁ SOUSTAVA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3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je to Eustachova trubice?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Spojuje střední ucho s nosohltanem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7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Které 3 kůstky jsou ve středním uchu?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Kladívko, kovadlinka, třmínek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Popiš vnitřní ucho: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Ve vnitřním uchu je kostěný hlemýžď, v něm blanitý hlemýžď se sluchovými buňkami, dále je zde rovnovážné ústrojí se dvěma váčky a třemi polokruhovitými kanálky.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76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Kde jsou uloženy čichové buňky?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Ve sliznici nosní dutiny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95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 jakém skupenství je náš čich schopen rozlišit pachy?</a:t>
            </a:r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r>
              <a:rPr lang="cs-CZ" sz="2800" dirty="0" smtClean="0"/>
              <a:t>V plynném skupenství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15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pozorujete pokud cítíte vůni oblíbeného jídla?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Čich působí na vylučování žaludečních šťáv a my pociťujeme hlad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7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Která skupina (řád) savců má výborný čich?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Šelmy 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83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Medvěd lední </a:t>
            </a:r>
            <a:r>
              <a:rPr lang="cs-CZ" sz="2800" dirty="0" smtClean="0"/>
              <a:t>má </a:t>
            </a:r>
            <a:r>
              <a:rPr lang="cs-CZ" sz="2800" dirty="0" smtClean="0"/>
              <a:t>výborný čich, na jakou vzdálenost ucítí potravu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a)  5 km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b)  10 km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c)   20 km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b)  asi 10 km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61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je to receptor?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Kožní čidlo, neboli volné nervové zakončení v pokožce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11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Kde má hmatové buňky hmyz?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Na tykadlech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65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118990"/>
              </p:ext>
            </p:extLst>
          </p:nvPr>
        </p:nvGraphicFramePr>
        <p:xfrm>
          <a:off x="899590" y="1052738"/>
          <a:ext cx="7272810" cy="48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2"/>
                <a:gridCol w="1454562"/>
                <a:gridCol w="1454562"/>
                <a:gridCol w="1454562"/>
                <a:gridCol w="1454562"/>
              </a:tblGrid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ZRAK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SLUCH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ČICH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HMAT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CHUŤ</a:t>
                      </a:r>
                      <a:endParaRPr lang="cs-CZ" dirty="0"/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lačítko akce: Dopředu nebo Další 5">
            <a:hlinkClick r:id="rId2" action="ppaction://hlinksldjump" highlightClick="1"/>
          </p:cNvPr>
          <p:cNvSpPr/>
          <p:nvPr/>
        </p:nvSpPr>
        <p:spPr>
          <a:xfrm>
            <a:off x="1475656" y="220486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3" action="ppaction://hlinksldjump" highlightClick="1"/>
          </p:cNvPr>
          <p:cNvSpPr/>
          <p:nvPr/>
        </p:nvSpPr>
        <p:spPr>
          <a:xfrm>
            <a:off x="1485376" y="29249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4" action="ppaction://hlinksldjump" highlightClick="1"/>
          </p:cNvPr>
          <p:cNvSpPr/>
          <p:nvPr/>
        </p:nvSpPr>
        <p:spPr>
          <a:xfrm>
            <a:off x="1485376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5" action="ppaction://hlinksldjump" highlightClick="1"/>
          </p:cNvPr>
          <p:cNvSpPr/>
          <p:nvPr/>
        </p:nvSpPr>
        <p:spPr>
          <a:xfrm>
            <a:off x="1485376" y="458112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6" action="ppaction://hlinksldjump" highlightClick="1"/>
          </p:cNvPr>
          <p:cNvSpPr/>
          <p:nvPr/>
        </p:nvSpPr>
        <p:spPr>
          <a:xfrm>
            <a:off x="1485376" y="53012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7" action="ppaction://hlinksldjump" highlightClick="1"/>
          </p:cNvPr>
          <p:cNvSpPr/>
          <p:nvPr/>
        </p:nvSpPr>
        <p:spPr>
          <a:xfrm>
            <a:off x="2915816" y="220486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8" action="ppaction://hlinksldjump" highlightClick="1"/>
          </p:cNvPr>
          <p:cNvSpPr/>
          <p:nvPr/>
        </p:nvSpPr>
        <p:spPr>
          <a:xfrm>
            <a:off x="2915816" y="2904697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9" action="ppaction://hlinksldjump" highlightClick="1"/>
          </p:cNvPr>
          <p:cNvSpPr/>
          <p:nvPr/>
        </p:nvSpPr>
        <p:spPr>
          <a:xfrm>
            <a:off x="2987824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0" action="ppaction://hlinksldjump" highlightClick="1"/>
          </p:cNvPr>
          <p:cNvSpPr/>
          <p:nvPr/>
        </p:nvSpPr>
        <p:spPr>
          <a:xfrm>
            <a:off x="2987824" y="454702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1" action="ppaction://hlinksldjump" highlightClick="1"/>
          </p:cNvPr>
          <p:cNvSpPr/>
          <p:nvPr/>
        </p:nvSpPr>
        <p:spPr>
          <a:xfrm>
            <a:off x="3000191" y="53012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2" action="ppaction://hlinksldjump" highlightClick="1"/>
          </p:cNvPr>
          <p:cNvSpPr/>
          <p:nvPr/>
        </p:nvSpPr>
        <p:spPr>
          <a:xfrm>
            <a:off x="4355976" y="221324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3" action="ppaction://hlinksldjump" highlightClick="1"/>
          </p:cNvPr>
          <p:cNvSpPr/>
          <p:nvPr/>
        </p:nvSpPr>
        <p:spPr>
          <a:xfrm>
            <a:off x="4386357" y="29524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4" action="ppaction://hlinksldjump" highlightClick="1"/>
          </p:cNvPr>
          <p:cNvSpPr/>
          <p:nvPr/>
        </p:nvSpPr>
        <p:spPr>
          <a:xfrm>
            <a:off x="4386357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5" action="ppaction://hlinksldjump" highlightClick="1"/>
          </p:cNvPr>
          <p:cNvSpPr/>
          <p:nvPr/>
        </p:nvSpPr>
        <p:spPr>
          <a:xfrm>
            <a:off x="4386357" y="454702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6" action="ppaction://hlinksldjump" highlightClick="1"/>
          </p:cNvPr>
          <p:cNvSpPr/>
          <p:nvPr/>
        </p:nvSpPr>
        <p:spPr>
          <a:xfrm>
            <a:off x="4386357" y="53012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7" action="ppaction://hlinksldjump" highlightClick="1"/>
          </p:cNvPr>
          <p:cNvSpPr/>
          <p:nvPr/>
        </p:nvSpPr>
        <p:spPr>
          <a:xfrm>
            <a:off x="5868144" y="220486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8" action="ppaction://hlinksldjump" highlightClick="1"/>
          </p:cNvPr>
          <p:cNvSpPr/>
          <p:nvPr/>
        </p:nvSpPr>
        <p:spPr>
          <a:xfrm>
            <a:off x="5868144" y="29249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19" action="ppaction://hlinksldjump" highlightClick="1"/>
          </p:cNvPr>
          <p:cNvSpPr/>
          <p:nvPr/>
        </p:nvSpPr>
        <p:spPr>
          <a:xfrm>
            <a:off x="5868144" y="3717032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0" action="ppaction://hlinksldjump" highlightClick="1"/>
          </p:cNvPr>
          <p:cNvSpPr/>
          <p:nvPr/>
        </p:nvSpPr>
        <p:spPr>
          <a:xfrm>
            <a:off x="5908220" y="455995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1" action="ppaction://hlinksldjump" highlightClick="1"/>
          </p:cNvPr>
          <p:cNvSpPr/>
          <p:nvPr/>
        </p:nvSpPr>
        <p:spPr>
          <a:xfrm>
            <a:off x="5908220" y="53012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2" action="ppaction://hlinksldjump" highlightClick="1"/>
          </p:cNvPr>
          <p:cNvSpPr/>
          <p:nvPr/>
        </p:nvSpPr>
        <p:spPr>
          <a:xfrm>
            <a:off x="7308304" y="220486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3" action="ppaction://hlinksldjump" highlightClick="1"/>
          </p:cNvPr>
          <p:cNvSpPr/>
          <p:nvPr/>
        </p:nvSpPr>
        <p:spPr>
          <a:xfrm>
            <a:off x="7308304" y="2952444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4" action="ppaction://hlinksldjump" highlightClick="1"/>
          </p:cNvPr>
          <p:cNvSpPr/>
          <p:nvPr/>
        </p:nvSpPr>
        <p:spPr>
          <a:xfrm>
            <a:off x="7308304" y="3716110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5" action="ppaction://hlinksldjump" highlightClick="1"/>
          </p:cNvPr>
          <p:cNvSpPr/>
          <p:nvPr/>
        </p:nvSpPr>
        <p:spPr>
          <a:xfrm>
            <a:off x="7308304" y="4547026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Dopředu nebo Další 29">
            <a:hlinkClick r:id="rId26" action="ppaction://hlinksldjump" highlightClick="1"/>
          </p:cNvPr>
          <p:cNvSpPr/>
          <p:nvPr/>
        </p:nvSpPr>
        <p:spPr>
          <a:xfrm>
            <a:off x="7308304" y="5301208"/>
            <a:ext cx="504056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84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 čemu složí u savců vousy?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Jsou čidlem hmatu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0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 -400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Vyjmenuj co vnímáme hmatem?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Teplo, chlad, bolest, tlak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32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Kde na těle je místo s největším počtem hmatových zakončení?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Na konečcích prstů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06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CHUŤ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Kterou chuť cítíme na špičce jazyka?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Sladkost 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7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CHUŤ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je to papila?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Jsou to chuťové buňky na povrchu jazyka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73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CHUŤ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Kterou chuť cítíme na kořeni jazyka?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Hořkost 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13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CHUŤ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Vyjmenuj 4 známé chutě: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Sladkost, slanost, hořkost a kyselost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01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CHUŤ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Víš co je </a:t>
            </a:r>
            <a:r>
              <a:rPr lang="cs-CZ" sz="2800" dirty="0" err="1" smtClean="0"/>
              <a:t>umami</a:t>
            </a:r>
            <a:r>
              <a:rPr lang="cs-CZ" sz="2800" dirty="0" smtClean="0"/>
              <a:t>?</a:t>
            </a:r>
          </a:p>
          <a:p>
            <a:pPr marL="0" indent="0">
              <a:buNone/>
            </a:pPr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Je to pátá chuť známá v asijské kuchyni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71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Čím je chráněn náš zrak?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Zrak chrání, řasy, víčka, obočí, slzy</a:t>
            </a:r>
          </a:p>
          <a:p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68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 čemu slouží tyčinky a čípky?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Leží na sítnici, tyčinky umožňují černobílé vidění, čípky barevné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11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Jmenuj 3 vrstvy oční koule: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Bělima, cévnatka, sítnice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09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Vyjmenuj části oka viditelné v zrcadle: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800" dirty="0" smtClean="0"/>
              <a:t>Rohovka, zornice, duhovka, bělima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1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je to akomodace?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Akomodace je schopnost čočky zakřivení, tak aby obraz dopadl vždy na místo nejostřejšího vidění tj. žlutá skvrna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24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Co je jednotkou hlasitosti?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dB decibel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1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 kterých částí se skládá ucho?</a:t>
            </a:r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r>
              <a:rPr lang="cs-CZ" sz="2800" dirty="0" smtClean="0"/>
              <a:t>Vnější ucho, střední ucho, vnitřní ucho</a:t>
            </a:r>
            <a:endParaRPr lang="cs-CZ" sz="2800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589240"/>
            <a:ext cx="1008112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32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145</TotalTime>
  <Words>466</Words>
  <Application>Microsoft Office PowerPoint</Application>
  <PresentationFormat>Předvádění na obrazovce (4:3)</PresentationFormat>
  <Paragraphs>190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Došky</vt:lpstr>
      <vt:lpstr>RISKUJ SMYSLOVÁ SOUSTAVA</vt:lpstr>
      <vt:lpstr>Prezentace aplikace PowerPoint</vt:lpstr>
      <vt:lpstr>ZRAK - 100</vt:lpstr>
      <vt:lpstr>ZRAK - 200</vt:lpstr>
      <vt:lpstr>ZRAK - 300</vt:lpstr>
      <vt:lpstr>ZRAK - 400</vt:lpstr>
      <vt:lpstr>ZRAK - 500</vt:lpstr>
      <vt:lpstr>SLUCH - 100</vt:lpstr>
      <vt:lpstr>SLUCH - 200</vt:lpstr>
      <vt:lpstr>SLUCH - 300</vt:lpstr>
      <vt:lpstr>SLUCH - 400</vt:lpstr>
      <vt:lpstr>SLUCH - 500</vt:lpstr>
      <vt:lpstr>ČICH - 100</vt:lpstr>
      <vt:lpstr>ČICH - 200</vt:lpstr>
      <vt:lpstr>ČICH - 300</vt:lpstr>
      <vt:lpstr>ČICH - 400</vt:lpstr>
      <vt:lpstr>ČICH - 500</vt:lpstr>
      <vt:lpstr>HMAT - 100</vt:lpstr>
      <vt:lpstr>HMAT - 200</vt:lpstr>
      <vt:lpstr>HMAT - 300</vt:lpstr>
      <vt:lpstr>HMAT  -400</vt:lpstr>
      <vt:lpstr>HMAT - 500</vt:lpstr>
      <vt:lpstr>CHUŤ - 100</vt:lpstr>
      <vt:lpstr>CHUŤ - 200</vt:lpstr>
      <vt:lpstr>CHUŤ - 300</vt:lpstr>
      <vt:lpstr>CHUŤ - 400</vt:lpstr>
      <vt:lpstr>CHUŤ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SMYSLOVÁ SOUSTAVA</dc:title>
  <dc:creator>Šimková Marie</dc:creator>
  <cp:lastModifiedBy>Šimková Marie</cp:lastModifiedBy>
  <cp:revision>11</cp:revision>
  <dcterms:created xsi:type="dcterms:W3CDTF">2012-04-18T16:16:30Z</dcterms:created>
  <dcterms:modified xsi:type="dcterms:W3CDTF">2013-04-16T09:22:40Z</dcterms:modified>
</cp:coreProperties>
</file>