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85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99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78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031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42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548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4974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875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64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595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8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257D5-766E-4975-8975-6DD5B805D23D}" type="datetimeFigureOut">
              <a:rPr lang="cs-CZ" smtClean="0"/>
              <a:t>10.4.2013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BF41-53DE-418D-9B78-B95DEE0032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398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 – SVALY, KOSTI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879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SVALY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typy svalové tkáně: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Hladká, příčně pruhovaná, srdeční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04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SVALY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svaly hrudníku: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Prsní sval, trapézový, široký sval zádový, přímý sval břišní, šikmý sval břišní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85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SVALY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Který sval v těle je nejmohutnější?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Čtyřhlavý sval stehenní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081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</a:t>
            </a:r>
            <a:r>
              <a:rPr lang="cs-CZ" dirty="0" err="1" smtClean="0"/>
              <a:t>skoliosa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 to nemoc vybočení páteře (nesprávné držení těla)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77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Které minerální látky jsou potřeba pro správný vývoj kostí?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Vápník a fosfor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998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nazývá nemoc bolestivosti kloubů, kdy dochází k omezení jejich hybnosti i vlivem působení bakterií?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/>
              <a:t>R</a:t>
            </a:r>
            <a:r>
              <a:rPr lang="cs-CZ" smtClean="0"/>
              <a:t>evmatismus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17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3 pravidla, která vedou ke správnému držení těla: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Správné zatížení, pravidelný pohyb vedoucí ke zpevnění, správná životospráva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30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NEMOCI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Popiš jaký tvar má mít páteř u zdravého člověka: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Páteř má být </a:t>
            </a:r>
            <a:r>
              <a:rPr lang="cs-CZ" dirty="0" err="1" smtClean="0"/>
              <a:t>dvojesovitě</a:t>
            </a:r>
            <a:r>
              <a:rPr lang="cs-CZ" dirty="0" smtClean="0"/>
              <a:t> prohnutá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230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nosič?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 to první obratel krční páteře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86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bedra: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Bedra jsou částí páteře, mají 5 bederních obratlů, jsou v oblasti pasu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149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933840"/>
              </p:ext>
            </p:extLst>
          </p:nvPr>
        </p:nvGraphicFramePr>
        <p:xfrm>
          <a:off x="827585" y="908720"/>
          <a:ext cx="7488830" cy="525658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97766"/>
                <a:gridCol w="1497766"/>
                <a:gridCol w="1497766"/>
                <a:gridCol w="1497766"/>
                <a:gridCol w="1497766"/>
              </a:tblGrid>
              <a:tr h="876097">
                <a:tc>
                  <a:txBody>
                    <a:bodyPr/>
                    <a:lstStyle/>
                    <a:p>
                      <a:r>
                        <a:rPr lang="cs-CZ" dirty="0" smtClean="0"/>
                        <a:t>KOSTI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SVALY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NEMOCI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POJMY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ZAJÍMAVOSTI</a:t>
                      </a:r>
                      <a:endParaRPr lang="cs-CZ" dirty="0"/>
                    </a:p>
                  </a:txBody>
                  <a:tcPr anchor="ctr"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</a:tr>
              <a:tr h="876097"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lačítko akce: Dopředu nebo Další 4">
            <a:hlinkClick r:id="rId2" action="ppaction://hlinksldjump" highlightClick="1"/>
          </p:cNvPr>
          <p:cNvSpPr/>
          <p:nvPr/>
        </p:nvSpPr>
        <p:spPr>
          <a:xfrm>
            <a:off x="1547664" y="2060848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3" action="ppaction://hlinksldjump" highlightClick="1"/>
          </p:cNvPr>
          <p:cNvSpPr/>
          <p:nvPr/>
        </p:nvSpPr>
        <p:spPr>
          <a:xfrm>
            <a:off x="1547664" y="2852936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4" action="ppaction://hlinksldjump" highlightClick="1"/>
          </p:cNvPr>
          <p:cNvSpPr/>
          <p:nvPr/>
        </p:nvSpPr>
        <p:spPr>
          <a:xfrm>
            <a:off x="1576709" y="3717032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5" action="ppaction://hlinksldjump" highlightClick="1"/>
          </p:cNvPr>
          <p:cNvSpPr/>
          <p:nvPr/>
        </p:nvSpPr>
        <p:spPr>
          <a:xfrm>
            <a:off x="1568199" y="4653136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6" action="ppaction://hlinksldjump" highlightClick="1"/>
          </p:cNvPr>
          <p:cNvSpPr/>
          <p:nvPr/>
        </p:nvSpPr>
        <p:spPr>
          <a:xfrm>
            <a:off x="1590564" y="5517232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7" action="ppaction://hlinksldjump" highlightClick="1"/>
          </p:cNvPr>
          <p:cNvSpPr/>
          <p:nvPr/>
        </p:nvSpPr>
        <p:spPr>
          <a:xfrm>
            <a:off x="2987824" y="2060848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8" action="ppaction://hlinksldjump" highlightClick="1"/>
          </p:cNvPr>
          <p:cNvSpPr/>
          <p:nvPr/>
        </p:nvSpPr>
        <p:spPr>
          <a:xfrm>
            <a:off x="3016157" y="2843808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9" action="ppaction://hlinksldjump" highlightClick="1"/>
          </p:cNvPr>
          <p:cNvSpPr/>
          <p:nvPr/>
        </p:nvSpPr>
        <p:spPr>
          <a:xfrm>
            <a:off x="3016781" y="3717032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0" action="ppaction://hlinksldjump" highlightClick="1"/>
          </p:cNvPr>
          <p:cNvSpPr/>
          <p:nvPr/>
        </p:nvSpPr>
        <p:spPr>
          <a:xfrm>
            <a:off x="3046361" y="4673205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1" action="ppaction://hlinksldjump" highlightClick="1"/>
          </p:cNvPr>
          <p:cNvSpPr/>
          <p:nvPr/>
        </p:nvSpPr>
        <p:spPr>
          <a:xfrm>
            <a:off x="3086677" y="5517232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2" action="ppaction://hlinksldjump" highlightClick="1"/>
          </p:cNvPr>
          <p:cNvSpPr/>
          <p:nvPr/>
        </p:nvSpPr>
        <p:spPr>
          <a:xfrm>
            <a:off x="4499992" y="2060848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3" action="ppaction://hlinksldjump" highlightClick="1"/>
          </p:cNvPr>
          <p:cNvSpPr/>
          <p:nvPr/>
        </p:nvSpPr>
        <p:spPr>
          <a:xfrm>
            <a:off x="4502487" y="2834680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4" action="ppaction://hlinksldjump" highlightClick="1"/>
          </p:cNvPr>
          <p:cNvSpPr/>
          <p:nvPr/>
        </p:nvSpPr>
        <p:spPr>
          <a:xfrm>
            <a:off x="4499992" y="3717032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5" action="ppaction://hlinksldjump" highlightClick="1"/>
          </p:cNvPr>
          <p:cNvSpPr/>
          <p:nvPr/>
        </p:nvSpPr>
        <p:spPr>
          <a:xfrm>
            <a:off x="4499992" y="4638359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6" action="ppaction://hlinksldjump" highlightClick="1"/>
          </p:cNvPr>
          <p:cNvSpPr/>
          <p:nvPr/>
        </p:nvSpPr>
        <p:spPr>
          <a:xfrm>
            <a:off x="4499992" y="5508104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7" action="ppaction://hlinksldjump" highlightClick="1"/>
          </p:cNvPr>
          <p:cNvSpPr/>
          <p:nvPr/>
        </p:nvSpPr>
        <p:spPr>
          <a:xfrm>
            <a:off x="6033329" y="2046218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18" action="ppaction://hlinksldjump" highlightClick="1"/>
          </p:cNvPr>
          <p:cNvSpPr/>
          <p:nvPr/>
        </p:nvSpPr>
        <p:spPr>
          <a:xfrm>
            <a:off x="6033329" y="2834680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19" action="ppaction://hlinksldjump" highlightClick="1"/>
          </p:cNvPr>
          <p:cNvSpPr/>
          <p:nvPr/>
        </p:nvSpPr>
        <p:spPr>
          <a:xfrm>
            <a:off x="6020098" y="3763322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0" action="ppaction://hlinksldjump" highlightClick="1"/>
          </p:cNvPr>
          <p:cNvSpPr/>
          <p:nvPr/>
        </p:nvSpPr>
        <p:spPr>
          <a:xfrm>
            <a:off x="6034576" y="4637437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1" action="ppaction://hlinksldjump" highlightClick="1"/>
          </p:cNvPr>
          <p:cNvSpPr/>
          <p:nvPr/>
        </p:nvSpPr>
        <p:spPr>
          <a:xfrm>
            <a:off x="6034576" y="5517232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2" action="ppaction://hlinksldjump" highlightClick="1"/>
          </p:cNvPr>
          <p:cNvSpPr/>
          <p:nvPr/>
        </p:nvSpPr>
        <p:spPr>
          <a:xfrm>
            <a:off x="7524328" y="2046218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3" action="ppaction://hlinksldjump" highlightClick="1"/>
          </p:cNvPr>
          <p:cNvSpPr/>
          <p:nvPr/>
        </p:nvSpPr>
        <p:spPr>
          <a:xfrm>
            <a:off x="7524328" y="2834680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4" action="ppaction://hlinksldjump" highlightClick="1"/>
          </p:cNvPr>
          <p:cNvSpPr/>
          <p:nvPr/>
        </p:nvSpPr>
        <p:spPr>
          <a:xfrm>
            <a:off x="7524328" y="3707904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lačítko akce: Dopředu nebo Další 28">
            <a:hlinkClick r:id="rId25" action="ppaction://hlinksldjump" highlightClick="1"/>
          </p:cNvPr>
          <p:cNvSpPr/>
          <p:nvPr/>
        </p:nvSpPr>
        <p:spPr>
          <a:xfrm>
            <a:off x="7524328" y="4637437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lačítko akce: Dopředu nebo Další 29">
            <a:hlinkClick r:id="rId26" action="ppaction://hlinksldjump" highlightClick="1"/>
          </p:cNvPr>
          <p:cNvSpPr/>
          <p:nvPr/>
        </p:nvSpPr>
        <p:spPr>
          <a:xfrm>
            <a:off x="7524952" y="5506406"/>
            <a:ext cx="648072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842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kloub?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Kloub je pohyblivé spojení kostí, např. kyčelní kloub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861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glykogen?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 to zásobní látka ve svalech (živočišný cukr)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59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bránice?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 to dýchací sval, </a:t>
            </a:r>
            <a:r>
              <a:rPr lang="cs-CZ" smtClean="0"/>
              <a:t>odděluje dutinu </a:t>
            </a:r>
            <a:r>
              <a:rPr lang="cs-CZ" dirty="0" smtClean="0"/>
              <a:t>hrudní od břišní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6215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Kolik kostí najdeme v lidském těle?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Asi 220 kostí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75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Který sval lidského těla je nejdelší?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Nejdelší sval je krejčovský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259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Víš, </a:t>
            </a:r>
            <a:r>
              <a:rPr lang="cs-CZ" dirty="0" smtClean="0"/>
              <a:t>která nemoc se nazývá osteoporóza?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Je to nemoc řídnutí kostí</a:t>
            </a: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34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Kolik svalů je v lidském těle?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a) 250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b) 450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c)  640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Přibližně 640 svalů</a:t>
            </a: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81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mimické svaly a uveď 3 konkrétní případy: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Jsou to svaly obličeje: např. žvýkací svaly, </a:t>
            </a:r>
            <a:r>
              <a:rPr lang="cs-CZ" dirty="0" err="1" smtClean="0"/>
              <a:t>svraščovač</a:t>
            </a:r>
            <a:r>
              <a:rPr lang="cs-CZ" dirty="0" smtClean="0"/>
              <a:t> obočí, kruhový sval oční, ústní…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215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KOSTI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na povrchu kosti?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Okostice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41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KOSTI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2 kosti dolní končetiny: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Stehenní kost, holenní, lýtková…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652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KOSTI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kosti horní končetiny: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Kost pažní, vřetenní, loketní, lopatka, klíční…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174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KOSTI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vrstvy kosti: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Okostice, hutná a houbovitá kostní tkáň, kostní dřeň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29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KOSTI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5 kostí obličejové části lebky: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Horní a dolní čelist, nosní kost, lícní, čelní, slzní, čichová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70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SVALY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Který typ svalu ovládáme vůlí?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Příčně pruhovaný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95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SVALY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2 svaly dolní končetiny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Čtyřhlavý sval stehenní, krejčovský, trojhlavý sval lýtkový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79912" y="5301208"/>
            <a:ext cx="1008112" cy="792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8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495</Words>
  <Application>Microsoft Office PowerPoint</Application>
  <PresentationFormat>Předvádění na obrazovce (4:3)</PresentationFormat>
  <Paragraphs>173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Motiv systému Office</vt:lpstr>
      <vt:lpstr>RISKUJ – SVALY, KOSTI</vt:lpstr>
      <vt:lpstr>Prezentace aplikace PowerPoint</vt:lpstr>
      <vt:lpstr>KOSTI - 1000</vt:lpstr>
      <vt:lpstr>KOSTI - 2000</vt:lpstr>
      <vt:lpstr>KOSTI - 3000</vt:lpstr>
      <vt:lpstr>KOSTI - 4000</vt:lpstr>
      <vt:lpstr>KOSTI - 5000</vt:lpstr>
      <vt:lpstr>SVALY - 1000</vt:lpstr>
      <vt:lpstr>SVALY - 2000</vt:lpstr>
      <vt:lpstr>SVALY - 3000</vt:lpstr>
      <vt:lpstr>SVALY - 4000</vt:lpstr>
      <vt:lpstr>SVALY - 5000</vt:lpstr>
      <vt:lpstr>NEMOCI - 1000</vt:lpstr>
      <vt:lpstr>NEMOCI - 2000</vt:lpstr>
      <vt:lpstr>NEMOCI - 3000</vt:lpstr>
      <vt:lpstr>NEMOCI - 4000</vt:lpstr>
      <vt:lpstr>NEMOCI - 5000</vt:lpstr>
      <vt:lpstr>POJMY - 1000</vt:lpstr>
      <vt:lpstr>POJMY - 2000</vt:lpstr>
      <vt:lpstr>POJMY - 3000</vt:lpstr>
      <vt:lpstr>POJMY - 4000</vt:lpstr>
      <vt:lpstr>POJMY - 5000</vt:lpstr>
      <vt:lpstr>ZAJÍMAVOSTI - 1000</vt:lpstr>
      <vt:lpstr>ZAJÍMAVOSTI - 2000</vt:lpstr>
      <vt:lpstr>ZAJÍMAVOSTI - 3000</vt:lpstr>
      <vt:lpstr>ZAJÍMAVOSTI - 4000</vt:lpstr>
      <vt:lpstr>ZAJÍMAVOSTI - 5000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</dc:title>
  <dc:creator>Šimková Marie</dc:creator>
  <cp:lastModifiedBy>Šimková Marie</cp:lastModifiedBy>
  <cp:revision>12</cp:revision>
  <dcterms:created xsi:type="dcterms:W3CDTF">2012-04-17T18:33:07Z</dcterms:created>
  <dcterms:modified xsi:type="dcterms:W3CDTF">2013-04-10T11:31:43Z</dcterms:modified>
</cp:coreProperties>
</file>