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96DA03A-2393-4B68-9BC5-E9BF8B0C1254}" type="datetimeFigureOut">
              <a:rPr lang="cs-CZ" smtClean="0"/>
              <a:t>16.4.2013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12A2F0A-FB85-4B21-9335-0820CE80DF9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7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RISKUJ</a:t>
            </a:r>
            <a:br>
              <a:rPr lang="cs-CZ" dirty="0" smtClean="0"/>
            </a:br>
            <a:r>
              <a:rPr lang="cs-CZ" dirty="0" smtClean="0"/>
              <a:t>VYLUČOVACÍ , NERVOVÁ SOUSTAVA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335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NERVY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synapse?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Jde o spojení neuronů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570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NERVY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Vysvětli pojem dendrit a neurit: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Dendrit je krátký výběžek a neurit je dlouhý výběžek těla nervové buňky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337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NERVY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jsou kryty dlouhé výběžky neuronů?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Myelinovou pochvou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543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KŮŽE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 je funkce kůže?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Obaluje, chrání, obsahuje smyslové orgány, reguluje teplotu těla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4666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KŮŽE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část kůže je </a:t>
            </a:r>
            <a:r>
              <a:rPr lang="cs-CZ" dirty="0" smtClean="0"/>
              <a:t>nejtenčí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Pokožka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66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KŮŽE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vrstev se kůže skládá?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Pokožka, škára a podkožní vazivo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07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Kůže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Ze které části kůže rostou vlasy, nehty a chlupy?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Ze škáry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750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KŮŽE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Melatonin je pigment, rozlišujeme 3 plemena lidí, vyjmenuj je?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Negroidé, </a:t>
            </a:r>
            <a:r>
              <a:rPr lang="cs-CZ" dirty="0" err="1" smtClean="0"/>
              <a:t>europoidé</a:t>
            </a:r>
            <a:r>
              <a:rPr lang="cs-CZ" dirty="0" smtClean="0"/>
              <a:t>, </a:t>
            </a:r>
            <a:r>
              <a:rPr lang="cs-CZ" dirty="0" err="1" smtClean="0"/>
              <a:t>mongoloidé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4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 je funkce ledvin?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Umožňují vylučovat z těla škodlivé látky v moči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0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Kde jsou ledviny uloženy, jakou mají barvu a velikost?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Ledviny jsou párový orgán, tvaru fazole, vel. </a:t>
            </a:r>
            <a:r>
              <a:rPr lang="cs-CZ" smtClean="0"/>
              <a:t>10 cm</a:t>
            </a:r>
            <a:r>
              <a:rPr lang="cs-CZ" dirty="0" smtClean="0"/>
              <a:t>, barva červenohnědá, uloženy po stranách bederní části páteře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361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83790"/>
              </p:ext>
            </p:extLst>
          </p:nvPr>
        </p:nvGraphicFramePr>
        <p:xfrm>
          <a:off x="683570" y="1124743"/>
          <a:ext cx="7488830" cy="4697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655"/>
                <a:gridCol w="1441655"/>
                <a:gridCol w="1441655"/>
                <a:gridCol w="1441655"/>
                <a:gridCol w="1722210"/>
              </a:tblGrid>
              <a:tr h="783924">
                <a:tc>
                  <a:txBody>
                    <a:bodyPr/>
                    <a:lstStyle/>
                    <a:p>
                      <a:r>
                        <a:rPr lang="cs-CZ" dirty="0" smtClean="0"/>
                        <a:t>MOZEK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NERVY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KŮŽE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LEDVINY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ZAJÍMAVOSTI</a:t>
                      </a:r>
                      <a:endParaRPr lang="cs-CZ" dirty="0"/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r>
                        <a:rPr lang="cs-CZ" dirty="0" smtClean="0"/>
                        <a:t>10  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</a:t>
                      </a:r>
                      <a:endParaRPr lang="cs-CZ" dirty="0"/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40</a:t>
                      </a:r>
                      <a:endParaRPr lang="cs-CZ" dirty="0"/>
                    </a:p>
                  </a:txBody>
                  <a:tcPr/>
                </a:tc>
              </a:tr>
              <a:tr h="782704"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lačítko akce: Dopředu nebo Další 1">
            <a:hlinkClick r:id="rId2" action="ppaction://hlinksldjump" highlightClick="1"/>
          </p:cNvPr>
          <p:cNvSpPr/>
          <p:nvPr/>
        </p:nvSpPr>
        <p:spPr>
          <a:xfrm>
            <a:off x="1259632" y="21328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lačítko akce: Dopředu nebo Další 4">
            <a:hlinkClick r:id="rId3" action="ppaction://hlinksldjump" highlightClick="1"/>
          </p:cNvPr>
          <p:cNvSpPr/>
          <p:nvPr/>
        </p:nvSpPr>
        <p:spPr>
          <a:xfrm>
            <a:off x="1259632" y="285293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lačítko akce: Dopředu nebo Další 5">
            <a:hlinkClick r:id="rId4" action="ppaction://hlinksldjump" highlightClick="1"/>
          </p:cNvPr>
          <p:cNvSpPr/>
          <p:nvPr/>
        </p:nvSpPr>
        <p:spPr>
          <a:xfrm>
            <a:off x="1283296" y="36450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lačítko akce: Dopředu nebo Další 6">
            <a:hlinkClick r:id="rId5" action="ppaction://hlinksldjump" highlightClick="1"/>
          </p:cNvPr>
          <p:cNvSpPr/>
          <p:nvPr/>
        </p:nvSpPr>
        <p:spPr>
          <a:xfrm>
            <a:off x="1283296" y="443711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lačítko akce: Dopředu nebo Další 7">
            <a:hlinkClick r:id="rId6" action="ppaction://hlinksldjump" highlightClick="1"/>
          </p:cNvPr>
          <p:cNvSpPr/>
          <p:nvPr/>
        </p:nvSpPr>
        <p:spPr>
          <a:xfrm>
            <a:off x="1283296" y="522920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lačítko akce: Dopředu nebo Další 8">
            <a:hlinkClick r:id="rId7" action="ppaction://hlinksldjump" highlightClick="1"/>
          </p:cNvPr>
          <p:cNvSpPr/>
          <p:nvPr/>
        </p:nvSpPr>
        <p:spPr>
          <a:xfrm>
            <a:off x="2627784" y="212664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lačítko akce: Dopředu nebo Další 9">
            <a:hlinkClick r:id="rId8" action="ppaction://hlinksldjump" highlightClick="1"/>
          </p:cNvPr>
          <p:cNvSpPr/>
          <p:nvPr/>
        </p:nvSpPr>
        <p:spPr>
          <a:xfrm>
            <a:off x="2627784" y="285293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lačítko akce: Dopředu nebo Další 10">
            <a:hlinkClick r:id="rId9" action="ppaction://hlinksldjump" highlightClick="1"/>
          </p:cNvPr>
          <p:cNvSpPr/>
          <p:nvPr/>
        </p:nvSpPr>
        <p:spPr>
          <a:xfrm>
            <a:off x="2637593" y="36450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Tlačítko akce: Dopředu nebo Další 11">
            <a:hlinkClick r:id="rId10" action="ppaction://hlinksldjump" highlightClick="1"/>
          </p:cNvPr>
          <p:cNvSpPr/>
          <p:nvPr/>
        </p:nvSpPr>
        <p:spPr>
          <a:xfrm>
            <a:off x="2649425" y="443711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lačítko akce: Dopředu nebo Další 12">
            <a:hlinkClick r:id="rId11" action="ppaction://hlinksldjump" highlightClick="1"/>
          </p:cNvPr>
          <p:cNvSpPr/>
          <p:nvPr/>
        </p:nvSpPr>
        <p:spPr>
          <a:xfrm>
            <a:off x="2647402" y="520621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Tlačítko akce: Dopředu nebo Další 13">
            <a:hlinkClick r:id="rId12" action="ppaction://hlinksldjump" highlightClick="1"/>
          </p:cNvPr>
          <p:cNvSpPr/>
          <p:nvPr/>
        </p:nvSpPr>
        <p:spPr>
          <a:xfrm>
            <a:off x="4084534" y="2132856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lačítko akce: Dopředu nebo Další 14">
            <a:hlinkClick r:id="rId13" action="ppaction://hlinksldjump" highlightClick="1"/>
          </p:cNvPr>
          <p:cNvSpPr/>
          <p:nvPr/>
        </p:nvSpPr>
        <p:spPr>
          <a:xfrm>
            <a:off x="4094343" y="2856918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lačítko akce: Dopředu nebo Další 15">
            <a:hlinkClick r:id="rId14" action="ppaction://hlinksldjump" highlightClick="1"/>
          </p:cNvPr>
          <p:cNvSpPr/>
          <p:nvPr/>
        </p:nvSpPr>
        <p:spPr>
          <a:xfrm>
            <a:off x="4094343" y="36450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Tlačítko akce: Dopředu nebo Další 16">
            <a:hlinkClick r:id="rId15" action="ppaction://hlinksldjump" highlightClick="1"/>
          </p:cNvPr>
          <p:cNvSpPr/>
          <p:nvPr/>
        </p:nvSpPr>
        <p:spPr>
          <a:xfrm>
            <a:off x="4094343" y="443711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Tlačítko akce: Dopředu nebo Další 17">
            <a:hlinkClick r:id="rId16" action="ppaction://hlinksldjump" highlightClick="1"/>
          </p:cNvPr>
          <p:cNvSpPr/>
          <p:nvPr/>
        </p:nvSpPr>
        <p:spPr>
          <a:xfrm>
            <a:off x="4094343" y="5206217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lačítko akce: Dopředu nebo Další 18">
            <a:hlinkClick r:id="rId17" action="ppaction://hlinksldjump" highlightClick="1"/>
          </p:cNvPr>
          <p:cNvSpPr/>
          <p:nvPr/>
        </p:nvSpPr>
        <p:spPr>
          <a:xfrm>
            <a:off x="5580112" y="214522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Tlačítko akce: Dopředu nebo Další 19">
            <a:hlinkClick r:id="rId18" action="ppaction://hlinksldjump" highlightClick="1"/>
          </p:cNvPr>
          <p:cNvSpPr/>
          <p:nvPr/>
        </p:nvSpPr>
        <p:spPr>
          <a:xfrm>
            <a:off x="5580112" y="2849279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lačítko akce: Dopředu nebo Další 20">
            <a:hlinkClick r:id="rId19" action="ppaction://hlinksldjump" highlightClick="1"/>
          </p:cNvPr>
          <p:cNvSpPr/>
          <p:nvPr/>
        </p:nvSpPr>
        <p:spPr>
          <a:xfrm>
            <a:off x="5580112" y="366286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lačítko akce: Dopředu nebo Další 21">
            <a:hlinkClick r:id="rId20" action="ppaction://hlinksldjump" highlightClick="1"/>
          </p:cNvPr>
          <p:cNvSpPr/>
          <p:nvPr/>
        </p:nvSpPr>
        <p:spPr>
          <a:xfrm>
            <a:off x="5580112" y="443711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Tlačítko akce: Dopředu nebo Další 22">
            <a:hlinkClick r:id="rId21" action="ppaction://hlinksldjump" highlightClick="1"/>
          </p:cNvPr>
          <p:cNvSpPr/>
          <p:nvPr/>
        </p:nvSpPr>
        <p:spPr>
          <a:xfrm>
            <a:off x="5580112" y="522920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lačítko akce: Dopředu nebo Další 23">
            <a:hlinkClick r:id="rId22" action="ppaction://hlinksldjump" highlightClick="1"/>
          </p:cNvPr>
          <p:cNvSpPr/>
          <p:nvPr/>
        </p:nvSpPr>
        <p:spPr>
          <a:xfrm>
            <a:off x="7020272" y="2126641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Tlačítko akce: Dopředu nebo Další 24">
            <a:hlinkClick r:id="rId23" action="ppaction://hlinksldjump" highlightClick="1"/>
          </p:cNvPr>
          <p:cNvSpPr/>
          <p:nvPr/>
        </p:nvSpPr>
        <p:spPr>
          <a:xfrm>
            <a:off x="7020272" y="286090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Tlačítko akce: Dopředu nebo Další 25">
            <a:hlinkClick r:id="rId24" action="ppaction://hlinksldjump" highlightClick="1"/>
          </p:cNvPr>
          <p:cNvSpPr/>
          <p:nvPr/>
        </p:nvSpPr>
        <p:spPr>
          <a:xfrm>
            <a:off x="7020272" y="3645024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Tlačítko akce: Dopředu nebo Další 26">
            <a:hlinkClick r:id="rId20" action="ppaction://hlinksldjump" highlightClick="1"/>
          </p:cNvPr>
          <p:cNvSpPr/>
          <p:nvPr/>
        </p:nvSpPr>
        <p:spPr>
          <a:xfrm>
            <a:off x="7020272" y="4437112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lačítko akce: Dopředu nebo Další 27">
            <a:hlinkClick r:id="rId25" action="ppaction://hlinksldjump" highlightClick="1"/>
          </p:cNvPr>
          <p:cNvSpPr/>
          <p:nvPr/>
        </p:nvSpPr>
        <p:spPr>
          <a:xfrm>
            <a:off x="7057791" y="5229200"/>
            <a:ext cx="576064" cy="28803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70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čeho se ledviny skládají?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Kůra, dřeň, ledvinová pánvička a z ní vychází močovod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084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čeho se skládá vylučovací soustava?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Ledviny, močovody, močový měchýř, močová trubice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399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LEDVINY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nefron?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Ledvinové tělísko- základní stavební a funkční jednotka ledviny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274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Kolik litrů moči se vytvoří za den?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1,5 – 2 l za den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820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mikce?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Močení 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569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 je kapacita močového měchýře?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500 – 700 ml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4759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Jaká je hmotnost mozku u dospělých?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Cca 1200 g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86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Kdo to byl I. P. Pavlov?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Vědec, popsal podmíněný reflex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219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čeho se skládá centrální nervová soustava?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Skládá se z mozku a míchy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6498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Která část mozku je největší?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Koncový mozek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6843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 - 30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 kterých částí se skládá mozek?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Prodloužená mícha, mozeček, střední mozek, mezimozek, koncový mozek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25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 - 40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Čím je chráněn povrch mozku: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Na povrchu je chráněn třemi mozkovými plenami.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11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MOZEK - 50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 které části mozku je hypofýza?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Podvěsek mozkový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17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NERVY - 10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Co je to neuron?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Nervová buňka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3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NERVY - 20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Jakou rychlostí se šíří nervové vzruchy?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Až 130 m/s</a:t>
            </a:r>
            <a:endParaRPr lang="cs-CZ" dirty="0"/>
          </a:p>
        </p:txBody>
      </p:sp>
      <p:sp>
        <p:nvSpPr>
          <p:cNvPr id="4" name="Tlačítko akce: Domů 3">
            <a:hlinkClick r:id="rId2" action="ppaction://hlinksldjump" highlightClick="1"/>
          </p:cNvPr>
          <p:cNvSpPr/>
          <p:nvPr/>
        </p:nvSpPr>
        <p:spPr>
          <a:xfrm>
            <a:off x="3635896" y="5301208"/>
            <a:ext cx="1042416" cy="104241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04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102</TotalTime>
  <Words>439</Words>
  <Application>Microsoft Office PowerPoint</Application>
  <PresentationFormat>Předvádění na obrazovce (4:3)</PresentationFormat>
  <Paragraphs>200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Bohatý</vt:lpstr>
      <vt:lpstr>RISKUJ VYLUČOVACÍ , NERVOVÁ SOUSTAVA</vt:lpstr>
      <vt:lpstr>Prezentace aplikace PowerPoint</vt:lpstr>
      <vt:lpstr>Mozek - 10</vt:lpstr>
      <vt:lpstr>MOZEK - 20</vt:lpstr>
      <vt:lpstr>MOZEK - 30</vt:lpstr>
      <vt:lpstr>Mozek - 40</vt:lpstr>
      <vt:lpstr>MOZEK - 50</vt:lpstr>
      <vt:lpstr>NERVY - 10</vt:lpstr>
      <vt:lpstr>NERVY - 20</vt:lpstr>
      <vt:lpstr>NERVY - 30</vt:lpstr>
      <vt:lpstr>NERVY - 40</vt:lpstr>
      <vt:lpstr>NERVY - 50</vt:lpstr>
      <vt:lpstr>KŮŽE - 10</vt:lpstr>
      <vt:lpstr>KŮŽE - 20</vt:lpstr>
      <vt:lpstr>KŮŽE - 30</vt:lpstr>
      <vt:lpstr>Kůže - 40</vt:lpstr>
      <vt:lpstr>KŮŽE - 50</vt:lpstr>
      <vt:lpstr>LEDVINY - 10</vt:lpstr>
      <vt:lpstr>LEDVINY - 20</vt:lpstr>
      <vt:lpstr>LEDVINY - 30</vt:lpstr>
      <vt:lpstr>LEDVINY - 40</vt:lpstr>
      <vt:lpstr>LEDVINY - 50</vt:lpstr>
      <vt:lpstr>ZAJÍMAVOSTI - 10</vt:lpstr>
      <vt:lpstr>ZAJÍMAVOSTI - 20</vt:lpstr>
      <vt:lpstr>ZAJÍMAVOSTI - 30</vt:lpstr>
      <vt:lpstr>ZAJÍMAVOSTI - 40</vt:lpstr>
      <vt:lpstr>ZAJÍMAVOSTI - 50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RISKUJ VYLUČOVACÍ , NERVOVÁ SOUSTAVA</dc:title>
  <dc:creator>Šimková Marie</dc:creator>
  <cp:lastModifiedBy>Šimková Marie</cp:lastModifiedBy>
  <cp:revision>11</cp:revision>
  <dcterms:created xsi:type="dcterms:W3CDTF">2012-05-06T11:27:04Z</dcterms:created>
  <dcterms:modified xsi:type="dcterms:W3CDTF">2013-04-16T09:12:58Z</dcterms:modified>
</cp:coreProperties>
</file>