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A5483-61F5-49B3-91C7-147B4B9B24B8}" type="datetimeFigureOut">
              <a:rPr lang="cs-CZ" smtClean="0"/>
              <a:t>28.4.2012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4995-E363-4023-8C19-2E46014499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5341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A5483-61F5-49B3-91C7-147B4B9B24B8}" type="datetimeFigureOut">
              <a:rPr lang="cs-CZ" smtClean="0"/>
              <a:t>28.4.2012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4995-E363-4023-8C19-2E46014499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8614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A5483-61F5-49B3-91C7-147B4B9B24B8}" type="datetimeFigureOut">
              <a:rPr lang="cs-CZ" smtClean="0"/>
              <a:t>28.4.2012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4995-E363-4023-8C19-2E46014499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2538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A5483-61F5-49B3-91C7-147B4B9B24B8}" type="datetimeFigureOut">
              <a:rPr lang="cs-CZ" smtClean="0"/>
              <a:t>28.4.2012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4995-E363-4023-8C19-2E46014499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4402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A5483-61F5-49B3-91C7-147B4B9B24B8}" type="datetimeFigureOut">
              <a:rPr lang="cs-CZ" smtClean="0"/>
              <a:t>28.4.2012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4995-E363-4023-8C19-2E46014499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292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A5483-61F5-49B3-91C7-147B4B9B24B8}" type="datetimeFigureOut">
              <a:rPr lang="cs-CZ" smtClean="0"/>
              <a:t>28.4.2012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4995-E363-4023-8C19-2E46014499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07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A5483-61F5-49B3-91C7-147B4B9B24B8}" type="datetimeFigureOut">
              <a:rPr lang="cs-CZ" smtClean="0"/>
              <a:t>28.4.2012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4995-E363-4023-8C19-2E46014499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680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A5483-61F5-49B3-91C7-147B4B9B24B8}" type="datetimeFigureOut">
              <a:rPr lang="cs-CZ" smtClean="0"/>
              <a:t>28.4.2012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4995-E363-4023-8C19-2E46014499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441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A5483-61F5-49B3-91C7-147B4B9B24B8}" type="datetimeFigureOut">
              <a:rPr lang="cs-CZ" smtClean="0"/>
              <a:t>28.4.2012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4995-E363-4023-8C19-2E46014499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065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A5483-61F5-49B3-91C7-147B4B9B24B8}" type="datetimeFigureOut">
              <a:rPr lang="cs-CZ" smtClean="0"/>
              <a:t>28.4.2012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4995-E363-4023-8C19-2E46014499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784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A5483-61F5-49B3-91C7-147B4B9B24B8}" type="datetimeFigureOut">
              <a:rPr lang="cs-CZ" smtClean="0"/>
              <a:t>28.4.2012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4995-E363-4023-8C19-2E46014499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8137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A5483-61F5-49B3-91C7-147B4B9B24B8}" type="datetimeFigureOut">
              <a:rPr lang="cs-CZ" smtClean="0"/>
              <a:t>28.4.2012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84995-E363-4023-8C19-2E46014499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8152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Soubor:Lucanus_cervus.jpg" TargetMode="External"/><Relationship Id="rId2" Type="http://schemas.openxmlformats.org/officeDocument/2006/relationships/hyperlink" Target="http://cs.wikipedia.org/wiki/Soubor:Colorado_potato_beetle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.wikipedia.org/wiki/Soubor:Cicindela.campestris.1809.jpg" TargetMode="External"/><Relationship Id="rId5" Type="http://schemas.openxmlformats.org/officeDocument/2006/relationships/hyperlink" Target="http://cs.wikipedia.org/wiki/Soubor:Pyrrhocoris_apterus_(aka).jpg" TargetMode="External"/><Relationship Id="rId4" Type="http://schemas.openxmlformats.org/officeDocument/2006/relationships/hyperlink" Target="http://cs.wikipedia.org/wiki/Soubor:Mole_cricket02.jp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RISKUJ </a:t>
            </a:r>
            <a:br>
              <a:rPr lang="cs-CZ" dirty="0" smtClean="0"/>
            </a:br>
            <a:r>
              <a:rPr lang="cs-CZ" dirty="0" smtClean="0"/>
              <a:t>HMYZ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Marie Šimková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438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PROMĚNA NEDOKONALÁ - 30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poznáš kobylku od sarančete?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KOBYLKA MÁ DLOUHÁ TYKADLA, JE DRAVÁ, SARANČE MÁ KRÁTKÁ TYKADLA, JE BÝLOŽRAVÉ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975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PROMĚNA NEDOKONALÁ - 40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4 zástupce ploštic (i druhové názvy)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ŠTĚNICE DOMÁCÍ, BRUSLAŘKA OBECNÁ, VODOMĚRKA ŠTÍHLÁ, RUMĚNICE POSPOLNÁ, KNĚŽICE PRUHOVANÁ…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4117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PROMĚNA NEDOKONALÁ - 50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Řekni 5 znaků krtonožky: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MÁ LOPATOVITÉ KONČETINY, VYHRABÁVÁ NORY V ZEMI, OŽÍRÁ KOŘÍNKY, UMÍ PLAVAT, ŽERE I LARVY, MÁ AŽ 7 CM…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7025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PROMĚNA DOKONALÁ -10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stadia proměny dokonalé:</a:t>
            </a:r>
          </a:p>
          <a:p>
            <a:pPr marL="0" indent="0">
              <a:buNone/>
            </a:pP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VAJÍČKO, LARVA, KUKLA, DOSPĚLEC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147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PROMĚNA DOKONALÁ -20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Jmenuj 2 zástupce síťokřídlých: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ZLATOOČKA OBECNÁ, MRAVKOLEV BĚŽNÝ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8715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PROMĚNA DOKONALÁ -30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3 zástupce blanokřídlého hmyzu: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VOSA ÚTOČNÁ, VČELA MEDONOSNÁ, MRAVENEC LESNÍ, ČMELÁK ZEMNÍ, SRŠEŇ OBECNÁ….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6424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PROMĚNA DOKONALÁ -40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Znáš 4 zástupce dvoukřídlého hmyzu?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KOMÁR PISKLAVÝ, OVÁD HOVĚZÍ, BZUČIVKA OBECNÁ, MOUCHA DOMÁCÍ….</a:t>
            </a:r>
          </a:p>
          <a:p>
            <a:endParaRPr lang="cs-CZ" dirty="0">
              <a:solidFill>
                <a:schemeClr val="tx2"/>
              </a:solidFill>
            </a:endParaRPr>
          </a:p>
          <a:p>
            <a:endParaRPr lang="cs-CZ" dirty="0" smtClean="0">
              <a:solidFill>
                <a:schemeClr val="tx2"/>
              </a:solidFill>
            </a:endParaRP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0092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PROMĚNA DOKONALÁ -50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3 denní a 2 noční motýli: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BABOČKY, OTAKÁRCI, BĚLÁSEK ZELNÝ, ŽLUŤÁSEK ŽEŠETLÁKOVÝ….</a:t>
            </a:r>
          </a:p>
          <a:p>
            <a:r>
              <a:rPr lang="cs-CZ" dirty="0" smtClean="0">
                <a:solidFill>
                  <a:schemeClr val="tx2"/>
                </a:solidFill>
              </a:rPr>
              <a:t>NOČNÍ: MŮRY, MARTINÁČ HRUŠŇOVÝ, MOL ŠATNÍ….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2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- 10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NYMFA?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LARVA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5549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- 20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Vysvětli pojem NÁJADA: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LARVA VÁŽKY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5826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957062"/>
              </p:ext>
            </p:extLst>
          </p:nvPr>
        </p:nvGraphicFramePr>
        <p:xfrm>
          <a:off x="971600" y="1397000"/>
          <a:ext cx="7344815" cy="4624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8963"/>
                <a:gridCol w="1555373"/>
                <a:gridCol w="1382553"/>
                <a:gridCol w="1468963"/>
                <a:gridCol w="1468963"/>
              </a:tblGrid>
              <a:tr h="770715">
                <a:tc>
                  <a:txBody>
                    <a:bodyPr/>
                    <a:lstStyle/>
                    <a:p>
                      <a:r>
                        <a:rPr lang="cs-CZ" dirty="0" smtClean="0"/>
                        <a:t>STAVBA</a:t>
                      </a:r>
                    </a:p>
                    <a:p>
                      <a:r>
                        <a:rPr lang="cs-CZ" dirty="0" smtClean="0"/>
                        <a:t>TĚLA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PROMĚNA NEDOKONALÁ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PROMĚNA DOKONALÁ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POJMY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OBRÁZKY</a:t>
                      </a:r>
                      <a:endParaRPr lang="cs-CZ" dirty="0"/>
                    </a:p>
                  </a:txBody>
                  <a:tcPr anchor="ctr"/>
                </a:tc>
              </a:tr>
              <a:tr h="770715"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 anchor="ctr"/>
                </a:tc>
              </a:tr>
              <a:tr h="770715">
                <a:tc>
                  <a:txBody>
                    <a:bodyPr/>
                    <a:lstStyle/>
                    <a:p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 anchor="ctr"/>
                </a:tc>
              </a:tr>
              <a:tr h="770715">
                <a:tc>
                  <a:txBody>
                    <a:bodyPr/>
                    <a:lstStyle/>
                    <a:p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 anchor="ctr"/>
                </a:tc>
              </a:tr>
              <a:tr h="770715">
                <a:tc>
                  <a:txBody>
                    <a:bodyPr/>
                    <a:lstStyle/>
                    <a:p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 anchor="ctr"/>
                </a:tc>
              </a:tr>
              <a:tr h="770715">
                <a:tc>
                  <a:txBody>
                    <a:bodyPr/>
                    <a:lstStyle/>
                    <a:p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lačítko akce: Dopředu nebo Další 4">
            <a:hlinkClick r:id="rId2" action="ppaction://hlinksldjump" highlightClick="1"/>
          </p:cNvPr>
          <p:cNvSpPr/>
          <p:nvPr/>
        </p:nvSpPr>
        <p:spPr>
          <a:xfrm>
            <a:off x="1475656" y="242088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lačítko akce: Dopředu nebo Další 5">
            <a:hlinkClick r:id="rId3" action="ppaction://hlinksldjump" highlightClick="1"/>
          </p:cNvPr>
          <p:cNvSpPr/>
          <p:nvPr/>
        </p:nvSpPr>
        <p:spPr>
          <a:xfrm>
            <a:off x="1493671" y="314096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lačítko akce: Dopředu nebo Další 6">
            <a:hlinkClick r:id="rId4" action="ppaction://hlinksldjump" highlightClick="1"/>
          </p:cNvPr>
          <p:cNvSpPr/>
          <p:nvPr/>
        </p:nvSpPr>
        <p:spPr>
          <a:xfrm>
            <a:off x="1493671" y="393305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lačítko akce: Dopředu nebo Další 7">
            <a:hlinkClick r:id="rId5" action="ppaction://hlinksldjump" highlightClick="1"/>
          </p:cNvPr>
          <p:cNvSpPr/>
          <p:nvPr/>
        </p:nvSpPr>
        <p:spPr>
          <a:xfrm>
            <a:off x="1493671" y="472514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lačítko akce: Dopředu nebo Další 8">
            <a:hlinkClick r:id="rId6" action="ppaction://hlinksldjump" highlightClick="1"/>
          </p:cNvPr>
          <p:cNvSpPr/>
          <p:nvPr/>
        </p:nvSpPr>
        <p:spPr>
          <a:xfrm>
            <a:off x="1504612" y="544522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lačítko akce: Dopředu nebo Další 10">
            <a:hlinkClick r:id="rId7" action="ppaction://hlinksldjump" highlightClick="1"/>
          </p:cNvPr>
          <p:cNvSpPr/>
          <p:nvPr/>
        </p:nvSpPr>
        <p:spPr>
          <a:xfrm>
            <a:off x="2987824" y="242927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lačítko akce: Dopředu nebo Další 11">
            <a:hlinkClick r:id="rId8" action="ppaction://hlinksldjump" highlightClick="1"/>
          </p:cNvPr>
          <p:cNvSpPr/>
          <p:nvPr/>
        </p:nvSpPr>
        <p:spPr>
          <a:xfrm>
            <a:off x="3030635" y="314096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lačítko akce: Dopředu nebo Další 12">
            <a:hlinkClick r:id="rId9" action="ppaction://hlinksldjump" highlightClick="1"/>
          </p:cNvPr>
          <p:cNvSpPr/>
          <p:nvPr/>
        </p:nvSpPr>
        <p:spPr>
          <a:xfrm>
            <a:off x="3030635" y="3907160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lačítko akce: Dopředu nebo Další 13">
            <a:hlinkClick r:id="rId10" action="ppaction://hlinksldjump" highlightClick="1"/>
          </p:cNvPr>
          <p:cNvSpPr/>
          <p:nvPr/>
        </p:nvSpPr>
        <p:spPr>
          <a:xfrm>
            <a:off x="3030635" y="472514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lačítko akce: Dopředu nebo Další 14">
            <a:hlinkClick r:id="rId11" action="ppaction://hlinksldjump" highlightClick="1"/>
          </p:cNvPr>
          <p:cNvSpPr/>
          <p:nvPr/>
        </p:nvSpPr>
        <p:spPr>
          <a:xfrm>
            <a:off x="3031882" y="544522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lačítko akce: Dopředu nebo Další 15">
            <a:hlinkClick r:id="rId12" action="ppaction://hlinksldjump" highlightClick="1"/>
          </p:cNvPr>
          <p:cNvSpPr/>
          <p:nvPr/>
        </p:nvSpPr>
        <p:spPr>
          <a:xfrm>
            <a:off x="4572000" y="242927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Dopředu nebo Další 16">
            <a:hlinkClick r:id="rId13" action="ppaction://hlinksldjump" highlightClick="1"/>
          </p:cNvPr>
          <p:cNvSpPr/>
          <p:nvPr/>
        </p:nvSpPr>
        <p:spPr>
          <a:xfrm>
            <a:off x="4572000" y="314096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Dopředu nebo Další 17">
            <a:hlinkClick r:id="rId14" action="ppaction://hlinksldjump" highlightClick="1"/>
          </p:cNvPr>
          <p:cNvSpPr/>
          <p:nvPr/>
        </p:nvSpPr>
        <p:spPr>
          <a:xfrm>
            <a:off x="4572000" y="393305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Dopředu nebo Další 18">
            <a:hlinkClick r:id="rId15" action="ppaction://hlinksldjump" highlightClick="1"/>
          </p:cNvPr>
          <p:cNvSpPr/>
          <p:nvPr/>
        </p:nvSpPr>
        <p:spPr>
          <a:xfrm>
            <a:off x="4572000" y="472514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Dopředu nebo Další 19">
            <a:hlinkClick r:id="rId16" action="ppaction://hlinksldjump" highlightClick="1"/>
          </p:cNvPr>
          <p:cNvSpPr/>
          <p:nvPr/>
        </p:nvSpPr>
        <p:spPr>
          <a:xfrm>
            <a:off x="4562306" y="544522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Dopředu nebo Další 20">
            <a:hlinkClick r:id="rId17" action="ppaction://hlinksldjump" highlightClick="1"/>
          </p:cNvPr>
          <p:cNvSpPr/>
          <p:nvPr/>
        </p:nvSpPr>
        <p:spPr>
          <a:xfrm>
            <a:off x="5940152" y="242927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Dopředu nebo Další 21">
            <a:hlinkClick r:id="rId18" action="ppaction://hlinksldjump" highlightClick="1"/>
          </p:cNvPr>
          <p:cNvSpPr/>
          <p:nvPr/>
        </p:nvSpPr>
        <p:spPr>
          <a:xfrm>
            <a:off x="5972314" y="314096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Dopředu nebo Další 22">
            <a:hlinkClick r:id="rId19" action="ppaction://hlinksldjump" highlightClick="1"/>
          </p:cNvPr>
          <p:cNvSpPr/>
          <p:nvPr/>
        </p:nvSpPr>
        <p:spPr>
          <a:xfrm>
            <a:off x="5940152" y="395419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Dopředu nebo Další 23">
            <a:hlinkClick r:id="rId20" action="ppaction://hlinksldjump" highlightClick="1"/>
          </p:cNvPr>
          <p:cNvSpPr/>
          <p:nvPr/>
        </p:nvSpPr>
        <p:spPr>
          <a:xfrm>
            <a:off x="5972314" y="472514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Dopředu nebo Další 24">
            <a:hlinkClick r:id="rId21" action="ppaction://hlinksldjump" highlightClick="1"/>
          </p:cNvPr>
          <p:cNvSpPr/>
          <p:nvPr/>
        </p:nvSpPr>
        <p:spPr>
          <a:xfrm>
            <a:off x="5940152" y="5480217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lačítko akce: Dopředu nebo Další 25">
            <a:hlinkClick r:id="rId22" action="ppaction://hlinksldjump" highlightClick="1"/>
          </p:cNvPr>
          <p:cNvSpPr/>
          <p:nvPr/>
        </p:nvSpPr>
        <p:spPr>
          <a:xfrm>
            <a:off x="7380312" y="242088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Tlačítko akce: Dopředu nebo Další 26">
            <a:hlinkClick r:id="rId23" action="ppaction://hlinksldjump" highlightClick="1"/>
          </p:cNvPr>
          <p:cNvSpPr/>
          <p:nvPr/>
        </p:nvSpPr>
        <p:spPr>
          <a:xfrm>
            <a:off x="7384473" y="3175961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lačítko akce: Dopředu nebo Další 27">
            <a:hlinkClick r:id="rId24" action="ppaction://hlinksldjump" highlightClick="1"/>
          </p:cNvPr>
          <p:cNvSpPr/>
          <p:nvPr/>
        </p:nvSpPr>
        <p:spPr>
          <a:xfrm>
            <a:off x="7412182" y="3921015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Tlačítko akce: Dopředu nebo Další 28">
            <a:hlinkClick r:id="rId25" action="ppaction://hlinksldjump" highlightClick="1"/>
          </p:cNvPr>
          <p:cNvSpPr/>
          <p:nvPr/>
        </p:nvSpPr>
        <p:spPr>
          <a:xfrm>
            <a:off x="7412182" y="472514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Tlačítko akce: Dopředu nebo Další 29">
            <a:hlinkClick r:id="rId26" action="ppaction://hlinksldjump" highlightClick="1"/>
          </p:cNvPr>
          <p:cNvSpPr/>
          <p:nvPr/>
        </p:nvSpPr>
        <p:spPr>
          <a:xfrm>
            <a:off x="7417590" y="5480217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8268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- 30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Která skupina hmyzu má POLOKROVKY?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PLOŠTICE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5715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- 40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Pojmenuj 4 živočichy mající KROVKY: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MANDELINKY, STŘEVLÍCI, TESAŘÍCI, ROHÁČ, ZLATOHLÁVEK, SLUNÉČKO A DALŠÍ BROUCI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6560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 - 50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jsou to </a:t>
            </a:r>
            <a:r>
              <a:rPr lang="cs-CZ" dirty="0" err="1" smtClean="0"/>
              <a:t>malpighické</a:t>
            </a:r>
            <a:r>
              <a:rPr lang="cs-CZ" dirty="0" smtClean="0"/>
              <a:t> trubice?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SLOUŽÍ K VYLUČOVÁNÍ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6968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OBRÁZKY- 10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1" r="1421"/>
          <a:stretch>
            <a:fillRect/>
          </a:stretch>
        </p:blipFill>
        <p:spPr/>
      </p:pic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cs-CZ" sz="1800" dirty="0" smtClean="0">
                <a:solidFill>
                  <a:schemeClr val="tx2"/>
                </a:solidFill>
              </a:rPr>
              <a:t>MANDELINKA BRAMBOROVÁ</a:t>
            </a:r>
            <a:endParaRPr lang="cs-CZ" sz="1800" dirty="0">
              <a:solidFill>
                <a:schemeClr val="tx2"/>
              </a:solidFill>
            </a:endParaRPr>
          </a:p>
        </p:txBody>
      </p:sp>
      <p:sp>
        <p:nvSpPr>
          <p:cNvPr id="6" name="Tlačítko akce: Domů 5">
            <a:hlinkClick r:id="rId3" action="ppaction://hlinksldjump" highlightClick="1"/>
          </p:cNvPr>
          <p:cNvSpPr/>
          <p:nvPr/>
        </p:nvSpPr>
        <p:spPr>
          <a:xfrm>
            <a:off x="4716016" y="5268447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945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OBRÁZKY - 20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75" b="21875"/>
          <a:stretch>
            <a:fillRect/>
          </a:stretch>
        </p:blipFill>
        <p:spPr/>
      </p:pic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cs-CZ" sz="1800" dirty="0" smtClean="0">
                <a:solidFill>
                  <a:schemeClr val="tx2"/>
                </a:solidFill>
              </a:rPr>
              <a:t>ROHÁČ OBECNÝ</a:t>
            </a:r>
            <a:endParaRPr lang="cs-CZ" sz="1800" dirty="0">
              <a:solidFill>
                <a:schemeClr val="tx2"/>
              </a:solidFill>
            </a:endParaRPr>
          </a:p>
        </p:txBody>
      </p:sp>
      <p:sp>
        <p:nvSpPr>
          <p:cNvPr id="6" name="Tlačítko akce: Domů 5">
            <a:hlinkClick r:id="rId3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7400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OBRÁZKY - 30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>
            <a:fillRect/>
          </a:stretch>
        </p:blipFill>
        <p:spPr/>
      </p:pic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cs-CZ" sz="1800" dirty="0" smtClean="0">
                <a:solidFill>
                  <a:schemeClr val="tx2"/>
                </a:solidFill>
              </a:rPr>
              <a:t>KRTONOŽKA OBECNÁ</a:t>
            </a:r>
            <a:endParaRPr lang="cs-CZ" sz="1800" dirty="0">
              <a:solidFill>
                <a:schemeClr val="tx2"/>
              </a:solidFill>
            </a:endParaRPr>
          </a:p>
        </p:txBody>
      </p:sp>
      <p:sp>
        <p:nvSpPr>
          <p:cNvPr id="6" name="Tlačítko akce: Domů 5">
            <a:hlinkClick r:id="rId3" action="ppaction://hlinksldjump" highlightClick="1"/>
          </p:cNvPr>
          <p:cNvSpPr/>
          <p:nvPr/>
        </p:nvSpPr>
        <p:spPr>
          <a:xfrm>
            <a:off x="4067944" y="5293033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5303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OBRÁZKY - 40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57" b="21957"/>
          <a:stretch>
            <a:fillRect/>
          </a:stretch>
        </p:blipFill>
        <p:spPr>
          <a:xfrm>
            <a:off x="1835697" y="1412776"/>
            <a:ext cx="4128459" cy="3096344"/>
          </a:xfrm>
        </p:spPr>
      </p:pic>
      <p:sp>
        <p:nvSpPr>
          <p:cNvPr id="5" name="Zástupný symbol pro text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cs-CZ" sz="1800" dirty="0" smtClean="0">
                <a:solidFill>
                  <a:schemeClr val="tx2"/>
                </a:solidFill>
              </a:rPr>
              <a:t>RUMĚNICE POSPOLNÁ</a:t>
            </a:r>
            <a:endParaRPr lang="cs-CZ" sz="1800" dirty="0">
              <a:solidFill>
                <a:schemeClr val="tx2"/>
              </a:solidFill>
            </a:endParaRPr>
          </a:p>
        </p:txBody>
      </p:sp>
      <p:sp>
        <p:nvSpPr>
          <p:cNvPr id="6" name="Tlačítko akce: Domů 5">
            <a:hlinkClick r:id="rId3" action="ppaction://hlinksldjump" highlightClick="1"/>
          </p:cNvPr>
          <p:cNvSpPr/>
          <p:nvPr/>
        </p:nvSpPr>
        <p:spPr>
          <a:xfrm>
            <a:off x="4283968" y="530688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7250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OBRÁZKY - 50</a:t>
            </a:r>
            <a:endParaRPr lang="cs-CZ" dirty="0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92" b="7692"/>
          <a:stretch>
            <a:fillRect/>
          </a:stretch>
        </p:blipFill>
        <p:spPr/>
      </p:pic>
      <p:sp>
        <p:nvSpPr>
          <p:cNvPr id="7" name="Zástupný symbol pro text 6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cs-CZ" sz="1800" dirty="0" smtClean="0">
                <a:solidFill>
                  <a:schemeClr val="tx2"/>
                </a:solidFill>
              </a:rPr>
              <a:t>SVIŽNÍK POLNÍ</a:t>
            </a:r>
            <a:endParaRPr lang="cs-CZ" sz="1800" dirty="0">
              <a:solidFill>
                <a:schemeClr val="tx2"/>
              </a:solidFill>
            </a:endParaRPr>
          </a:p>
        </p:txBody>
      </p:sp>
      <p:sp>
        <p:nvSpPr>
          <p:cNvPr id="8" name="Tlačítko akce: Domů 7">
            <a:hlinkClick r:id="rId3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9138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>
                <a:hlinkClick r:id="rId2"/>
              </a:rPr>
              <a:t>http://cs.wikipedia.org/wiki/Soubor:Colorado_potato_beetle.jpg</a:t>
            </a:r>
            <a:endParaRPr lang="cs-CZ" dirty="0" smtClean="0"/>
          </a:p>
          <a:p>
            <a:r>
              <a:rPr lang="cs-CZ" dirty="0" smtClean="0">
                <a:hlinkClick r:id="rId3"/>
              </a:rPr>
              <a:t>http://cs.wikipedia.org/wiki/Soubor:Lucanus_cervus.jpg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http://cs.wikipedia.org/wiki/Soubor:Mole_cricket02.jpg</a:t>
            </a:r>
            <a:endParaRPr lang="cs-CZ" dirty="0" smtClean="0"/>
          </a:p>
          <a:p>
            <a:r>
              <a:rPr lang="cs-CZ" dirty="0" smtClean="0">
                <a:hlinkClick r:id="rId5"/>
              </a:rPr>
              <a:t>http://cs.wikipedia.org/wiki/Soubor:Pyrrhocoris_apterus_(aka).jpg</a:t>
            </a:r>
            <a:endParaRPr lang="cs-CZ" dirty="0" smtClean="0"/>
          </a:p>
          <a:p>
            <a:r>
              <a:rPr lang="cs-CZ" dirty="0" smtClean="0">
                <a:hlinkClick r:id="rId6"/>
              </a:rPr>
              <a:t>http://cs.wikipedia.org/wiki/Soubor:Cicindela.campestris.1809.jpg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045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TĚLA - 10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kterých částí se skládá tělo hmyzu?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HLAVA, HRUĎ A ZADEČEK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4158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TĚLA - 20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Kolik má hmyz očí?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1 PÁR SLOŽENÝCH OČÍ A AŽ 4 JEDNODUCHÁ OČKA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99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TĚLA - 30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Popiš, co vidíme na hrudi u hmyzu?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2 PÁRY KŘÍDEL, 3 PÁRY ČLÁNKOVANÝCH KONČETIN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860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TĚLA - 40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4 typy ústního ústrojí u hmyzu: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LÍZACÍ, KOUSACÍ, SACÍ, BODAVĚ SACÍ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3574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STAVBA TĚLA - 50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kterých částí se skládá trávicí soustava: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ÚSTNÍ ÚSTROJÍ, HLTAN, JÍCEN, ŽALUDEK, STŘEVO, ŘITNÍ OTVOR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699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PROMĚNA NEDOKONALÁ - 10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se nazývá živočich žijící v koupelnách, skladech, nemá křídla, požírá odpadky, je aktivní v noci, velikost 1 cm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>
                <a:solidFill>
                  <a:schemeClr val="tx2"/>
                </a:solidFill>
              </a:rPr>
              <a:t>RYBENKA DOMÁCÍ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608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PROMĚNA NEDOKONALÁ - 20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Čím se živí mšice?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>
                <a:solidFill>
                  <a:schemeClr val="tx2"/>
                </a:solidFill>
              </a:rPr>
              <a:t>SAJÍ ROSTLINNÉ ŠŤÁVY</a:t>
            </a:r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707904" y="5301208"/>
            <a:ext cx="1512168" cy="129614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1137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484</Words>
  <Application>Microsoft Office PowerPoint</Application>
  <PresentationFormat>Předvádění na obrazovce (4:3)</PresentationFormat>
  <Paragraphs>168</Paragraphs>
  <Slides>28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29" baseType="lpstr">
      <vt:lpstr>Motiv systému Office</vt:lpstr>
      <vt:lpstr>RISKUJ  HMYZ</vt:lpstr>
      <vt:lpstr>Prezentace aplikace PowerPoint</vt:lpstr>
      <vt:lpstr>STAVBA TĚLA - 10</vt:lpstr>
      <vt:lpstr>STAVBA TĚLA - 20</vt:lpstr>
      <vt:lpstr>STAVBA TĚLA - 30</vt:lpstr>
      <vt:lpstr>STAVBA TĚLA - 40</vt:lpstr>
      <vt:lpstr>STAVBA TĚLA - 50</vt:lpstr>
      <vt:lpstr>PROMĚNA NEDOKONALÁ - 10</vt:lpstr>
      <vt:lpstr>PROMĚNA NEDOKONALÁ - 20</vt:lpstr>
      <vt:lpstr>PROMĚNA NEDOKONALÁ - 30</vt:lpstr>
      <vt:lpstr>PROMĚNA NEDOKONALÁ - 40</vt:lpstr>
      <vt:lpstr>PROMĚNA NEDOKONALÁ - 50</vt:lpstr>
      <vt:lpstr>PROMĚNA DOKONALÁ -10</vt:lpstr>
      <vt:lpstr>PROMĚNA DOKONALÁ -20</vt:lpstr>
      <vt:lpstr>PROMĚNA DOKONALÁ -30</vt:lpstr>
      <vt:lpstr>PROMĚNA DOKONALÁ -40</vt:lpstr>
      <vt:lpstr>PROMĚNA DOKONALÁ -50</vt:lpstr>
      <vt:lpstr>POJMY - 10</vt:lpstr>
      <vt:lpstr>POJMY - 20</vt:lpstr>
      <vt:lpstr>POJMY - 30</vt:lpstr>
      <vt:lpstr>POJMY - 40</vt:lpstr>
      <vt:lpstr>POJMY - 50</vt:lpstr>
      <vt:lpstr>OBRÁZKY- 10</vt:lpstr>
      <vt:lpstr>OBRÁZKY - 20</vt:lpstr>
      <vt:lpstr>OBRÁZKY - 30</vt:lpstr>
      <vt:lpstr>OBRÁZKY - 40</vt:lpstr>
      <vt:lpstr>OBRÁZKY - 50</vt:lpstr>
      <vt:lpstr>ZDROJE: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RISKUJ  HMYZ</dc:title>
  <dc:creator>Šimková Marie</dc:creator>
  <cp:lastModifiedBy>Šimková Marie</cp:lastModifiedBy>
  <cp:revision>11</cp:revision>
  <dcterms:created xsi:type="dcterms:W3CDTF">2012-04-28T14:06:59Z</dcterms:created>
  <dcterms:modified xsi:type="dcterms:W3CDTF">2012-04-28T17:12:30Z</dcterms:modified>
</cp:coreProperties>
</file>