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5EDD05B-6F5C-4247-B054-A07E0BF71EC9}" type="datetimeFigureOut">
              <a:rPr lang="cs-CZ" smtClean="0"/>
              <a:t>23.5.2012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C61EAA-77EE-46FF-8FD2-828BB5DE2B4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- HORMONY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605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žlázu s vnitřní sekrecí, produkující hormon adrenalin: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Dřeň nadledvin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ŽLÁZY - 3000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60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Spouštěcí hormon, růstový hormon a prolaktin produkuje: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Hypofýza (podvěsek mozkový)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ŽLÁZY - 4000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13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žláza produkuje hormony ovlivňující rychlost látkové přeměny, tělesný i duševní vývoj jedince a hormon snižující hladinu vápníku v krvi?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Štítná žláza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ŽLÁZY - 5000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99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Co je to cukrovka?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Nemoc poruchy funkce hormonu inzulinu.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- 1000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59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gigantismus?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Jde o nadměrný vzrůst, jde o poruchu funkce růstového hormonu.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- 2000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74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žen se někdy objevují znaky mužů (nadměrné ochlupení, knírek…) jde o vyšší hladinu hormonu: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Testosteronu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- 3000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58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Poruchy spánku může způsobovat špatná funkce hormonu: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Melatonin (šišinka)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- 4000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04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správný průběh a udržení těhotenství je důležitý hormon: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Progesteron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- 5000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73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nazývají látky vznikající činností žláz s vnitřní sekrecí?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Hormony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03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hypofýza?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Podvěsek mozkový, je pod mezimozkem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08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014212"/>
              </p:ext>
            </p:extLst>
          </p:nvPr>
        </p:nvGraphicFramePr>
        <p:xfrm>
          <a:off x="1187624" y="1052738"/>
          <a:ext cx="6840760" cy="48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190"/>
                <a:gridCol w="1710190"/>
                <a:gridCol w="1710190"/>
                <a:gridCol w="1710190"/>
              </a:tblGrid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FUNKCE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ŽLÁZY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NEMOCI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lačítko akce: Dopředu nebo Další 4">
            <a:hlinkClick r:id="rId2" action="ppaction://hlinksldjump" highlightClick="1"/>
          </p:cNvPr>
          <p:cNvSpPr/>
          <p:nvPr/>
        </p:nvSpPr>
        <p:spPr>
          <a:xfrm>
            <a:off x="2044672" y="213285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2044672" y="29249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2044672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2060104" y="45811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2060104" y="537321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7" action="ppaction://hlinksldjump" highlightClick="1"/>
          </p:cNvPr>
          <p:cNvSpPr/>
          <p:nvPr/>
        </p:nvSpPr>
        <p:spPr>
          <a:xfrm>
            <a:off x="3818321" y="213285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8" action="ppaction://hlinksldjump" highlightClick="1"/>
          </p:cNvPr>
          <p:cNvSpPr/>
          <p:nvPr/>
        </p:nvSpPr>
        <p:spPr>
          <a:xfrm>
            <a:off x="3779912" y="29249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9" action="ppaction://hlinksldjump" highlightClick="1"/>
          </p:cNvPr>
          <p:cNvSpPr/>
          <p:nvPr/>
        </p:nvSpPr>
        <p:spPr>
          <a:xfrm>
            <a:off x="3779912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0" action="ppaction://hlinksldjump" highlightClick="1"/>
          </p:cNvPr>
          <p:cNvSpPr/>
          <p:nvPr/>
        </p:nvSpPr>
        <p:spPr>
          <a:xfrm>
            <a:off x="3818321" y="45811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1" action="ppaction://hlinksldjump" highlightClick="1"/>
          </p:cNvPr>
          <p:cNvSpPr/>
          <p:nvPr/>
        </p:nvSpPr>
        <p:spPr>
          <a:xfrm>
            <a:off x="3818321" y="537321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2" action="ppaction://hlinksldjump" highlightClick="1"/>
          </p:cNvPr>
          <p:cNvSpPr/>
          <p:nvPr/>
        </p:nvSpPr>
        <p:spPr>
          <a:xfrm>
            <a:off x="5436096" y="213285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3" action="ppaction://hlinksldjump" highlightClick="1"/>
          </p:cNvPr>
          <p:cNvSpPr/>
          <p:nvPr/>
        </p:nvSpPr>
        <p:spPr>
          <a:xfrm>
            <a:off x="5446796" y="29249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4" action="ppaction://hlinksldjump" highlightClick="1"/>
          </p:cNvPr>
          <p:cNvSpPr/>
          <p:nvPr/>
        </p:nvSpPr>
        <p:spPr>
          <a:xfrm>
            <a:off x="5503667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5" action="ppaction://hlinksldjump" highlightClick="1"/>
          </p:cNvPr>
          <p:cNvSpPr/>
          <p:nvPr/>
        </p:nvSpPr>
        <p:spPr>
          <a:xfrm>
            <a:off x="5486783" y="45811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6" action="ppaction://hlinksldjump" highlightClick="1"/>
          </p:cNvPr>
          <p:cNvSpPr/>
          <p:nvPr/>
        </p:nvSpPr>
        <p:spPr>
          <a:xfrm>
            <a:off x="5512915" y="537321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7" action="ppaction://hlinksldjump" highlightClick="1"/>
          </p:cNvPr>
          <p:cNvSpPr/>
          <p:nvPr/>
        </p:nvSpPr>
        <p:spPr>
          <a:xfrm>
            <a:off x="7164288" y="213285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8" action="ppaction://hlinksldjump" highlightClick="1"/>
          </p:cNvPr>
          <p:cNvSpPr/>
          <p:nvPr/>
        </p:nvSpPr>
        <p:spPr>
          <a:xfrm>
            <a:off x="7164288" y="295738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9" action="ppaction://hlinksldjump" highlightClick="1"/>
          </p:cNvPr>
          <p:cNvSpPr/>
          <p:nvPr/>
        </p:nvSpPr>
        <p:spPr>
          <a:xfrm>
            <a:off x="7176565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3" name="Tlačítko akce: Dopředu nebo Další 22">
            <a:hlinkClick r:id="rId20" action="ppaction://hlinksldjump" highlightClick="1"/>
          </p:cNvPr>
          <p:cNvSpPr/>
          <p:nvPr/>
        </p:nvSpPr>
        <p:spPr>
          <a:xfrm>
            <a:off x="7202697" y="4497257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1" action="ppaction://hlinksldjump" highlightClick="1"/>
          </p:cNvPr>
          <p:cNvSpPr/>
          <p:nvPr/>
        </p:nvSpPr>
        <p:spPr>
          <a:xfrm>
            <a:off x="7241106" y="537321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581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pohlavní žlázy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Mužské jsou varlata, ženské vaječníky, produkují hormony a pohlavní buňky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62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struma?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Při poruše štítné žlázy dochází k jejímu zvětšení a toto se nazývá struma ( je </a:t>
            </a:r>
            <a:r>
              <a:rPr lang="cs-CZ" dirty="0" smtClean="0"/>
              <a:t>viditelná </a:t>
            </a:r>
            <a:r>
              <a:rPr lang="cs-CZ" dirty="0" smtClean="0"/>
              <a:t>na krku)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13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žláz s vnitřní sekrecí: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Hypofýza, šišinka, štítná žláza, </a:t>
            </a:r>
            <a:r>
              <a:rPr lang="cs-CZ" dirty="0" err="1" smtClean="0"/>
              <a:t>příštitná</a:t>
            </a:r>
            <a:r>
              <a:rPr lang="cs-CZ" dirty="0" smtClean="0"/>
              <a:t> tělíska, brzlík, nadledviny, ostrůvky slinivky břišní, pohlavní žlázy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55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hormon zajišťuje hospodaření s cukrem?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Inzulín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49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hormon ovlivňující vývoj mužských pohlavních orgánů a znaků?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Testosteron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- 2000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63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Který hormon ovlivňuje vývoj ženských pohlavních znaků?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Estrogen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- 3000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00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Hormon projevující se při stresu a zátěži, zrychluje dýchání, činnost oběhové soustavy, zvyšuje napětí svalů se nazývá: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Adrenalin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- 4000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335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Udržení stálé hladiny </a:t>
            </a:r>
            <a:r>
              <a:rPr lang="cs-CZ" dirty="0" smtClean="0"/>
              <a:t>vápníku </a:t>
            </a:r>
            <a:r>
              <a:rPr lang="cs-CZ" dirty="0" smtClean="0"/>
              <a:t>a fosforu v krvi zajišťuje 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Parathormon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 - 5000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84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žláza produkuje testosteron?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Varlata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ŽLÁZY -1000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089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žláza s vnitřní sekrecí produkuje inzulín?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Ostrůvky slinivky břišní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ŽLÁZY - 2000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73216"/>
            <a:ext cx="1224136" cy="10081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32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</TotalTime>
  <Words>384</Words>
  <Application>Microsoft Office PowerPoint</Application>
  <PresentationFormat>Předvádění na obrazovce (4:3)</PresentationFormat>
  <Paragraphs>147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Shluk</vt:lpstr>
      <vt:lpstr>RISKUJ - HORMONY</vt:lpstr>
      <vt:lpstr>Prezentace aplikace PowerPoint</vt:lpstr>
      <vt:lpstr>Funkce - 1000</vt:lpstr>
      <vt:lpstr>FUNKCE - 2000</vt:lpstr>
      <vt:lpstr>FUNKCE - 3000</vt:lpstr>
      <vt:lpstr>FUNKCE - 4000</vt:lpstr>
      <vt:lpstr>FUNKCE  - 5000</vt:lpstr>
      <vt:lpstr>ŽLÁZY -1000</vt:lpstr>
      <vt:lpstr>ŽLÁZY - 2000</vt:lpstr>
      <vt:lpstr>ŽLÁZY - 3000</vt:lpstr>
      <vt:lpstr>ŽLÁZY - 4000</vt:lpstr>
      <vt:lpstr>ŽLÁZY - 5000</vt:lpstr>
      <vt:lpstr>NEMOCI - 1000</vt:lpstr>
      <vt:lpstr>NEMOCI - 2000</vt:lpstr>
      <vt:lpstr>NEMOCI - 3000</vt:lpstr>
      <vt:lpstr>NEMOCI - 4000</vt:lpstr>
      <vt:lpstr>NEMOCI - 5000</vt:lpstr>
      <vt:lpstr>POJMY - 1000</vt:lpstr>
      <vt:lpstr>POJMY - 2000</vt:lpstr>
      <vt:lpstr>POJMY - 3000</vt:lpstr>
      <vt:lpstr>POJMY - 4000</vt:lpstr>
      <vt:lpstr>POJMY - 5000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- HORMONY</dc:title>
  <dc:creator>Šimková Marie</dc:creator>
  <cp:lastModifiedBy>Šimková Marie</cp:lastModifiedBy>
  <cp:revision>9</cp:revision>
  <dcterms:created xsi:type="dcterms:W3CDTF">2012-04-19T08:28:23Z</dcterms:created>
  <dcterms:modified xsi:type="dcterms:W3CDTF">2012-05-23T12:19:51Z</dcterms:modified>
</cp:coreProperties>
</file>