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4" r:id="rId2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27F97BB-C833-4FB7-BDE5-3F7075034690}" styleName="Styl s motivem 2 – zvýraznění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B66DA-2738-41C0-A8E7-10F8735B3F2F}" type="datetimeFigureOut">
              <a:rPr lang="cs-CZ" smtClean="0"/>
              <a:t>4.6.2012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84C67-4361-4B54-AA88-C6B8637D0C57}" type="slidenum">
              <a:rPr lang="cs-CZ" smtClean="0"/>
              <a:t>‹#›</a:t>
            </a:fld>
            <a:endParaRPr lang="cs-CZ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B66DA-2738-41C0-A8E7-10F8735B3F2F}" type="datetimeFigureOut">
              <a:rPr lang="cs-CZ" smtClean="0"/>
              <a:t>4.6.2012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84C67-4361-4B54-AA88-C6B8637D0C5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B66DA-2738-41C0-A8E7-10F8735B3F2F}" type="datetimeFigureOut">
              <a:rPr lang="cs-CZ" smtClean="0"/>
              <a:t>4.6.2012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84C67-4361-4B54-AA88-C6B8637D0C5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B66DA-2738-41C0-A8E7-10F8735B3F2F}" type="datetimeFigureOut">
              <a:rPr lang="cs-CZ" smtClean="0"/>
              <a:t>4.6.2012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84C67-4361-4B54-AA88-C6B8637D0C5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B66DA-2738-41C0-A8E7-10F8735B3F2F}" type="datetimeFigureOut">
              <a:rPr lang="cs-CZ" smtClean="0"/>
              <a:t>4.6.2012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A884C67-4361-4B54-AA88-C6B8637D0C57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B66DA-2738-41C0-A8E7-10F8735B3F2F}" type="datetimeFigureOut">
              <a:rPr lang="cs-CZ" smtClean="0"/>
              <a:t>4.6.2012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84C67-4361-4B54-AA88-C6B8637D0C5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B66DA-2738-41C0-A8E7-10F8735B3F2F}" type="datetimeFigureOut">
              <a:rPr lang="cs-CZ" smtClean="0"/>
              <a:t>4.6.2012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84C67-4361-4B54-AA88-C6B8637D0C5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B66DA-2738-41C0-A8E7-10F8735B3F2F}" type="datetimeFigureOut">
              <a:rPr lang="cs-CZ" smtClean="0"/>
              <a:t>4.6.2012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84C67-4361-4B54-AA88-C6B8637D0C5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B66DA-2738-41C0-A8E7-10F8735B3F2F}" type="datetimeFigureOut">
              <a:rPr lang="cs-CZ" smtClean="0"/>
              <a:t>4.6.2012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84C67-4361-4B54-AA88-C6B8637D0C5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B66DA-2738-41C0-A8E7-10F8735B3F2F}" type="datetimeFigureOut">
              <a:rPr lang="cs-CZ" smtClean="0"/>
              <a:t>4.6.2012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84C67-4361-4B54-AA88-C6B8637D0C5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cs-CZ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Kliknutím na ikonu přidáte obrázek.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B66DA-2738-41C0-A8E7-10F8735B3F2F}" type="datetimeFigureOut">
              <a:rPr lang="cs-CZ" smtClean="0"/>
              <a:t>4.6.2012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84C67-4361-4B54-AA88-C6B8637D0C5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70B66DA-2738-41C0-A8E7-10F8735B3F2F}" type="datetimeFigureOut">
              <a:rPr lang="cs-CZ" smtClean="0"/>
              <a:t>4.6.2012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A884C67-4361-4B54-AA88-C6B8637D0C57}" type="slidenum">
              <a:rPr lang="cs-CZ" smtClean="0"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4.xml"/><Relationship Id="rId18" Type="http://schemas.openxmlformats.org/officeDocument/2006/relationships/slide" Target="slide19.xml"/><Relationship Id="rId26" Type="http://schemas.openxmlformats.org/officeDocument/2006/relationships/slide" Target="slide27.xml"/><Relationship Id="rId3" Type="http://schemas.openxmlformats.org/officeDocument/2006/relationships/slide" Target="slide4.xml"/><Relationship Id="rId21" Type="http://schemas.openxmlformats.org/officeDocument/2006/relationships/slide" Target="slide22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17" Type="http://schemas.openxmlformats.org/officeDocument/2006/relationships/slide" Target="slide18.xml"/><Relationship Id="rId25" Type="http://schemas.openxmlformats.org/officeDocument/2006/relationships/slide" Target="slide26.xml"/><Relationship Id="rId2" Type="http://schemas.openxmlformats.org/officeDocument/2006/relationships/slide" Target="slide3.xml"/><Relationship Id="rId16" Type="http://schemas.openxmlformats.org/officeDocument/2006/relationships/slide" Target="slide17.xml"/><Relationship Id="rId20" Type="http://schemas.openxmlformats.org/officeDocument/2006/relationships/slide" Target="slide2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24" Type="http://schemas.openxmlformats.org/officeDocument/2006/relationships/slide" Target="slide25.xml"/><Relationship Id="rId5" Type="http://schemas.openxmlformats.org/officeDocument/2006/relationships/slide" Target="slide6.xml"/><Relationship Id="rId15" Type="http://schemas.openxmlformats.org/officeDocument/2006/relationships/slide" Target="slide16.xml"/><Relationship Id="rId23" Type="http://schemas.openxmlformats.org/officeDocument/2006/relationships/slide" Target="slide24.xml"/><Relationship Id="rId10" Type="http://schemas.openxmlformats.org/officeDocument/2006/relationships/slide" Target="slide11.xml"/><Relationship Id="rId19" Type="http://schemas.openxmlformats.org/officeDocument/2006/relationships/slide" Target="slide20.xml"/><Relationship Id="rId4" Type="http://schemas.openxmlformats.org/officeDocument/2006/relationships/slide" Target="slide5.xml"/><Relationship Id="rId9" Type="http://schemas.openxmlformats.org/officeDocument/2006/relationships/slide" Target="slide10.xml"/><Relationship Id="rId14" Type="http://schemas.openxmlformats.org/officeDocument/2006/relationships/slide" Target="slide15.xml"/><Relationship Id="rId22" Type="http://schemas.openxmlformats.org/officeDocument/2006/relationships/slide" Target="slide2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Soubor:Wiesensalbei_1.jpg" TargetMode="External"/><Relationship Id="rId2" Type="http://schemas.openxmlformats.org/officeDocument/2006/relationships/hyperlink" Target="http://cs.wikipedia.org/wiki/Soubor:Lamium_album_vitplister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pload.wikimedia.org/wikipedia/commons/5/51/Pulmonaria_officinalis01.jpg" TargetMode="External"/><Relationship Id="rId5" Type="http://schemas.openxmlformats.org/officeDocument/2006/relationships/hyperlink" Target="http://cs.wikipedia.org/wiki/Soubor:Trifolium_pratense_0522.jpg" TargetMode="External"/><Relationship Id="rId4" Type="http://schemas.openxmlformats.org/officeDocument/2006/relationships/hyperlink" Target="http://cs.wikipedia.org/wiki/Soubor:Chrysanthemum_leucanthemum.jpg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RISKUJ</a:t>
            </a:r>
            <a:br>
              <a:rPr lang="cs-CZ" dirty="0" smtClean="0"/>
            </a:br>
            <a:r>
              <a:rPr lang="cs-CZ" dirty="0" smtClean="0"/>
              <a:t>ROSTLINY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Marie Šimková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2739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DŘEVINY - 300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Znáš 3 druhy javorů?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Javor klen, mléč a babyka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79912" y="5229200"/>
            <a:ext cx="1296144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121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DŘEVINY - 400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Vyjmenuj 4  ovocné stromy jejichž plodem je peckovice: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Třešeň obecná, meruňka obecná, broskvoň, slivoň, višeň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79912" y="5229200"/>
            <a:ext cx="1296144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1377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DŘEVINY - 500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Vyjmenuj 5 listnatých stromů našich lesů           (i druhové názvy)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Dub lesní, buk lesní, habr obecný, javor mléč, lípa malolistá, jasan ztepilý, jilm, topol, líska…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pPr marL="137160" indent="0">
              <a:buNone/>
            </a:pP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79912" y="5229200"/>
            <a:ext cx="1296144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4823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BYLINY - 100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je to úbor?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Květenství hvězdnicovitých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79912" y="5229200"/>
            <a:ext cx="1296144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4443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BYLINY - 200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Jaké květenství mají miříkovité rostliny?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Okolík nebo složený okolík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79912" y="5229200"/>
            <a:ext cx="1296144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4387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BYLINY - 300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Vyjmenuj 3 žlutě kvetoucí pryskyřníkovité rostliny: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Pryskyřník prudký, plazivý, orsej jarní, blatouch bahenní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79912" y="5229200"/>
            <a:ext cx="1296144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4893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BYLINY - 400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Znáš 4 luštěniny?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Fazol obecný, čočka jedlá, hrách setý, sója luštinatá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79912" y="5229200"/>
            <a:ext cx="1296144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5329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BYLINY - 500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Vyjmenuj 4 jedovaté lilkovité rostliny: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Rulík zlomocný, lilek potměchuť, blín černý, durman obecný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79912" y="5229200"/>
            <a:ext cx="1296144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396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POJMY - 100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Nauka studující rostliny se nazývá: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Botanika 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79912" y="5229200"/>
            <a:ext cx="1296144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5041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POJMY - 200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Která známá rostlina má kracovité listy?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Pampeliška lékařská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79912" y="5229200"/>
            <a:ext cx="1296144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237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0681519"/>
              </p:ext>
            </p:extLst>
          </p:nvPr>
        </p:nvGraphicFramePr>
        <p:xfrm>
          <a:off x="611560" y="980726"/>
          <a:ext cx="7776865" cy="5256588"/>
        </p:xfrm>
        <a:graphic>
          <a:graphicData uri="http://schemas.openxmlformats.org/drawingml/2006/table">
            <a:tbl>
              <a:tblPr firstRow="1" bandRow="1">
                <a:tableStyleId>{327F97BB-C833-4FB7-BDE5-3F7075034690}</a:tableStyleId>
              </a:tblPr>
              <a:tblGrid>
                <a:gridCol w="1555373"/>
                <a:gridCol w="1555373"/>
                <a:gridCol w="1555373"/>
                <a:gridCol w="1555373"/>
                <a:gridCol w="1555373"/>
              </a:tblGrid>
              <a:tr h="876098">
                <a:tc>
                  <a:txBody>
                    <a:bodyPr/>
                    <a:lstStyle/>
                    <a:p>
                      <a:r>
                        <a:rPr lang="cs-CZ" dirty="0" smtClean="0"/>
                        <a:t>STAVBA</a:t>
                      </a:r>
                    </a:p>
                    <a:p>
                      <a:r>
                        <a:rPr lang="cs-CZ" dirty="0" smtClean="0"/>
                        <a:t>TĚLA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DŘEVINY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BYLINY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POJMY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OBRÁZKY</a:t>
                      </a:r>
                      <a:endParaRPr lang="cs-CZ" dirty="0"/>
                    </a:p>
                  </a:txBody>
                  <a:tcPr anchor="ctr"/>
                </a:tc>
              </a:tr>
              <a:tr h="876098">
                <a:tc>
                  <a:txBody>
                    <a:bodyPr/>
                    <a:lstStyle/>
                    <a:p>
                      <a:r>
                        <a:rPr lang="cs-CZ" dirty="0" smtClean="0"/>
                        <a:t>100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100</a:t>
                      </a:r>
                      <a:endParaRPr lang="cs-CZ" dirty="0"/>
                    </a:p>
                  </a:txBody>
                  <a:tcPr anchor="ctr"/>
                </a:tc>
              </a:tr>
              <a:tr h="876098">
                <a:tc>
                  <a:txBody>
                    <a:bodyPr/>
                    <a:lstStyle/>
                    <a:p>
                      <a:r>
                        <a:rPr lang="cs-CZ" dirty="0" smtClean="0"/>
                        <a:t>200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</a:t>
                      </a:r>
                      <a:endParaRPr lang="cs-CZ" dirty="0"/>
                    </a:p>
                  </a:txBody>
                  <a:tcPr anchor="ctr"/>
                </a:tc>
              </a:tr>
              <a:tr h="876098">
                <a:tc>
                  <a:txBody>
                    <a:bodyPr/>
                    <a:lstStyle/>
                    <a:p>
                      <a:r>
                        <a:rPr lang="cs-CZ" dirty="0" smtClean="0"/>
                        <a:t>300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300</a:t>
                      </a:r>
                      <a:endParaRPr lang="cs-CZ" dirty="0"/>
                    </a:p>
                  </a:txBody>
                  <a:tcPr anchor="ctr"/>
                </a:tc>
              </a:tr>
              <a:tr h="876098">
                <a:tc>
                  <a:txBody>
                    <a:bodyPr/>
                    <a:lstStyle/>
                    <a:p>
                      <a:r>
                        <a:rPr lang="cs-CZ" dirty="0" smtClean="0"/>
                        <a:t>400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400</a:t>
                      </a:r>
                      <a:endParaRPr lang="cs-CZ" dirty="0"/>
                    </a:p>
                  </a:txBody>
                  <a:tcPr anchor="ctr"/>
                </a:tc>
              </a:tr>
              <a:tr h="876098">
                <a:tc>
                  <a:txBody>
                    <a:bodyPr/>
                    <a:lstStyle/>
                    <a:p>
                      <a:r>
                        <a:rPr lang="cs-CZ" dirty="0" smtClean="0"/>
                        <a:t>500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500</a:t>
                      </a:r>
                      <a:endParaRPr lang="cs-CZ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" name="Tlačítko akce: Dopředu nebo Další 1">
            <a:hlinkClick r:id="rId2" action="ppaction://hlinksldjump" highlightClick="1"/>
          </p:cNvPr>
          <p:cNvSpPr/>
          <p:nvPr/>
        </p:nvSpPr>
        <p:spPr>
          <a:xfrm>
            <a:off x="1331640" y="2204864"/>
            <a:ext cx="432048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lačítko akce: Dopředu nebo Další 5">
            <a:hlinkClick r:id="rId3" action="ppaction://hlinksldjump" highlightClick="1"/>
          </p:cNvPr>
          <p:cNvSpPr/>
          <p:nvPr/>
        </p:nvSpPr>
        <p:spPr>
          <a:xfrm>
            <a:off x="1341449" y="2996952"/>
            <a:ext cx="432048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lačítko akce: Dopředu nebo Další 6">
            <a:hlinkClick r:id="rId4" action="ppaction://hlinksldjump" highlightClick="1"/>
          </p:cNvPr>
          <p:cNvSpPr/>
          <p:nvPr/>
        </p:nvSpPr>
        <p:spPr>
          <a:xfrm>
            <a:off x="1396868" y="3933056"/>
            <a:ext cx="432048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lačítko akce: Dopředu nebo Další 7">
            <a:hlinkClick r:id="rId5" action="ppaction://hlinksldjump" highlightClick="1"/>
          </p:cNvPr>
          <p:cNvSpPr/>
          <p:nvPr/>
        </p:nvSpPr>
        <p:spPr>
          <a:xfrm>
            <a:off x="1396868" y="4797152"/>
            <a:ext cx="432048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Tlačítko akce: Dopředu nebo Další 8">
            <a:hlinkClick r:id="rId6" action="ppaction://hlinksldjump" highlightClick="1"/>
          </p:cNvPr>
          <p:cNvSpPr/>
          <p:nvPr/>
        </p:nvSpPr>
        <p:spPr>
          <a:xfrm>
            <a:off x="1396868" y="5661248"/>
            <a:ext cx="432048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Tlačítko akce: Dopředu nebo Další 9">
            <a:hlinkClick r:id="rId7" action="ppaction://hlinksldjump" highlightClick="1"/>
          </p:cNvPr>
          <p:cNvSpPr/>
          <p:nvPr/>
        </p:nvSpPr>
        <p:spPr>
          <a:xfrm>
            <a:off x="2915816" y="2213248"/>
            <a:ext cx="432048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Tlačítko akce: Dopředu nebo Další 11">
            <a:hlinkClick r:id="rId8" action="ppaction://hlinksldjump" highlightClick="1"/>
          </p:cNvPr>
          <p:cNvSpPr/>
          <p:nvPr/>
        </p:nvSpPr>
        <p:spPr>
          <a:xfrm>
            <a:off x="2915816" y="2996952"/>
            <a:ext cx="432048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Tlačítko akce: Dopředu nebo Další 12">
            <a:hlinkClick r:id="rId9" action="ppaction://hlinksldjump" highlightClick="1"/>
          </p:cNvPr>
          <p:cNvSpPr/>
          <p:nvPr/>
        </p:nvSpPr>
        <p:spPr>
          <a:xfrm>
            <a:off x="2915816" y="3933056"/>
            <a:ext cx="432048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Tlačítko akce: Dopředu nebo Další 13">
            <a:hlinkClick r:id="rId10" action="ppaction://hlinksldjump" highlightClick="1"/>
          </p:cNvPr>
          <p:cNvSpPr/>
          <p:nvPr/>
        </p:nvSpPr>
        <p:spPr>
          <a:xfrm>
            <a:off x="2915931" y="4763050"/>
            <a:ext cx="432048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Tlačítko akce: Dopředu nebo Další 14">
            <a:hlinkClick r:id="rId11" action="ppaction://hlinksldjump" highlightClick="1"/>
          </p:cNvPr>
          <p:cNvSpPr/>
          <p:nvPr/>
        </p:nvSpPr>
        <p:spPr>
          <a:xfrm>
            <a:off x="2953335" y="5661248"/>
            <a:ext cx="432048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Tlačítko akce: Dopředu nebo Další 15">
            <a:hlinkClick r:id="rId12" action="ppaction://hlinksldjump" highlightClick="1"/>
          </p:cNvPr>
          <p:cNvSpPr/>
          <p:nvPr/>
        </p:nvSpPr>
        <p:spPr>
          <a:xfrm>
            <a:off x="4427984" y="2204864"/>
            <a:ext cx="432048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lačítko akce: Dopředu nebo Další 16">
            <a:hlinkClick r:id="rId13" action="ppaction://hlinksldjump" highlightClick="1"/>
          </p:cNvPr>
          <p:cNvSpPr/>
          <p:nvPr/>
        </p:nvSpPr>
        <p:spPr>
          <a:xfrm>
            <a:off x="4427984" y="3009884"/>
            <a:ext cx="432048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lačítko akce: Dopředu nebo Další 17">
            <a:hlinkClick r:id="rId14" action="ppaction://hlinksldjump" highlightClick="1"/>
          </p:cNvPr>
          <p:cNvSpPr/>
          <p:nvPr/>
        </p:nvSpPr>
        <p:spPr>
          <a:xfrm>
            <a:off x="4445999" y="3932134"/>
            <a:ext cx="432048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lačítko akce: Dopředu nebo Další 18">
            <a:hlinkClick r:id="rId15" action="ppaction://hlinksldjump" highlightClick="1"/>
          </p:cNvPr>
          <p:cNvSpPr/>
          <p:nvPr/>
        </p:nvSpPr>
        <p:spPr>
          <a:xfrm>
            <a:off x="4445999" y="4823939"/>
            <a:ext cx="432048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Tlačítko akce: Dopředu nebo Další 19">
            <a:hlinkClick r:id="rId16" action="ppaction://hlinksldjump" highlightClick="1"/>
          </p:cNvPr>
          <p:cNvSpPr/>
          <p:nvPr/>
        </p:nvSpPr>
        <p:spPr>
          <a:xfrm>
            <a:off x="4445999" y="5654855"/>
            <a:ext cx="432048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Tlačítko akce: Dopředu nebo Další 20">
            <a:hlinkClick r:id="rId17" action="ppaction://hlinksldjump" highlightClick="1"/>
          </p:cNvPr>
          <p:cNvSpPr/>
          <p:nvPr/>
        </p:nvSpPr>
        <p:spPr>
          <a:xfrm>
            <a:off x="6012160" y="2213248"/>
            <a:ext cx="432048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Tlačítko akce: Dopředu nebo Další 21">
            <a:hlinkClick r:id="rId18" action="ppaction://hlinksldjump" highlightClick="1"/>
          </p:cNvPr>
          <p:cNvSpPr/>
          <p:nvPr/>
        </p:nvSpPr>
        <p:spPr>
          <a:xfrm>
            <a:off x="6026131" y="2996952"/>
            <a:ext cx="432048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Tlačítko akce: Dopředu nebo Další 22">
            <a:hlinkClick r:id="rId19" action="ppaction://hlinksldjump" highlightClick="1"/>
          </p:cNvPr>
          <p:cNvSpPr/>
          <p:nvPr/>
        </p:nvSpPr>
        <p:spPr>
          <a:xfrm>
            <a:off x="6044261" y="3902790"/>
            <a:ext cx="432048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Tlačítko akce: Dopředu nebo Další 23">
            <a:hlinkClick r:id="rId20" action="ppaction://hlinksldjump" highlightClick="1"/>
          </p:cNvPr>
          <p:cNvSpPr/>
          <p:nvPr/>
        </p:nvSpPr>
        <p:spPr>
          <a:xfrm>
            <a:off x="6026246" y="4709623"/>
            <a:ext cx="432048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Tlačítko akce: Dopředu nebo Další 24">
            <a:hlinkClick r:id="rId21" action="ppaction://hlinksldjump" highlightClick="1"/>
          </p:cNvPr>
          <p:cNvSpPr/>
          <p:nvPr/>
        </p:nvSpPr>
        <p:spPr>
          <a:xfrm>
            <a:off x="6044261" y="5571728"/>
            <a:ext cx="432048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Tlačítko akce: Dopředu nebo Další 25">
            <a:hlinkClick r:id="rId22" action="ppaction://hlinksldjump" highlightClick="1"/>
          </p:cNvPr>
          <p:cNvSpPr/>
          <p:nvPr/>
        </p:nvSpPr>
        <p:spPr>
          <a:xfrm>
            <a:off x="7524328" y="2204864"/>
            <a:ext cx="432048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Tlačítko akce: Dopředu nebo Další 26">
            <a:hlinkClick r:id="rId23" action="ppaction://hlinksldjump" highlightClick="1"/>
          </p:cNvPr>
          <p:cNvSpPr/>
          <p:nvPr/>
        </p:nvSpPr>
        <p:spPr>
          <a:xfrm>
            <a:off x="7528489" y="2996952"/>
            <a:ext cx="432048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Tlačítko akce: Dopředu nebo Další 27">
            <a:hlinkClick r:id="rId24" action="ppaction://hlinksldjump" highlightClick="1"/>
          </p:cNvPr>
          <p:cNvSpPr/>
          <p:nvPr/>
        </p:nvSpPr>
        <p:spPr>
          <a:xfrm>
            <a:off x="7528489" y="3902790"/>
            <a:ext cx="432048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Tlačítko akce: Dopředu nebo Další 28">
            <a:hlinkClick r:id="rId25" action="ppaction://hlinksldjump" highlightClick="1"/>
          </p:cNvPr>
          <p:cNvSpPr/>
          <p:nvPr/>
        </p:nvSpPr>
        <p:spPr>
          <a:xfrm>
            <a:off x="7532650" y="4728025"/>
            <a:ext cx="432048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Tlačítko akce: Dopředu nebo Další 29">
            <a:hlinkClick r:id="rId26" action="ppaction://hlinksldjump" highlightClick="1"/>
          </p:cNvPr>
          <p:cNvSpPr/>
          <p:nvPr/>
        </p:nvSpPr>
        <p:spPr>
          <a:xfrm>
            <a:off x="7532650" y="5654855"/>
            <a:ext cx="432048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693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POJMY - 300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Vyjmenuj 3 rostliny mající silice: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Kopr vonný, petržel kadeřavá, kmín vonný , fenykl  a další miříkovité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79912" y="5229200"/>
            <a:ext cx="1296144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9343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POJMY - 400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Vysvětli pojem invazní druh a uveď příklad: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Invazní znamená nepůvodní, zavlečený př. bolševník velkokvětý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79912" y="5229200"/>
            <a:ext cx="1296144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6467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POJMY - 500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Vyjmenuj 5 znaků dvouděložných rostlin: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2 dělohy, žilnatina větvená, květy pětičetné, kořen hlavní s kořeny postranními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79912" y="5229200"/>
            <a:ext cx="1296144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2015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OBRÁZKY - 100</a:t>
            </a:r>
            <a:endParaRPr lang="cs-CZ" dirty="0"/>
          </a:p>
        </p:txBody>
      </p:sp>
      <p:pic>
        <p:nvPicPr>
          <p:cNvPr id="8" name="Zástupný symbol pro obrázek 7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276" b="27276"/>
          <a:stretch>
            <a:fillRect/>
          </a:stretch>
        </p:blipFill>
        <p:spPr>
          <a:xfrm>
            <a:off x="1828800" y="1831975"/>
            <a:ext cx="5911552" cy="4269454"/>
          </a:xfrm>
        </p:spPr>
      </p:pic>
      <p:sp>
        <p:nvSpPr>
          <p:cNvPr id="7" name="Zástupný symbol pro text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cs-CZ" dirty="0" smtClean="0"/>
              <a:t>HLUCHAVKA BÍLÁ</a:t>
            </a:r>
            <a:endParaRPr lang="cs-CZ" dirty="0"/>
          </a:p>
        </p:txBody>
      </p:sp>
      <p:sp>
        <p:nvSpPr>
          <p:cNvPr id="5" name="Tlačítko akce: Domů 4">
            <a:hlinkClick r:id="rId3" action="ppaction://hlinksldjump" highlightClick="1"/>
          </p:cNvPr>
          <p:cNvSpPr/>
          <p:nvPr/>
        </p:nvSpPr>
        <p:spPr>
          <a:xfrm>
            <a:off x="395536" y="5229200"/>
            <a:ext cx="1296144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9111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OBRÁZKY - 200</a:t>
            </a:r>
            <a:endParaRPr lang="cs-CZ" dirty="0"/>
          </a:p>
        </p:txBody>
      </p:sp>
      <p:pic>
        <p:nvPicPr>
          <p:cNvPr id="6" name="Zástupný symbol pro obrázek 5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192" b="24192"/>
          <a:stretch>
            <a:fillRect/>
          </a:stretch>
        </p:blipFill>
        <p:spPr>
          <a:xfrm>
            <a:off x="1828799" y="1831974"/>
            <a:ext cx="5800587" cy="4189313"/>
          </a:xfrm>
        </p:spPr>
      </p:pic>
      <p:sp>
        <p:nvSpPr>
          <p:cNvPr id="5" name="Zástupný symbol pro text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cs-CZ" dirty="0" smtClean="0"/>
              <a:t>ŠALVĚJ LUČNÍ</a:t>
            </a:r>
            <a:endParaRPr lang="cs-CZ" dirty="0"/>
          </a:p>
        </p:txBody>
      </p:sp>
      <p:sp>
        <p:nvSpPr>
          <p:cNvPr id="7" name="Tlačítko akce: Domů 6">
            <a:hlinkClick r:id="rId3" action="ppaction://hlinksldjump" highlightClick="1"/>
          </p:cNvPr>
          <p:cNvSpPr/>
          <p:nvPr/>
        </p:nvSpPr>
        <p:spPr>
          <a:xfrm>
            <a:off x="395536" y="5193316"/>
            <a:ext cx="1296144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8066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OBRÁZKY - 300</a:t>
            </a:r>
            <a:endParaRPr lang="cs-CZ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cs-CZ" dirty="0" smtClean="0"/>
              <a:t>KOPRETINA BÍLÁ</a:t>
            </a:r>
            <a:endParaRPr lang="cs-CZ" dirty="0"/>
          </a:p>
        </p:txBody>
      </p:sp>
      <p:pic>
        <p:nvPicPr>
          <p:cNvPr id="9" name="Zástupný symbol pro obsah 8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2625" y="335756"/>
            <a:ext cx="3276600" cy="5727700"/>
          </a:xfrm>
        </p:spPr>
      </p:pic>
      <p:sp>
        <p:nvSpPr>
          <p:cNvPr id="5" name="Tlačítko akce: Domů 4">
            <a:hlinkClick r:id="rId3" action="ppaction://hlinksldjump" highlightClick="1"/>
          </p:cNvPr>
          <p:cNvSpPr/>
          <p:nvPr/>
        </p:nvSpPr>
        <p:spPr>
          <a:xfrm>
            <a:off x="2339752" y="5013176"/>
            <a:ext cx="1296144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6064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OBRÁZKY - 400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cs-CZ" dirty="0" smtClean="0"/>
              <a:t>JETEL LUČNÍ</a:t>
            </a:r>
            <a:endParaRPr lang="cs-CZ" dirty="0"/>
          </a:p>
        </p:txBody>
      </p:sp>
      <p:pic>
        <p:nvPicPr>
          <p:cNvPr id="6" name="Zástupný symbol pro obsah 5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702880"/>
            <a:ext cx="4464496" cy="5848836"/>
          </a:xfrm>
        </p:spPr>
      </p:pic>
      <p:sp>
        <p:nvSpPr>
          <p:cNvPr id="7" name="Tlačítko akce: Domů 6">
            <a:hlinkClick r:id="rId3" action="ppaction://hlinksldjump" highlightClick="1"/>
          </p:cNvPr>
          <p:cNvSpPr/>
          <p:nvPr/>
        </p:nvSpPr>
        <p:spPr>
          <a:xfrm>
            <a:off x="683568" y="5229200"/>
            <a:ext cx="1296144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2280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OBRÁZKY - 500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cs-CZ" dirty="0" smtClean="0"/>
              <a:t>PLICNÍK LÉKAŘSKÝ</a:t>
            </a:r>
            <a:endParaRPr lang="cs-CZ" dirty="0"/>
          </a:p>
        </p:txBody>
      </p:sp>
      <p:pic>
        <p:nvPicPr>
          <p:cNvPr id="6" name="Zástupný symbol pro obsah 5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381629"/>
            <a:ext cx="4608512" cy="6144682"/>
          </a:xfrm>
        </p:spPr>
      </p:pic>
      <p:sp>
        <p:nvSpPr>
          <p:cNvPr id="7" name="Tlačítko akce: Domů 6">
            <a:hlinkClick r:id="rId3" action="ppaction://hlinksldjump" highlightClick="1"/>
          </p:cNvPr>
          <p:cNvSpPr/>
          <p:nvPr/>
        </p:nvSpPr>
        <p:spPr>
          <a:xfrm>
            <a:off x="1403648" y="5229200"/>
            <a:ext cx="1296144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9377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 OBRÁZKŮ: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http://</a:t>
            </a:r>
            <a:r>
              <a:rPr lang="cs-CZ" dirty="0" smtClean="0">
                <a:hlinkClick r:id="rId2"/>
              </a:rPr>
              <a:t>cs.wikipedia.org/wiki/Soubor:Lamium_album_vitplister.jpg</a:t>
            </a:r>
            <a:endParaRPr lang="cs-CZ" dirty="0" smtClean="0"/>
          </a:p>
          <a:p>
            <a:r>
              <a:rPr lang="cs-CZ" dirty="0">
                <a:hlinkClick r:id="rId3"/>
              </a:rPr>
              <a:t>http://</a:t>
            </a:r>
            <a:r>
              <a:rPr lang="cs-CZ" dirty="0" smtClean="0">
                <a:hlinkClick r:id="rId3"/>
              </a:rPr>
              <a:t>cs.wikipedia.org/wiki/Soubor:Wiesensalbei_1.jpg</a:t>
            </a:r>
            <a:endParaRPr lang="cs-CZ" dirty="0" smtClean="0"/>
          </a:p>
          <a:p>
            <a:r>
              <a:rPr lang="cs-CZ" dirty="0">
                <a:hlinkClick r:id="rId4"/>
              </a:rPr>
              <a:t>http://</a:t>
            </a:r>
            <a:r>
              <a:rPr lang="cs-CZ" dirty="0" smtClean="0">
                <a:hlinkClick r:id="rId4"/>
              </a:rPr>
              <a:t>cs.wikipedia.org/wiki/Soubor:Chrysanthemum_leucanthemum.jpg</a:t>
            </a:r>
            <a:endParaRPr lang="cs-CZ" dirty="0" smtClean="0"/>
          </a:p>
          <a:p>
            <a:r>
              <a:rPr lang="cs-CZ" dirty="0">
                <a:hlinkClick r:id="rId5"/>
              </a:rPr>
              <a:t>http://</a:t>
            </a:r>
            <a:r>
              <a:rPr lang="cs-CZ" dirty="0" smtClean="0">
                <a:hlinkClick r:id="rId5"/>
              </a:rPr>
              <a:t>cs.wikipedia.org/wiki/Soubor:Trifolium_pratense_0522.jpg</a:t>
            </a:r>
            <a:endParaRPr lang="cs-CZ" dirty="0" smtClean="0"/>
          </a:p>
          <a:p>
            <a:r>
              <a:rPr lang="cs-CZ" dirty="0">
                <a:hlinkClick r:id="rId6"/>
              </a:rPr>
              <a:t>http://</a:t>
            </a:r>
            <a:r>
              <a:rPr lang="cs-CZ" dirty="0" smtClean="0">
                <a:hlinkClick r:id="rId6"/>
              </a:rPr>
              <a:t>upload.wikimedia.org/wikipedia/commons/5/51/Pulmonaria_officinalis01.jpg</a:t>
            </a: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4723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STAVBA TĚLA - 100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 kterých částí se skládá tělo rostlin?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Kořen, stonek, list, květ a plod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79912" y="5229200"/>
            <a:ext cx="1296144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30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STAVBA TĚLA - 200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  rostlina dýchá?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Dýchá kyslík přes průduch na spodní straně listů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79912" y="5229200"/>
            <a:ext cx="1296144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8550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STAVBA TĚLA - 300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Vyjmenuj 3 funkce kořene: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Upevňuje rostlinu, přijímá vodu a živiny, zásobní funkce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79912" y="5229200"/>
            <a:ext cx="1296144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6079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STAVBA TĚLA - 400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Vysvětli  typy stonků: lodyha, stvol a stéblo: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Lodyha nese listy, stvol je dutý a listy jsou v přízemní růžici, stéblo je duté s </a:t>
            </a:r>
            <a:r>
              <a:rPr lang="cs-CZ" dirty="0" err="1" smtClean="0"/>
              <a:t>kolénky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79912" y="5229200"/>
            <a:ext cx="1296144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1478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STAVBA TĚLA - 500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Popiš samčí a samičí pohlavní orgány rostlin: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Samčí je tyčinka, skládá se z nitky a prašníku, samičí je pestík, skládá se z blizny, čnělky a semeníku s vajíčky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79912" y="5229200"/>
            <a:ext cx="1296144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2884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DŘEVINY - 100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Jaký je rozdíl mezi stromem a keřem?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Strom má kmen a korunu, keř se větví těsně nad zemí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79912" y="5229200"/>
            <a:ext cx="1296144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8303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DŘEVINY - 200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Vyjmenuj 2 druhy běžně se vyskytujících borovic: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Borovice lesní a borovice černá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79912" y="5229200"/>
            <a:ext cx="1296144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044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rchol">
  <a:themeElements>
    <a:clrScheme name="Vrchol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rchol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Vrchol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91</TotalTime>
  <Words>487</Words>
  <Application>Microsoft Office PowerPoint</Application>
  <PresentationFormat>Předvádění na obrazovce (4:3)</PresentationFormat>
  <Paragraphs>174</Paragraphs>
  <Slides>28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28</vt:i4>
      </vt:variant>
    </vt:vector>
  </HeadingPairs>
  <TitlesOfParts>
    <vt:vector size="29" baseType="lpstr">
      <vt:lpstr>Vrchol</vt:lpstr>
      <vt:lpstr>RISKUJ ROSTLINY</vt:lpstr>
      <vt:lpstr>Prezentace aplikace PowerPoint</vt:lpstr>
      <vt:lpstr>STAVBA TĚLA - 100</vt:lpstr>
      <vt:lpstr>STAVBA TĚLA - 200</vt:lpstr>
      <vt:lpstr>STAVBA TĚLA - 300</vt:lpstr>
      <vt:lpstr>STAVBA TĚLA - 400</vt:lpstr>
      <vt:lpstr>STAVBA TĚLA - 500</vt:lpstr>
      <vt:lpstr>DŘEVINY - 100</vt:lpstr>
      <vt:lpstr>DŘEVINY - 200</vt:lpstr>
      <vt:lpstr>DŘEVINY - 300</vt:lpstr>
      <vt:lpstr>DŘEVINY - 400</vt:lpstr>
      <vt:lpstr>DŘEVINY - 500</vt:lpstr>
      <vt:lpstr>BYLINY - 100</vt:lpstr>
      <vt:lpstr>BYLINY - 200</vt:lpstr>
      <vt:lpstr>BYLINY - 300</vt:lpstr>
      <vt:lpstr>BYLINY - 400</vt:lpstr>
      <vt:lpstr>BYLINY - 500</vt:lpstr>
      <vt:lpstr>POJMY - 100</vt:lpstr>
      <vt:lpstr>POJMY - 200</vt:lpstr>
      <vt:lpstr>POJMY - 300</vt:lpstr>
      <vt:lpstr>POJMY - 400</vt:lpstr>
      <vt:lpstr>POJMY - 500</vt:lpstr>
      <vt:lpstr>OBRÁZKY - 100</vt:lpstr>
      <vt:lpstr>OBRÁZKY - 200</vt:lpstr>
      <vt:lpstr>OBRÁZKY - 300</vt:lpstr>
      <vt:lpstr>OBRÁZKY - 400</vt:lpstr>
      <vt:lpstr>OBRÁZKY - 500</vt:lpstr>
      <vt:lpstr>ZDROJ OBRÁZKŮ: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RISKUJ ROSTLINY</dc:title>
  <dc:creator>Šimková Marie</dc:creator>
  <cp:lastModifiedBy>Šimková Marie</cp:lastModifiedBy>
  <cp:revision>11</cp:revision>
  <dcterms:created xsi:type="dcterms:W3CDTF">2012-05-09T19:51:36Z</dcterms:created>
  <dcterms:modified xsi:type="dcterms:W3CDTF">2012-06-04T09:24:25Z</dcterms:modified>
</cp:coreProperties>
</file>