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85" r:id="rId15"/>
    <p:sldId id="286" r:id="rId16"/>
    <p:sldId id="287" r:id="rId17"/>
    <p:sldId id="288" r:id="rId18"/>
    <p:sldId id="268" r:id="rId19"/>
    <p:sldId id="269" r:id="rId20"/>
    <p:sldId id="270" r:id="rId21"/>
    <p:sldId id="271" r:id="rId22"/>
    <p:sldId id="272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27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62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91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61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10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3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642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2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384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00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77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A5320-7D72-464C-A14D-4443AAAD4BCF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48888-033D-46BD-AD8B-9D72649DB9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80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2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29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TRÁVENÍ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trávicí enzymy a urči, kde působí: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Ptyalin (ústa), pepsin (žaludek), </a:t>
            </a:r>
            <a:r>
              <a:rPr lang="cs-CZ" dirty="0" err="1" smtClean="0"/>
              <a:t>tripsin</a:t>
            </a:r>
            <a:r>
              <a:rPr lang="cs-CZ" dirty="0" smtClean="0"/>
              <a:t> (tenké střevo)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06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TRÁVENÍ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stavbu zubu: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Sklovina, zubovina, zubní dřeň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54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TRÁVENÍ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typy a počet zubů v horní čelisti u dospělého člověka: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4 řezáky</a:t>
            </a:r>
            <a:r>
              <a:rPr lang="cs-CZ" dirty="0" smtClean="0"/>
              <a:t>, 2 špičáky, 4 třenové zuby, 6 stoliček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32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kapénková infekce: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Kapénkovou infekcí se přenáší drobné mikroorganismy způsobující např. rýmu. K přenosu dojde kýchnutím, smrkáním </a:t>
            </a:r>
            <a:r>
              <a:rPr lang="cs-CZ" dirty="0" smtClean="0"/>
              <a:t>apod.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08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způsobuje zubní kaz?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Bakterie, špatná hygiena zubů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96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tuberkulóza: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bakteriální onemocnění plic, je infekční</a:t>
            </a:r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43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Paradontóza 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Onemocnění zubů, napadá dásně a dochází k vypadávání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15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běžných nemocí napadající dýchací soustavu: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Rýma, angína, chřipka, kašel, zápal plic, rakovina plic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71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vitální kapacita plic: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množství vzduchu, které pojmou </a:t>
            </a:r>
            <a:r>
              <a:rPr lang="cs-CZ" smtClean="0"/>
              <a:t>plíce </a:t>
            </a:r>
            <a:r>
              <a:rPr lang="cs-CZ" smtClean="0"/>
              <a:t>   (</a:t>
            </a:r>
            <a:r>
              <a:rPr lang="cs-CZ" dirty="0" smtClean="0"/>
              <a:t>2 až 5 l)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42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metabolismus: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o přeměnu látek a energií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84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165895"/>
              </p:ext>
            </p:extLst>
          </p:nvPr>
        </p:nvGraphicFramePr>
        <p:xfrm>
          <a:off x="899594" y="1052734"/>
          <a:ext cx="7488830" cy="49685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7766"/>
                <a:gridCol w="1497766"/>
                <a:gridCol w="1497766"/>
                <a:gridCol w="1497766"/>
                <a:gridCol w="1497766"/>
              </a:tblGrid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DÝCHÁNÍ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TRÁVENÍ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NEMOCI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ZAJÍMAVOSTI</a:t>
                      </a:r>
                      <a:endParaRPr lang="cs-CZ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475656" y="220486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499142" y="299293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499142" y="378904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499142" y="458112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499142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2987824" y="219847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2987824" y="299293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2989071" y="376879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3034795" y="458112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3034795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499992" y="220486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515094" y="304104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556657" y="376879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556657" y="458112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556657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6012160" y="219847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6012160" y="302079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6012160" y="378811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6016321" y="458766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6031423" y="542497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2" action="ppaction://hlinksldjump" highlightClick="1"/>
          </p:cNvPr>
          <p:cNvSpPr/>
          <p:nvPr/>
        </p:nvSpPr>
        <p:spPr>
          <a:xfrm>
            <a:off x="7461836" y="218660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3" action="ppaction://hlinksldjump" highlightClick="1"/>
          </p:cNvPr>
          <p:cNvSpPr/>
          <p:nvPr/>
        </p:nvSpPr>
        <p:spPr>
          <a:xfrm>
            <a:off x="7461836" y="301547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4" action="ppaction://hlinksldjump" highlightClick="1"/>
          </p:cNvPr>
          <p:cNvSpPr/>
          <p:nvPr/>
        </p:nvSpPr>
        <p:spPr>
          <a:xfrm>
            <a:off x="7461836" y="378811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5" action="ppaction://hlinksldjump" highlightClick="1"/>
          </p:cNvPr>
          <p:cNvSpPr/>
          <p:nvPr/>
        </p:nvSpPr>
        <p:spPr>
          <a:xfrm>
            <a:off x="7461836" y="46312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6" action="ppaction://hlinksldjump" highlightClick="1"/>
          </p:cNvPr>
          <p:cNvSpPr/>
          <p:nvPr/>
        </p:nvSpPr>
        <p:spPr>
          <a:xfrm>
            <a:off x="7476938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1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poplicnice?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blána na povrchu plic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6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najdeš alveoly a jaká je jejich funkce?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Alveoly neboli plicní váčky (sklípky), najdeme v plících a dochází v nich k výměně kyslíku za oxid uhličitý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36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jsou to klky a kde je najdeš?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Klky jsou prstovité výběžky sliznice tenkého střeva a dochází v nich ke vstřebávání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47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Kolikrát dojde za jednu minutu k nádechu a výdechu?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Průměrně 12-16 x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53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se průměrně vymění v plicích vzduchu při jednom nádechu a výdechu?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Asi 0,5l vzduchu</a:t>
            </a:r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38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přenašečem kyslíku v krvi?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Červené krevní barvivo hemoglobin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91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najdeme v těle k čemu slouží kyselina chlorovodíková?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obsažena v žaludku a slouží k natrávení potravy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02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Které znáš slinné žlázy?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Příušní, podčelistní, podjazykové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076328" y="55976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78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dýchání?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výměna plynů ( kyslíku a oxidu uhličitého) mezi vnitřním a vnějším prostředím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9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dýchá žížala?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Dýchá celým povrchem těla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44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3 živočichy, kteří dýchají žábrami: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Např. ryby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57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čeho se skládají horní cesty dýchací?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Dutina nosní, nosohltan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79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části dolních cest dýchacích: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Hrtan, průdušnice, průdušky, průdušinky, plicní sklípky (alveoly)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09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TRÁVENÍ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zubů má dětský chrup?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20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TRÁVENÍ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části trávicí soustavy u člověka: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Ústa, hltan, jícen, žaludek, tenké a tlusté střevo, konečník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23928" y="5445224"/>
            <a:ext cx="720080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25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508</Words>
  <Application>Microsoft Office PowerPoint</Application>
  <PresentationFormat>Předvádění na obrazovce (4:3)</PresentationFormat>
  <Paragraphs>174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systému Office</vt:lpstr>
      <vt:lpstr>RISKUJ - </vt:lpstr>
      <vt:lpstr>Prezentace aplikace PowerPoint</vt:lpstr>
      <vt:lpstr>DÝCHÁNÍ - 100</vt:lpstr>
      <vt:lpstr>DÝCHÁNÍ  - 200</vt:lpstr>
      <vt:lpstr>DÝCHÁNÍ - 300</vt:lpstr>
      <vt:lpstr>DÝCHÁNÍ  - 400</vt:lpstr>
      <vt:lpstr>DÝCHÁNÍ - 500</vt:lpstr>
      <vt:lpstr>TRÁVENÍ - 100</vt:lpstr>
      <vt:lpstr>TRÁVENÍ - 200</vt:lpstr>
      <vt:lpstr>TRÁVENÍ - 300</vt:lpstr>
      <vt:lpstr>TRÁVENÍ - 400</vt:lpstr>
      <vt:lpstr>TRÁVENÍ - 500</vt:lpstr>
      <vt:lpstr>NEMOCI - 100</vt:lpstr>
      <vt:lpstr>NEMOCI - 200</vt:lpstr>
      <vt:lpstr>NEMOCI - 300</vt:lpstr>
      <vt:lpstr>NEMOCI - 400</vt:lpstr>
      <vt:lpstr>NEMOCI - 500</vt:lpstr>
      <vt:lpstr>POJMY - 100</vt:lpstr>
      <vt:lpstr>POJMY - 200</vt:lpstr>
      <vt:lpstr>POJMY - 300</vt:lpstr>
      <vt:lpstr>POJMY - 400</vt:lpstr>
      <vt:lpstr>POJMY - 500</vt:lpstr>
      <vt:lpstr>ZAJÍMAVOSTI - 100</vt:lpstr>
      <vt:lpstr>ZAJÍMAVOSTI - 200</vt:lpstr>
      <vt:lpstr>ZAJÍMAVOSTI - 300</vt:lpstr>
      <vt:lpstr>ZAJÍMAVOSTI - 400</vt:lpstr>
      <vt:lpstr>ZAJÍMAVOSTI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-</dc:title>
  <dc:creator>Šimková Marie</dc:creator>
  <cp:lastModifiedBy>Šimková Marie</cp:lastModifiedBy>
  <cp:revision>16</cp:revision>
  <dcterms:created xsi:type="dcterms:W3CDTF">2012-04-18T08:34:35Z</dcterms:created>
  <dcterms:modified xsi:type="dcterms:W3CDTF">2012-05-22T11:29:13Z</dcterms:modified>
</cp:coreProperties>
</file>