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7FD285C-5DB8-46AC-A231-426CBF2FA02B}" type="datetimeFigureOut">
              <a:rPr lang="cs-CZ" smtClean="0"/>
              <a:t>26.4.2012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718DC82-61C6-4D49-A39A-C1DE8C3E2E7E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D285C-5DB8-46AC-A231-426CBF2FA02B}" type="datetimeFigureOut">
              <a:rPr lang="cs-CZ" smtClean="0"/>
              <a:t>26.4.2012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8DC82-61C6-4D49-A39A-C1DE8C3E2E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A7FD285C-5DB8-46AC-A231-426CBF2FA02B}" type="datetimeFigureOut">
              <a:rPr lang="cs-CZ" smtClean="0"/>
              <a:t>26.4.2012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718DC82-61C6-4D49-A39A-C1DE8C3E2E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D285C-5DB8-46AC-A231-426CBF2FA02B}" type="datetimeFigureOut">
              <a:rPr lang="cs-CZ" smtClean="0"/>
              <a:t>26.4.2012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8DC82-61C6-4D49-A39A-C1DE8C3E2E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7FD285C-5DB8-46AC-A231-426CBF2FA02B}" type="datetimeFigureOut">
              <a:rPr lang="cs-CZ" smtClean="0"/>
              <a:t>26.4.2012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718DC82-61C6-4D49-A39A-C1DE8C3E2E7E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D285C-5DB8-46AC-A231-426CBF2FA02B}" type="datetimeFigureOut">
              <a:rPr lang="cs-CZ" smtClean="0"/>
              <a:t>26.4.2012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8DC82-61C6-4D49-A39A-C1DE8C3E2E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D285C-5DB8-46AC-A231-426CBF2FA02B}" type="datetimeFigureOut">
              <a:rPr lang="cs-CZ" smtClean="0"/>
              <a:t>26.4.2012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8DC82-61C6-4D49-A39A-C1DE8C3E2E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D285C-5DB8-46AC-A231-426CBF2FA02B}" type="datetimeFigureOut">
              <a:rPr lang="cs-CZ" smtClean="0"/>
              <a:t>26.4.2012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8DC82-61C6-4D49-A39A-C1DE8C3E2E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7FD285C-5DB8-46AC-A231-426CBF2FA02B}" type="datetimeFigureOut">
              <a:rPr lang="cs-CZ" smtClean="0"/>
              <a:t>26.4.2012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8DC82-61C6-4D49-A39A-C1DE8C3E2E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D285C-5DB8-46AC-A231-426CBF2FA02B}" type="datetimeFigureOut">
              <a:rPr lang="cs-CZ" smtClean="0"/>
              <a:t>26.4.2012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8DC82-61C6-4D49-A39A-C1DE8C3E2E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D285C-5DB8-46AC-A231-426CBF2FA02B}" type="datetimeFigureOut">
              <a:rPr lang="cs-CZ" smtClean="0"/>
              <a:t>26.4.2012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8DC82-61C6-4D49-A39A-C1DE8C3E2E7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7FD285C-5DB8-46AC-A231-426CBF2FA02B}" type="datetimeFigureOut">
              <a:rPr lang="cs-CZ" smtClean="0"/>
              <a:t>26.4.2012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718DC82-61C6-4D49-A39A-C1DE8C3E2E7E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7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6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5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RISKUJ </a:t>
            </a:r>
            <a:br>
              <a:rPr lang="cs-CZ" dirty="0" smtClean="0"/>
            </a:br>
            <a:r>
              <a:rPr lang="cs-CZ" dirty="0" smtClean="0"/>
              <a:t>VĚDNÍ OBORY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Marie Šimková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165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Rostlina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zkoumá DENDROLOGIE?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>
                <a:solidFill>
                  <a:schemeClr val="tx2"/>
                </a:solidFill>
              </a:rPr>
              <a:t>NAUKA O DŘEVINÁCH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275856" y="5229200"/>
            <a:ext cx="1224136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2753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Rostlina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POMOLOGIE zkoumá: a) odrůdy ovoce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b) obilniny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c) luštěniny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>
                <a:solidFill>
                  <a:schemeClr val="tx2"/>
                </a:solidFill>
              </a:rPr>
              <a:t>A) ODRŮDY OVOCE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275856" y="5229200"/>
            <a:ext cx="1224136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871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Rostlina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zkoumá bryologie: a) jehličnany</a:t>
            </a:r>
          </a:p>
          <a:p>
            <a:r>
              <a:rPr lang="cs-CZ" dirty="0" smtClean="0"/>
              <a:t>                                 b) mechorosty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c) okrasné rostliny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>
                <a:solidFill>
                  <a:schemeClr val="tx2"/>
                </a:solidFill>
              </a:rPr>
              <a:t>ZKOUMÁ MECHOROSTY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275856" y="5229200"/>
            <a:ext cx="1224136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0222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Živočich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Nauka o živočiších se nazývá: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>
                <a:solidFill>
                  <a:schemeClr val="tx2"/>
                </a:solidFill>
              </a:rPr>
              <a:t>ZOOLOGIE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275856" y="5229200"/>
            <a:ext cx="1224136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2015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ŽIVOČICH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Kterou skupinu obratlovců zkoumá ORNITOLOGIE?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>
                <a:solidFill>
                  <a:schemeClr val="tx2"/>
                </a:solidFill>
              </a:rPr>
              <a:t>ZKOUMÁ PTACTVO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275856" y="5229200"/>
            <a:ext cx="1224136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3962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ŽIVOČICH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Věda studující pavoukovce se nazývá: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>
                <a:solidFill>
                  <a:schemeClr val="tx2"/>
                </a:solidFill>
              </a:rPr>
              <a:t>ARACHNOLOGIE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275856" y="5229200"/>
            <a:ext cx="1224136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6574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ŽIVOČICH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ENTOMOLOGIE studuje: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>
                <a:solidFill>
                  <a:schemeClr val="tx2"/>
                </a:solidFill>
              </a:rPr>
              <a:t>HMYZ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275856" y="5229200"/>
            <a:ext cx="1224136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5127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ŽIVOČICH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ICHTYOLOGIE  se zabývá studiem: a) plazů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b) ptáků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c) ryb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>
                <a:solidFill>
                  <a:schemeClr val="tx2"/>
                </a:solidFill>
              </a:rPr>
              <a:t>ZKOUMÁ RYBY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275856" y="5229200"/>
            <a:ext cx="1224136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5327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ČLOVĚK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Stavbu těla člověka studuje: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>
                <a:solidFill>
                  <a:schemeClr val="tx2"/>
                </a:solidFill>
              </a:rPr>
              <a:t>ANATOMIE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275856" y="5229200"/>
            <a:ext cx="1224136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9450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ČLOVĚK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PEDIATRIE studuje: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>
                <a:solidFill>
                  <a:schemeClr val="tx2"/>
                </a:solidFill>
              </a:rPr>
              <a:t>CHOROBY DĚTÍ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275856" y="5229200"/>
            <a:ext cx="1224136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391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3479499"/>
              </p:ext>
            </p:extLst>
          </p:nvPr>
        </p:nvGraphicFramePr>
        <p:xfrm>
          <a:off x="971598" y="1412776"/>
          <a:ext cx="6528050" cy="4536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5610"/>
                <a:gridCol w="1305610"/>
                <a:gridCol w="1305610"/>
                <a:gridCol w="1305610"/>
                <a:gridCol w="1305610"/>
              </a:tblGrid>
              <a:tr h="756084">
                <a:tc>
                  <a:txBody>
                    <a:bodyPr/>
                    <a:lstStyle/>
                    <a:p>
                      <a:r>
                        <a:rPr lang="cs-CZ" dirty="0" smtClean="0"/>
                        <a:t>OBECNÉ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ROSTLINA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ŽIVOČICH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ČLOVĚK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OSTATNÍ</a:t>
                      </a:r>
                      <a:endParaRPr lang="cs-CZ" dirty="0"/>
                    </a:p>
                  </a:txBody>
                  <a:tcPr anchor="ctr"/>
                </a:tc>
              </a:tr>
              <a:tr h="756084"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 </a:t>
                      </a:r>
                      <a:endParaRPr lang="cs-CZ" dirty="0"/>
                    </a:p>
                  </a:txBody>
                  <a:tcPr anchor="ctr"/>
                </a:tc>
              </a:tr>
              <a:tr h="756084"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</a:tr>
              <a:tr h="756084"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</a:tr>
              <a:tr h="756084"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</a:tr>
              <a:tr h="756084"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Tlačítko akce: Dopředu nebo Další 1">
            <a:hlinkClick r:id="rId2" action="ppaction://hlinksldjump" highlightClick="1"/>
          </p:cNvPr>
          <p:cNvSpPr/>
          <p:nvPr/>
        </p:nvSpPr>
        <p:spPr>
          <a:xfrm>
            <a:off x="1475656" y="2420888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lačítko akce: Dopředu nebo Další 4">
            <a:hlinkClick r:id="rId3" action="ppaction://hlinksldjump" highlightClick="1"/>
          </p:cNvPr>
          <p:cNvSpPr/>
          <p:nvPr/>
        </p:nvSpPr>
        <p:spPr>
          <a:xfrm>
            <a:off x="1515732" y="3140968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lačítko akce: Dopředu nebo Další 5">
            <a:hlinkClick r:id="rId4" action="ppaction://hlinksldjump" highlightClick="1"/>
          </p:cNvPr>
          <p:cNvSpPr/>
          <p:nvPr/>
        </p:nvSpPr>
        <p:spPr>
          <a:xfrm>
            <a:off x="1525452" y="3933056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lačítko akce: Dopředu nebo Další 6">
            <a:hlinkClick r:id="rId5" action="ppaction://hlinksldjump" highlightClick="1"/>
          </p:cNvPr>
          <p:cNvSpPr/>
          <p:nvPr/>
        </p:nvSpPr>
        <p:spPr>
          <a:xfrm>
            <a:off x="1525452" y="4725144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lačítko akce: Dopředu nebo Další 7">
            <a:hlinkClick r:id="rId6" action="ppaction://hlinksldjump" highlightClick="1"/>
          </p:cNvPr>
          <p:cNvSpPr/>
          <p:nvPr/>
        </p:nvSpPr>
        <p:spPr>
          <a:xfrm>
            <a:off x="1528099" y="5445224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lačítko akce: Dopředu nebo Další 8">
            <a:hlinkClick r:id="rId7" action="ppaction://hlinksldjump" highlightClick="1"/>
          </p:cNvPr>
          <p:cNvSpPr/>
          <p:nvPr/>
        </p:nvSpPr>
        <p:spPr>
          <a:xfrm>
            <a:off x="2915816" y="2429272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lačítko akce: Dopředu nebo Další 9">
            <a:hlinkClick r:id="rId8" action="ppaction://hlinksldjump" highlightClick="1"/>
          </p:cNvPr>
          <p:cNvSpPr/>
          <p:nvPr/>
        </p:nvSpPr>
        <p:spPr>
          <a:xfrm>
            <a:off x="2915816" y="3140968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lačítko akce: Dopředu nebo Další 10">
            <a:hlinkClick r:id="rId9" action="ppaction://hlinksldjump" highlightClick="1"/>
          </p:cNvPr>
          <p:cNvSpPr/>
          <p:nvPr/>
        </p:nvSpPr>
        <p:spPr>
          <a:xfrm>
            <a:off x="2883973" y="3893305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lačítko akce: Dopředu nebo Další 11">
            <a:hlinkClick r:id="rId10" action="ppaction://hlinksldjump" highlightClick="1"/>
          </p:cNvPr>
          <p:cNvSpPr/>
          <p:nvPr/>
        </p:nvSpPr>
        <p:spPr>
          <a:xfrm>
            <a:off x="2915816" y="4725144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lačítko akce: Dopředu nebo Další 12">
            <a:hlinkClick r:id="rId11" action="ppaction://hlinksldjump" highlightClick="1"/>
          </p:cNvPr>
          <p:cNvSpPr/>
          <p:nvPr/>
        </p:nvSpPr>
        <p:spPr>
          <a:xfrm>
            <a:off x="2915816" y="5419328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lačítko akce: Dopředu nebo Další 13">
            <a:hlinkClick r:id="rId12" action="ppaction://hlinksldjump" highlightClick="1"/>
          </p:cNvPr>
          <p:cNvSpPr/>
          <p:nvPr/>
        </p:nvSpPr>
        <p:spPr>
          <a:xfrm>
            <a:off x="4234047" y="2420888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lačítko akce: Dopředu nebo Další 14">
            <a:hlinkClick r:id="rId13" action="ppaction://hlinksldjump" highlightClick="1"/>
          </p:cNvPr>
          <p:cNvSpPr/>
          <p:nvPr/>
        </p:nvSpPr>
        <p:spPr>
          <a:xfrm>
            <a:off x="4211960" y="3140968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Tlačítko akce: Dopředu nebo Další 15">
            <a:hlinkClick r:id="rId14" action="ppaction://hlinksldjump" highlightClick="1"/>
          </p:cNvPr>
          <p:cNvSpPr/>
          <p:nvPr/>
        </p:nvSpPr>
        <p:spPr>
          <a:xfrm>
            <a:off x="4236871" y="3836252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lačítko akce: Dopředu nebo Další 16">
            <a:hlinkClick r:id="rId15" action="ppaction://hlinksldjump" highlightClick="1"/>
          </p:cNvPr>
          <p:cNvSpPr/>
          <p:nvPr/>
        </p:nvSpPr>
        <p:spPr>
          <a:xfrm>
            <a:off x="4224327" y="4725144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Dopředu nebo Další 17">
            <a:hlinkClick r:id="rId16" action="ppaction://hlinksldjump" highlightClick="1"/>
          </p:cNvPr>
          <p:cNvSpPr/>
          <p:nvPr/>
        </p:nvSpPr>
        <p:spPr>
          <a:xfrm>
            <a:off x="4236871" y="5419328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Dopředu nebo Další 18">
            <a:hlinkClick r:id="rId17" action="ppaction://hlinksldjump" highlightClick="1"/>
          </p:cNvPr>
          <p:cNvSpPr/>
          <p:nvPr/>
        </p:nvSpPr>
        <p:spPr>
          <a:xfrm>
            <a:off x="5436096" y="2403376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lačítko akce: Dopředu nebo Další 19">
            <a:hlinkClick r:id="rId18" action="ppaction://hlinksldjump" highlightClick="1"/>
          </p:cNvPr>
          <p:cNvSpPr/>
          <p:nvPr/>
        </p:nvSpPr>
        <p:spPr>
          <a:xfrm>
            <a:off x="5476172" y="3148252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lačítko akce: Dopředu nebo Další 20">
            <a:hlinkClick r:id="rId19" action="ppaction://hlinksldjump" highlightClick="1"/>
          </p:cNvPr>
          <p:cNvSpPr/>
          <p:nvPr/>
        </p:nvSpPr>
        <p:spPr>
          <a:xfrm>
            <a:off x="5476172" y="3893305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lačítko akce: Dopředu nebo Další 21">
            <a:hlinkClick r:id="rId20" action="ppaction://hlinksldjump" highlightClick="1"/>
          </p:cNvPr>
          <p:cNvSpPr/>
          <p:nvPr/>
        </p:nvSpPr>
        <p:spPr>
          <a:xfrm>
            <a:off x="5502393" y="4725144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lačítko akce: Dopředu nebo Další 22">
            <a:hlinkClick r:id="rId21" action="ppaction://hlinksldjump" highlightClick="1"/>
          </p:cNvPr>
          <p:cNvSpPr/>
          <p:nvPr/>
        </p:nvSpPr>
        <p:spPr>
          <a:xfrm>
            <a:off x="5502393" y="5419328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lačítko akce: Dopředu nebo Další 23">
            <a:hlinkClick r:id="rId22" action="ppaction://hlinksldjump" highlightClick="1"/>
          </p:cNvPr>
          <p:cNvSpPr/>
          <p:nvPr/>
        </p:nvSpPr>
        <p:spPr>
          <a:xfrm>
            <a:off x="6804248" y="2389521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lačítko akce: Dopředu nebo Další 24">
            <a:hlinkClick r:id="rId23" action="ppaction://hlinksldjump" highlightClick="1"/>
          </p:cNvPr>
          <p:cNvSpPr/>
          <p:nvPr/>
        </p:nvSpPr>
        <p:spPr>
          <a:xfrm>
            <a:off x="6804248" y="3140968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Tlačítko akce: Dopředu nebo Další 25">
            <a:hlinkClick r:id="rId24" action="ppaction://hlinksldjump" highlightClick="1"/>
          </p:cNvPr>
          <p:cNvSpPr/>
          <p:nvPr/>
        </p:nvSpPr>
        <p:spPr>
          <a:xfrm>
            <a:off x="6804248" y="3933056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Tlačítko akce: Dopředu nebo Další 26">
            <a:hlinkClick r:id="rId25" action="ppaction://hlinksldjump" highlightClick="1"/>
          </p:cNvPr>
          <p:cNvSpPr/>
          <p:nvPr/>
        </p:nvSpPr>
        <p:spPr>
          <a:xfrm>
            <a:off x="6804248" y="4725144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Tlačítko akce: Dopředu nebo Další 27">
            <a:hlinkClick r:id="rId26" action="ppaction://hlinksldjump" highlightClick="1"/>
          </p:cNvPr>
          <p:cNvSpPr/>
          <p:nvPr/>
        </p:nvSpPr>
        <p:spPr>
          <a:xfrm>
            <a:off x="6804248" y="5419328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3753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0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9" fill="hold">
                      <p:stCondLst>
                        <p:cond delay="0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>
                      <p:stCondLst>
                        <p:cond delay="0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23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4" fill="hold">
                      <p:stCondLst>
                        <p:cond delay="0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ČLOVĚK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zkoumá PATOLOGIE?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>
                <a:solidFill>
                  <a:schemeClr val="tx2"/>
                </a:solidFill>
              </a:rPr>
              <a:t>ZMĚNY ORGANISMŮ ZPŮSOBENÉ CHOROBAMI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275856" y="5229200"/>
            <a:ext cx="1224136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8431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ČLOVĚK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Nauka o člověku i jeho kultuře se nazývá:</a:t>
            </a:r>
          </a:p>
          <a:p>
            <a:r>
              <a:rPr lang="cs-CZ" dirty="0"/>
              <a:t> </a:t>
            </a:r>
            <a:r>
              <a:rPr lang="cs-CZ" dirty="0" smtClean="0"/>
              <a:t> a) antropologie</a:t>
            </a:r>
          </a:p>
          <a:p>
            <a:r>
              <a:rPr lang="cs-CZ" dirty="0"/>
              <a:t> </a:t>
            </a:r>
            <a:r>
              <a:rPr lang="cs-CZ" dirty="0" smtClean="0"/>
              <a:t> b) andragogika</a:t>
            </a:r>
          </a:p>
          <a:p>
            <a:r>
              <a:rPr lang="cs-CZ" dirty="0"/>
              <a:t> </a:t>
            </a:r>
            <a:r>
              <a:rPr lang="cs-CZ" dirty="0" smtClean="0"/>
              <a:t> c) archeologie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>
                <a:solidFill>
                  <a:schemeClr val="tx2"/>
                </a:solidFill>
              </a:rPr>
              <a:t>A) ANTROPOLOGIE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275856" y="5229200"/>
            <a:ext cx="1224136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789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ČLOVĚK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ENDOKRINOLOGIE studuje: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>
                <a:solidFill>
                  <a:schemeClr val="tx2"/>
                </a:solidFill>
              </a:rPr>
              <a:t>ŽLÁZY S VNITŘNÍ SEKRECÍ (HORMONY)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275856" y="5229200"/>
            <a:ext cx="1224136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0780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OSTATNÍ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Věda studující vztahy mezi organismy a prostředím se nazývá: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>
                <a:solidFill>
                  <a:schemeClr val="tx2"/>
                </a:solidFill>
              </a:rPr>
              <a:t>EKOLOGIE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275856" y="5229200"/>
            <a:ext cx="1224136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1537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OSTATNÍ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ETOLOGIE zkoumá: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>
                <a:solidFill>
                  <a:schemeClr val="tx2"/>
                </a:solidFill>
              </a:rPr>
              <a:t>CHOVÁNÍ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275856" y="5229200"/>
            <a:ext cx="1224136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4126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OSTATNÍ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 Co zkoumá BIOLOGIE?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>
                <a:solidFill>
                  <a:schemeClr val="tx2"/>
                </a:solidFill>
              </a:rPr>
              <a:t>VŠECHNY ŽIVÉ ORGANISMY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275856" y="5229200"/>
            <a:ext cx="1224136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4166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OSTATNÍ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zkoumá PALEONTOLOGIE?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>
                <a:solidFill>
                  <a:schemeClr val="tx2"/>
                </a:solidFill>
              </a:rPr>
              <a:t>ŽIVOT V MINULÝCH GEOLOGICKÝCH OBDOBÍCH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275856" y="5229200"/>
            <a:ext cx="1224136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6231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OSTATNÍ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Obor studující vzájemné působení člověka a ekosystémů studuje: a) epidemiologie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b) environmentalistika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c) </a:t>
            </a:r>
            <a:r>
              <a:rPr lang="cs-CZ" dirty="0" err="1" smtClean="0"/>
              <a:t>etnobiologie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dirty="0" smtClean="0">
                <a:solidFill>
                  <a:schemeClr val="tx2"/>
                </a:solidFill>
              </a:rPr>
              <a:t>B) ENVIRONMENTALISTIKA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275856" y="5229200"/>
            <a:ext cx="1224136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6709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OBECNÉ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se nazývá věda studující organismy a vše co s nimi souvisí?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>
                <a:solidFill>
                  <a:schemeClr val="tx2"/>
                </a:solidFill>
              </a:rPr>
              <a:t>BIOLOGIE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275856" y="5229200"/>
            <a:ext cx="1224136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7654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OBECNÉ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zkoumá MYKOLOGIE?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>
                <a:solidFill>
                  <a:schemeClr val="tx2"/>
                </a:solidFill>
              </a:rPr>
              <a:t>JE TO NAUKA O HOUBÁCH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275856" y="5229200"/>
            <a:ext cx="1224136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8023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OBECNÉ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se nazývá věda studující buňku?</a:t>
            </a:r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endParaRPr lang="cs-CZ" dirty="0" smtClean="0"/>
          </a:p>
          <a:p>
            <a:r>
              <a:rPr lang="cs-CZ" dirty="0" smtClean="0">
                <a:solidFill>
                  <a:schemeClr val="tx2"/>
                </a:solidFill>
              </a:rPr>
              <a:t>CYTOLOGIE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275856" y="5229200"/>
            <a:ext cx="1224136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9139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OBECNÉ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Věda studující vnitřní stavbu živých organismů se nazývá: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>
                <a:solidFill>
                  <a:schemeClr val="tx2"/>
                </a:solidFill>
              </a:rPr>
              <a:t>ANATOMIE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275856" y="5229200"/>
            <a:ext cx="1224136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5752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OBECNÉ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Věda zkoumající organismy neviditelné okem se nazývá: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>
              <a:solidFill>
                <a:schemeClr val="tx2"/>
              </a:solidFill>
            </a:endParaRPr>
          </a:p>
          <a:p>
            <a:r>
              <a:rPr lang="cs-CZ" dirty="0" smtClean="0">
                <a:solidFill>
                  <a:schemeClr val="tx2"/>
                </a:solidFill>
              </a:rPr>
              <a:t>MIKROBIOLOGIE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275856" y="5229200"/>
            <a:ext cx="1224136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5932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ROSTLINA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Nauka o rostlinách se nazývá: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>
                <a:solidFill>
                  <a:schemeClr val="tx2"/>
                </a:solidFill>
              </a:rPr>
              <a:t>BOTANIKA</a:t>
            </a:r>
          </a:p>
          <a:p>
            <a:pPr marL="0" indent="0">
              <a:buNone/>
            </a:pP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275856" y="5229200"/>
            <a:ext cx="1224136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8034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ROSTLINA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Funkce orgánů rostlin studuje:</a:t>
            </a:r>
          </a:p>
          <a:p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>
                <a:solidFill>
                  <a:schemeClr val="tx2"/>
                </a:solidFill>
              </a:rPr>
              <a:t>FYZIOLOGIE ROSTLIN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275856" y="5229200"/>
            <a:ext cx="1224136" cy="108012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7457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309</TotalTime>
  <Words>371</Words>
  <Application>Microsoft Office PowerPoint</Application>
  <PresentationFormat>Předvádění na obrazovce (4:3)</PresentationFormat>
  <Paragraphs>201</Paragraphs>
  <Slides>27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28" baseType="lpstr">
      <vt:lpstr>Bohatý</vt:lpstr>
      <vt:lpstr>RISKUJ  VĚDNÍ OBORY</vt:lpstr>
      <vt:lpstr>Prezentace aplikace PowerPoint</vt:lpstr>
      <vt:lpstr>OBECNÉ - 100</vt:lpstr>
      <vt:lpstr>OBECNÉ - 200</vt:lpstr>
      <vt:lpstr>OBECNÉ - 300</vt:lpstr>
      <vt:lpstr>OBECNÉ - 400</vt:lpstr>
      <vt:lpstr>OBECNÉ - 500</vt:lpstr>
      <vt:lpstr>ROSTLINA - 100</vt:lpstr>
      <vt:lpstr>ROSTLINA - 200</vt:lpstr>
      <vt:lpstr>Rostlina - 300</vt:lpstr>
      <vt:lpstr>Rostlina - 400</vt:lpstr>
      <vt:lpstr>Rostlina - 500</vt:lpstr>
      <vt:lpstr>Živočich - 100</vt:lpstr>
      <vt:lpstr>ŽIVOČICH - 200</vt:lpstr>
      <vt:lpstr>ŽIVOČICH - 300</vt:lpstr>
      <vt:lpstr>ŽIVOČICH - 400</vt:lpstr>
      <vt:lpstr>ŽIVOČICH - 500</vt:lpstr>
      <vt:lpstr>ČLOVĚK - 100</vt:lpstr>
      <vt:lpstr>ČLOVĚK - 200</vt:lpstr>
      <vt:lpstr>ČLOVĚK - 300</vt:lpstr>
      <vt:lpstr>ČLOVĚK - 400</vt:lpstr>
      <vt:lpstr>ČLOVĚK - 500</vt:lpstr>
      <vt:lpstr>OSTATNÍ - 100</vt:lpstr>
      <vt:lpstr>OSTATNÍ - 200</vt:lpstr>
      <vt:lpstr>OSTATNÍ - 300</vt:lpstr>
      <vt:lpstr>OSTATNÍ - 400</vt:lpstr>
      <vt:lpstr>OSTATNÍ - 500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RISKUJ  VĚDNÍ OBORY</dc:title>
  <dc:creator>Šimková Marie</dc:creator>
  <cp:lastModifiedBy>Šimková Marie</cp:lastModifiedBy>
  <cp:revision>9</cp:revision>
  <dcterms:created xsi:type="dcterms:W3CDTF">2012-04-26T05:35:26Z</dcterms:created>
  <dcterms:modified xsi:type="dcterms:W3CDTF">2012-04-26T20:07:02Z</dcterms:modified>
</cp:coreProperties>
</file>