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4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 autoAdjust="0"/>
    <p:restoredTop sz="94660"/>
  </p:normalViewPr>
  <p:slideViewPr>
    <p:cSldViewPr>
      <p:cViewPr varScale="1">
        <p:scale>
          <a:sx n="69" d="100"/>
          <a:sy n="69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3DB0A2-03B1-440F-A1ED-D1551632ED11}" type="datetimeFigureOut">
              <a:rPr lang="cs-CZ" smtClean="0"/>
              <a:t>19.9.2012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4DB7C0-F088-49D3-88B5-7A67546DD96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SAVCI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6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HLODAVCI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3 </a:t>
            </a:r>
            <a:r>
              <a:rPr lang="cs-CZ" dirty="0" err="1" smtClean="0"/>
              <a:t>myšovité</a:t>
            </a:r>
            <a:r>
              <a:rPr lang="cs-CZ" dirty="0" smtClean="0"/>
              <a:t> hlodavce: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Hryzec vodní, myš domácí, norník rudý, hraboš polní, myšice lesní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66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HLODAVCI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2 znaky rozlišující potkana a krysu: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Krysa má dlouhý ocas, neosrstěné ušní boltce, je šedá a má ráda suché prostředí. Potkan je hnědý a žije ve vlhku.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66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HLODAVCI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Co jsou to torby, k čemu slouží a pro kterého hlodavce jsou charakteristické: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Křeček polní má lícní torby, ve kterých si nosí zásobu potravy na zimu.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38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KOPYTNÍCI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Jak dělíme kopytníky do dvou skupin?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Lichokopytníci a sudokopytníci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80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KOPYTNÍCI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4 části složeného žaludku: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Bachor, kniha, čepec, slez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31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KOPYTNÍCI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3 lichokopytníky: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Kůň, osel, zebra, tapír, nosorožec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04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KOPYTNÍCI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Jmenuj 2 živočichy , kteří mají rohy a 2 živočichy, kteří mají parohy: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Rohy: kozy, ovce, muflon, tur, bizon, zubr</a:t>
            </a:r>
          </a:p>
          <a:p>
            <a:r>
              <a:rPr lang="cs-CZ" dirty="0" smtClean="0"/>
              <a:t>Parohy: jelen, srnec, daněk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45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KOPYTNÍCI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5 kopytníků Afrických savan: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Zebra, žirafa, hroch, velbloud, antilopa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00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KYTOVCI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Čím jsou kytovci charakterističtí:</a:t>
            </a:r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Žijí ve vodě a mají rybí tvar těla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34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KYTOVCI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Kytovci, kteří nemají zuby, ale rohovité lišty sloužící jako filtr se nazývají: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Kosticovci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74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082924"/>
              </p:ext>
            </p:extLst>
          </p:nvPr>
        </p:nvGraphicFramePr>
        <p:xfrm>
          <a:off x="899591" y="1052734"/>
          <a:ext cx="7440490" cy="51283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88098"/>
                <a:gridCol w="1488098"/>
                <a:gridCol w="1488098"/>
                <a:gridCol w="1488098"/>
                <a:gridCol w="1488098"/>
              </a:tblGrid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ŠELMY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HLODAVCI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KOPYTNÍCI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KYTOVCI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PRIMÁTI</a:t>
                      </a:r>
                      <a:endParaRPr lang="cs-CZ" dirty="0"/>
                    </a:p>
                  </a:txBody>
                  <a:tcPr anchor="ctr"/>
                </a:tc>
              </a:tr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854724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lačítko akce: Dopředu nebo Další 4">
            <a:hlinkClick r:id="rId2" action="ppaction://hlinksldjump" highlightClick="1"/>
          </p:cNvPr>
          <p:cNvSpPr/>
          <p:nvPr/>
        </p:nvSpPr>
        <p:spPr>
          <a:xfrm>
            <a:off x="1547664" y="220486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573974" y="2996952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586430" y="3861048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586430" y="472514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586430" y="558924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7" action="ppaction://hlinksldjump" highlightClick="1"/>
          </p:cNvPr>
          <p:cNvSpPr/>
          <p:nvPr/>
        </p:nvSpPr>
        <p:spPr>
          <a:xfrm>
            <a:off x="3167844" y="224833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8" action="ppaction://hlinksldjump" highlightClick="1"/>
          </p:cNvPr>
          <p:cNvSpPr/>
          <p:nvPr/>
        </p:nvSpPr>
        <p:spPr>
          <a:xfrm>
            <a:off x="3167844" y="2984911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9" action="ppaction://hlinksldjump" highlightClick="1"/>
          </p:cNvPr>
          <p:cNvSpPr/>
          <p:nvPr/>
        </p:nvSpPr>
        <p:spPr>
          <a:xfrm>
            <a:off x="3167844" y="386295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0" action="ppaction://hlinksldjump" highlightClick="1"/>
          </p:cNvPr>
          <p:cNvSpPr/>
          <p:nvPr/>
        </p:nvSpPr>
        <p:spPr>
          <a:xfrm>
            <a:off x="3167844" y="472514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1" action="ppaction://hlinksldjump" highlightClick="1"/>
          </p:cNvPr>
          <p:cNvSpPr/>
          <p:nvPr/>
        </p:nvSpPr>
        <p:spPr>
          <a:xfrm>
            <a:off x="3135938" y="558924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2" action="ppaction://hlinksldjump" highlightClick="1"/>
          </p:cNvPr>
          <p:cNvSpPr/>
          <p:nvPr/>
        </p:nvSpPr>
        <p:spPr>
          <a:xfrm>
            <a:off x="4572000" y="220486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3" action="ppaction://hlinksldjump" highlightClick="1"/>
          </p:cNvPr>
          <p:cNvSpPr/>
          <p:nvPr/>
        </p:nvSpPr>
        <p:spPr>
          <a:xfrm>
            <a:off x="4588501" y="2945815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4" action="ppaction://hlinksldjump" highlightClick="1"/>
          </p:cNvPr>
          <p:cNvSpPr/>
          <p:nvPr/>
        </p:nvSpPr>
        <p:spPr>
          <a:xfrm>
            <a:off x="4572000" y="3849096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5" action="ppaction://hlinksldjump" highlightClick="1"/>
          </p:cNvPr>
          <p:cNvSpPr/>
          <p:nvPr/>
        </p:nvSpPr>
        <p:spPr>
          <a:xfrm>
            <a:off x="4572000" y="472514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6" action="ppaction://hlinksldjump" highlightClick="1"/>
          </p:cNvPr>
          <p:cNvSpPr/>
          <p:nvPr/>
        </p:nvSpPr>
        <p:spPr>
          <a:xfrm>
            <a:off x="4572000" y="558924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7" action="ppaction://hlinksldjump" highlightClick="1"/>
          </p:cNvPr>
          <p:cNvSpPr/>
          <p:nvPr/>
        </p:nvSpPr>
        <p:spPr>
          <a:xfrm>
            <a:off x="6084168" y="220486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8" action="ppaction://hlinksldjump" highlightClick="1"/>
          </p:cNvPr>
          <p:cNvSpPr/>
          <p:nvPr/>
        </p:nvSpPr>
        <p:spPr>
          <a:xfrm>
            <a:off x="6084168" y="3012709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9" action="ppaction://hlinksldjump" highlightClick="1"/>
          </p:cNvPr>
          <p:cNvSpPr/>
          <p:nvPr/>
        </p:nvSpPr>
        <p:spPr>
          <a:xfrm>
            <a:off x="6084168" y="3850909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0" action="ppaction://hlinksldjump" highlightClick="1"/>
          </p:cNvPr>
          <p:cNvSpPr/>
          <p:nvPr/>
        </p:nvSpPr>
        <p:spPr>
          <a:xfrm>
            <a:off x="6068915" y="472514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1" action="ppaction://hlinksldjump" highlightClick="1"/>
          </p:cNvPr>
          <p:cNvSpPr/>
          <p:nvPr/>
        </p:nvSpPr>
        <p:spPr>
          <a:xfrm>
            <a:off x="6084168" y="558924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2" action="ppaction://hlinksldjump" highlightClick="1"/>
          </p:cNvPr>
          <p:cNvSpPr/>
          <p:nvPr/>
        </p:nvSpPr>
        <p:spPr>
          <a:xfrm>
            <a:off x="7452320" y="2248330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3" action="ppaction://hlinksldjump" highlightClick="1"/>
          </p:cNvPr>
          <p:cNvSpPr/>
          <p:nvPr/>
        </p:nvSpPr>
        <p:spPr>
          <a:xfrm>
            <a:off x="7495104" y="3012709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Dopředu nebo Další 29">
            <a:hlinkClick r:id="rId24" action="ppaction://hlinksldjump" highlightClick="1"/>
          </p:cNvPr>
          <p:cNvSpPr/>
          <p:nvPr/>
        </p:nvSpPr>
        <p:spPr>
          <a:xfrm>
            <a:off x="7524034" y="3864763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lačítko akce: Dopředu nebo Další 30">
            <a:hlinkClick r:id="rId25" action="ppaction://hlinksldjump" highlightClick="1"/>
          </p:cNvPr>
          <p:cNvSpPr/>
          <p:nvPr/>
        </p:nvSpPr>
        <p:spPr>
          <a:xfrm>
            <a:off x="7527901" y="4715094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lačítko akce: Dopředu nebo Další 31">
            <a:hlinkClick r:id="rId26" action="ppaction://hlinksldjump" highlightClick="1"/>
          </p:cNvPr>
          <p:cNvSpPr/>
          <p:nvPr/>
        </p:nvSpPr>
        <p:spPr>
          <a:xfrm>
            <a:off x="7531768" y="5565246"/>
            <a:ext cx="504056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980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KYTOVCI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Jmenuj příklad kosticovce (největší kytovec, až 32m a 190 t)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Plejtvák obrovský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2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KYTOVCI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BONUS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3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KYTOVCI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Řekni 3 rozdíly mezi žraloky a kytovci: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Žraloci jsou paryby, dýchají žábrami, jsou draví</a:t>
            </a:r>
          </a:p>
          <a:p>
            <a:r>
              <a:rPr lang="cs-CZ" dirty="0" smtClean="0"/>
              <a:t>Kytovci jsou savci, dýchají plícemi a potravou je převážně plankton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48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PRIMÁTI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Typickým znakem primátů </a:t>
            </a:r>
            <a:r>
              <a:rPr lang="cs-CZ" dirty="0" smtClean="0"/>
              <a:t>je, že </a:t>
            </a:r>
            <a:r>
              <a:rPr lang="cs-CZ" dirty="0" smtClean="0"/>
              <a:t>prsty jsou zakončeny: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Nehty (nehetnatci)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31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PRIMÁTI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Poloopice žijí v Africe a Asii, jmenuj jednoho zástupce: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Komba, lemur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350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PRIMÁTI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3 příklady opic:</a:t>
            </a:r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Kočkodan, pavián, makak, vřešťan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31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PRIMÁTI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Vysvětli pojem lidoopi: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Jsou většího vzrůstu, vzpřímený pohyb, bez ocasu a sociální chování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32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PRIMÁTI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4 známé lidoopi: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Šimpanz, gorila, orangutan, </a:t>
            </a:r>
            <a:r>
              <a:rPr lang="cs-CZ" dirty="0" err="1" smtClean="0"/>
              <a:t>gibon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6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ŠELMY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Která šelma žijící v ČR je největší?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Medvěd hnědý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5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ŠELMY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Vyber 2 kunovité šelmy: vydra říční, veverka obecná, tchoř tmavý, liška obecná, sysel obecný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Vydra říční, tchoř tmavý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05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ŠELMY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Jmenuj 2 kočkovité šelmy, které jsou ohrožené, ale nachází se v ČR: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Rys ostrovid, kočka divoká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04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ŠELMY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Pojmenuj šelmu našich lesů, aktivní v noci, vyhrabává rozlehlé nory, </a:t>
            </a:r>
            <a:r>
              <a:rPr lang="cs-CZ" dirty="0" smtClean="0"/>
              <a:t>je </a:t>
            </a:r>
            <a:r>
              <a:rPr lang="cs-CZ" dirty="0" smtClean="0"/>
              <a:t>všežravec a má specifickou kresbu: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Jezevec lesní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8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ŠELMY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Vyjmenuj 5 kočkovitých šelem: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Kočka divoká, rys ostrovid, tygr, lev, jaguár, levhart, gepard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68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HLODAVCI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Co jsou to </a:t>
            </a:r>
            <a:r>
              <a:rPr lang="cs-CZ" dirty="0" err="1" smtClean="0"/>
              <a:t>hlodáky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Jeden pár řezáků v každé čelisti, nemají kořeny a dorůstají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15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HLODAVCI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Jeden z běžných hlodavců žije v blízkosti člověka a je charakteristický svým ocasem, který používá jako kormidlo.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Veverka obecná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30120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9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90</TotalTime>
  <Words>554</Words>
  <Application>Microsoft Office PowerPoint</Application>
  <PresentationFormat>Předvádění na obrazovce (4:3)</PresentationFormat>
  <Paragraphs>171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Aerodynamika</vt:lpstr>
      <vt:lpstr>RISKUJ - SAVCI</vt:lpstr>
      <vt:lpstr>Prezentace aplikace PowerPoint</vt:lpstr>
      <vt:lpstr>ŠELMY - 100</vt:lpstr>
      <vt:lpstr>ŠELMY - 200</vt:lpstr>
      <vt:lpstr>ŠELMY - 300</vt:lpstr>
      <vt:lpstr>ŠELMY - 400</vt:lpstr>
      <vt:lpstr>ŠELMY - 500</vt:lpstr>
      <vt:lpstr>HLODAVCI - 100</vt:lpstr>
      <vt:lpstr>HLODAVCI - 200</vt:lpstr>
      <vt:lpstr>HLODAVCI - 300</vt:lpstr>
      <vt:lpstr>HLODAVCI - 400</vt:lpstr>
      <vt:lpstr>HLODAVCI - 500</vt:lpstr>
      <vt:lpstr>KOPYTNÍCI - 100</vt:lpstr>
      <vt:lpstr>KOPYTNÍCI - 200</vt:lpstr>
      <vt:lpstr>KOPYTNÍCI - 300</vt:lpstr>
      <vt:lpstr>KOPYTNÍCI - 400</vt:lpstr>
      <vt:lpstr>KOPYTNÍCI - 500</vt:lpstr>
      <vt:lpstr>KYTOVCI - 100</vt:lpstr>
      <vt:lpstr>KYTOVCI - 200</vt:lpstr>
      <vt:lpstr>KYTOVCI - 300</vt:lpstr>
      <vt:lpstr>KYTOVCI - 400</vt:lpstr>
      <vt:lpstr>KYTOVCI - 500</vt:lpstr>
      <vt:lpstr>PRIMÁTI - 100</vt:lpstr>
      <vt:lpstr>PRIMÁTI - 200</vt:lpstr>
      <vt:lpstr>PRIMÁTI - 300</vt:lpstr>
      <vt:lpstr>PRIMÁTI - 400</vt:lpstr>
      <vt:lpstr>PRIMÁTI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- SAVCI</dc:title>
  <dc:creator>Šimková Marie</dc:creator>
  <cp:lastModifiedBy>Šimková Marie</cp:lastModifiedBy>
  <cp:revision>10</cp:revision>
  <dcterms:created xsi:type="dcterms:W3CDTF">2012-04-19T15:07:37Z</dcterms:created>
  <dcterms:modified xsi:type="dcterms:W3CDTF">2012-09-19T09:30:21Z</dcterms:modified>
</cp:coreProperties>
</file>