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75" r:id="rId5"/>
    <p:sldId id="258" r:id="rId6"/>
    <p:sldId id="259" r:id="rId7"/>
    <p:sldId id="271" r:id="rId8"/>
    <p:sldId id="262" r:id="rId9"/>
    <p:sldId id="265" r:id="rId10"/>
    <p:sldId id="263" r:id="rId11"/>
    <p:sldId id="266" r:id="rId12"/>
    <p:sldId id="264" r:id="rId13"/>
    <p:sldId id="267" r:id="rId14"/>
    <p:sldId id="268" r:id="rId15"/>
    <p:sldId id="274" r:id="rId16"/>
    <p:sldId id="269" r:id="rId17"/>
    <p:sldId id="276" r:id="rId18"/>
    <p:sldId id="277" r:id="rId19"/>
    <p:sldId id="260" r:id="rId20"/>
    <p:sldId id="278" r:id="rId21"/>
    <p:sldId id="279"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Klepnutím lze upravit styl předlohy nadpisů.</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Klepnutím lze upravit styl předlohy podnadpisů.</a:t>
            </a:r>
            <a:endParaRPr kumimoji="0" lang="en-US"/>
          </a:p>
        </p:txBody>
      </p:sp>
      <p:sp>
        <p:nvSpPr>
          <p:cNvPr id="4" name="Zástupný symbol pro datum 3"/>
          <p:cNvSpPr>
            <a:spLocks noGrp="1"/>
          </p:cNvSpPr>
          <p:nvPr>
            <p:ph type="dt" sz="half" idx="10"/>
          </p:nvPr>
        </p:nvSpPr>
        <p:spPr/>
        <p:txBody>
          <a:bodyPr/>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5EFF-B854-4C5B-B2FB-9CA5482999D6}"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9DB082D-954C-4878-B90C-2C83403A284E}" type="datetimeFigureOut">
              <a:rPr lang="cs-CZ" smtClean="0"/>
              <a:pPr/>
              <a:t>17.6.2012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9DB082D-954C-4878-B90C-2C83403A284E}" type="datetimeFigureOut">
              <a:rPr lang="cs-CZ" smtClean="0"/>
              <a:pPr/>
              <a:t>17.6.2012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9DB082D-954C-4878-B90C-2C83403A284E}" type="datetimeFigureOut">
              <a:rPr lang="cs-CZ" smtClean="0"/>
              <a:pPr/>
              <a:t>17.6.2012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DB082D-954C-4878-B90C-2C83403A284E}" type="datetimeFigureOut">
              <a:rPr lang="cs-CZ" smtClean="0"/>
              <a:pPr/>
              <a:t>17.6.2012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CE75EFF-B854-4C5B-B2FB-9CA5482999D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9DB082D-954C-4878-B90C-2C83403A284E}" type="datetimeFigureOut">
              <a:rPr lang="cs-CZ" smtClean="0"/>
              <a:pPr/>
              <a:t>17.6.2012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5EFF-B854-4C5B-B2FB-9CA5482999D6}"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19DB082D-954C-4878-B90C-2C83403A284E}" type="datetimeFigureOut">
              <a:rPr lang="cs-CZ" smtClean="0"/>
              <a:pPr/>
              <a:t>17.6.2012</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9CE75EFF-B854-4C5B-B2FB-9CA5482999D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9DB082D-954C-4878-B90C-2C83403A284E}" type="datetimeFigureOut">
              <a:rPr lang="cs-CZ" smtClean="0"/>
              <a:pPr/>
              <a:t>17.6.2012</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CE75EFF-B854-4C5B-B2FB-9CA5482999D6}"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Grafické techniky</a:t>
            </a:r>
            <a:endParaRPr lang="cs-CZ"/>
          </a:p>
        </p:txBody>
      </p:sp>
      <p:sp>
        <p:nvSpPr>
          <p:cNvPr id="3" name="Podnadpis 2"/>
          <p:cNvSpPr>
            <a:spLocks noGrp="1"/>
          </p:cNvSpPr>
          <p:nvPr>
            <p:ph type="subTitle" idx="1"/>
          </p:nvPr>
        </p:nvSpPr>
        <p:spPr/>
        <p:txBody>
          <a:bodyPr/>
          <a:lstStyle/>
          <a:p>
            <a:r>
              <a:rPr lang="cs-CZ" dirty="0" smtClean="0"/>
              <a:t>Volná grafika, základní druhy a techniky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1480"/>
            <a:ext cx="8229600" cy="1785950"/>
          </a:xfrm>
        </p:spPr>
        <p:txBody>
          <a:bodyPr>
            <a:normAutofit fontScale="90000"/>
          </a:bodyPr>
          <a:lstStyle/>
          <a:p>
            <a:r>
              <a:rPr lang="cs-CZ" sz="2000" dirty="0" smtClean="0"/>
              <a:t>Tisk z hloubky</a:t>
            </a:r>
            <a:r>
              <a:rPr lang="cs-CZ" sz="1600" dirty="0" smtClean="0"/>
              <a:t/>
            </a:r>
            <a:br>
              <a:rPr lang="cs-CZ" sz="1600" dirty="0" smtClean="0"/>
            </a:br>
            <a:r>
              <a:rPr lang="cs-CZ" sz="1600" dirty="0" smtClean="0"/>
              <a:t>Již od starověku ryli zlatníci do kovu různé ornamenty, ale pouze k dekorativním účelům. Odtud byl již jen k technice tisku z hloubky - rytině. Popudem byla snaha o větší výrazovou možnost, jelikož tisk z hloubky umožňuje daleko jemnější práci. </a:t>
            </a:r>
            <a:br>
              <a:rPr lang="cs-CZ" sz="1600" dirty="0" smtClean="0"/>
            </a:br>
            <a:r>
              <a:rPr lang="cs-CZ" sz="1600" smtClean="0"/>
              <a:t/>
            </a:r>
            <a:br>
              <a:rPr lang="cs-CZ" sz="1600" smtClean="0"/>
            </a:br>
            <a:r>
              <a:rPr lang="cs-CZ" sz="1600" smtClean="0"/>
              <a:t/>
            </a:r>
            <a:br>
              <a:rPr lang="cs-CZ" sz="1600" smtClean="0"/>
            </a:br>
            <a:r>
              <a:rPr lang="cs-CZ" sz="1600" smtClean="0">
                <a:solidFill>
                  <a:schemeClr val="tx1">
                    <a:lumMod val="95000"/>
                    <a:lumOff val="5000"/>
                  </a:schemeClr>
                </a:solidFill>
              </a:rPr>
              <a:t>Grafik </a:t>
            </a:r>
            <a:r>
              <a:rPr lang="cs-CZ" sz="1600" dirty="0" smtClean="0">
                <a:solidFill>
                  <a:schemeClr val="tx1">
                    <a:lumMod val="95000"/>
                    <a:lumOff val="5000"/>
                  </a:schemeClr>
                </a:solidFill>
              </a:rPr>
              <a:t>při této technice vyryje nebo vyleptá výjev do destičky (zinkové, ocelové, měděné či hliníkové). Poté vetře barvu do vyrytých či vyleptaných míst a tlakem lisu obtiskne výjev na papír. Při této technice dochází k většímu opotřebení destiček. Některé techniky tisku z hloubky tak mají jen velmi omezený náklad.</a:t>
            </a:r>
            <a:br>
              <a:rPr lang="cs-CZ" sz="1600" dirty="0" smtClean="0">
                <a:solidFill>
                  <a:schemeClr val="tx1">
                    <a:lumMod val="95000"/>
                    <a:lumOff val="5000"/>
                  </a:schemeClr>
                </a:solidFill>
              </a:rPr>
            </a:br>
            <a:r>
              <a:rPr lang="cs-CZ" sz="1400" u="sng" dirty="0" smtClean="0">
                <a:solidFill>
                  <a:schemeClr val="tx1"/>
                </a:solidFill>
              </a:rPr>
              <a:t>Patří sem: rytina, lept, suchá jehla, mezzotinta, měkký kryt (</a:t>
            </a:r>
            <a:r>
              <a:rPr lang="cs-CZ" sz="1400" u="sng" dirty="0" err="1" smtClean="0">
                <a:solidFill>
                  <a:schemeClr val="tx1"/>
                </a:solidFill>
              </a:rPr>
              <a:t>vernis</a:t>
            </a:r>
            <a:r>
              <a:rPr lang="cs-CZ" sz="1400" u="sng" dirty="0" smtClean="0">
                <a:solidFill>
                  <a:schemeClr val="tx1"/>
                </a:solidFill>
              </a:rPr>
              <a:t> mou), akvatinta, oceloryt.</a:t>
            </a:r>
            <a:r>
              <a:rPr lang="cs-CZ" sz="1400" dirty="0" smtClean="0"/>
              <a:t/>
            </a:r>
            <a:br>
              <a:rPr lang="cs-CZ" sz="1400" dirty="0" smtClean="0"/>
            </a:br>
            <a:endParaRPr lang="cs-CZ" sz="1600" dirty="0"/>
          </a:p>
        </p:txBody>
      </p:sp>
      <p:pic>
        <p:nvPicPr>
          <p:cNvPr id="4" name="Zástupný symbol pro obsah 3" descr="Intaglio_printing.png"/>
          <p:cNvPicPr>
            <a:picLocks noGrp="1" noChangeAspect="1"/>
          </p:cNvPicPr>
          <p:nvPr>
            <p:ph idx="1"/>
          </p:nvPr>
        </p:nvPicPr>
        <p:blipFill>
          <a:blip r:embed="rId2"/>
          <a:stretch>
            <a:fillRect/>
          </a:stretch>
        </p:blipFill>
        <p:spPr>
          <a:xfrm>
            <a:off x="1000095" y="2928934"/>
            <a:ext cx="7147808" cy="313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Zdena </a:t>
            </a:r>
            <a:r>
              <a:rPr lang="cs-CZ" sz="3200" dirty="0" err="1" smtClean="0"/>
              <a:t>Braunerová</a:t>
            </a:r>
            <a:r>
              <a:rPr lang="cs-CZ" sz="3200" dirty="0" smtClean="0"/>
              <a:t>, Dominikánská ulička, lept</a:t>
            </a:r>
            <a:endParaRPr lang="cs-CZ" sz="3200" dirty="0"/>
          </a:p>
        </p:txBody>
      </p:sp>
      <p:pic>
        <p:nvPicPr>
          <p:cNvPr id="4" name="Zástupný symbol pro obsah 3" descr="_vyr_25610-260.jpg"/>
          <p:cNvPicPr>
            <a:picLocks noGrp="1" noChangeAspect="1"/>
          </p:cNvPicPr>
          <p:nvPr>
            <p:ph idx="1"/>
          </p:nvPr>
        </p:nvPicPr>
        <p:blipFill>
          <a:blip r:embed="rId2"/>
          <a:srcRect l="19423" t="15608" r="20922" b="21962"/>
          <a:stretch>
            <a:fillRect/>
          </a:stretch>
        </p:blipFill>
        <p:spPr>
          <a:xfrm>
            <a:off x="2357422" y="1714488"/>
            <a:ext cx="3731808" cy="4860000"/>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57166"/>
            <a:ext cx="8229600" cy="1051010"/>
          </a:xfrm>
        </p:spPr>
        <p:txBody>
          <a:bodyPr>
            <a:normAutofit fontScale="90000"/>
          </a:bodyPr>
          <a:lstStyle/>
          <a:p>
            <a:r>
              <a:rPr lang="cs-CZ" sz="2700" dirty="0" smtClean="0"/>
              <a:t/>
            </a:r>
            <a:br>
              <a:rPr lang="cs-CZ" sz="2700" dirty="0" smtClean="0"/>
            </a:br>
            <a:r>
              <a:rPr lang="cs-CZ" sz="2700" dirty="0" smtClean="0"/>
              <a:t/>
            </a:r>
            <a:br>
              <a:rPr lang="cs-CZ" sz="2700" dirty="0" smtClean="0"/>
            </a:br>
            <a:r>
              <a:rPr lang="cs-CZ" sz="3600" dirty="0" smtClean="0"/>
              <a:t>Tisk z plochy</a:t>
            </a:r>
            <a:r>
              <a:rPr lang="cs-CZ" sz="2700" dirty="0" smtClean="0"/>
              <a:t/>
            </a:r>
            <a:br>
              <a:rPr lang="cs-CZ" sz="2700" dirty="0" smtClean="0"/>
            </a:br>
            <a:r>
              <a:rPr lang="cs-CZ" sz="2700" dirty="0" smtClean="0"/>
              <a:t>Do této kategorie patří: </a:t>
            </a:r>
            <a:r>
              <a:rPr lang="cs-CZ" sz="2700" u="sng" dirty="0" smtClean="0"/>
              <a:t>litografie (kamenotisk).</a:t>
            </a:r>
            <a:br>
              <a:rPr lang="cs-CZ" sz="2700" u="sng" dirty="0" smtClean="0"/>
            </a:br>
            <a:r>
              <a:rPr lang="cs-CZ" dirty="0" smtClean="0"/>
              <a:t/>
            </a:r>
            <a:br>
              <a:rPr lang="cs-CZ" dirty="0" smtClean="0"/>
            </a:br>
            <a:endParaRPr lang="cs-CZ" dirty="0"/>
          </a:p>
        </p:txBody>
      </p:sp>
      <p:pic>
        <p:nvPicPr>
          <p:cNvPr id="4" name="Zástupný symbol pro obsah 3" descr="220px-Plocha.png"/>
          <p:cNvPicPr>
            <a:picLocks noGrp="1" noChangeAspect="1"/>
          </p:cNvPicPr>
          <p:nvPr>
            <p:ph idx="1"/>
          </p:nvPr>
        </p:nvPicPr>
        <p:blipFill>
          <a:blip r:embed="rId2"/>
          <a:stretch>
            <a:fillRect/>
          </a:stretch>
        </p:blipFill>
        <p:spPr>
          <a:xfrm>
            <a:off x="802850" y="2357429"/>
            <a:ext cx="6900598" cy="316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Beneš Vincenc, Zátiší s ovocem, litografie,1927</a:t>
            </a:r>
            <a:endParaRPr lang="cs-CZ" sz="2800" dirty="0"/>
          </a:p>
        </p:txBody>
      </p:sp>
      <p:pic>
        <p:nvPicPr>
          <p:cNvPr id="4" name="Zástupný symbol pro obsah 3" descr="_vyr_25210-256.jpg"/>
          <p:cNvPicPr>
            <a:picLocks noGrp="1" noChangeAspect="1"/>
          </p:cNvPicPr>
          <p:nvPr>
            <p:ph idx="1"/>
          </p:nvPr>
        </p:nvPicPr>
        <p:blipFill>
          <a:blip r:embed="rId2"/>
          <a:stretch>
            <a:fillRect/>
          </a:stretch>
        </p:blipFill>
        <p:spPr>
          <a:xfrm>
            <a:off x="1228130" y="1774825"/>
            <a:ext cx="6687739" cy="4625975"/>
          </a:xfrm>
          <a:ln>
            <a:solidFill>
              <a:schemeClr val="accent5">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Ostatní grafické techniky</a:t>
            </a:r>
            <a:br>
              <a:rPr lang="cs-CZ" dirty="0" smtClean="0"/>
            </a:br>
            <a:r>
              <a:rPr lang="cs-CZ" dirty="0" smtClean="0"/>
              <a:t>Kombinace technik</a:t>
            </a:r>
            <a:endParaRPr lang="cs-CZ" dirty="0"/>
          </a:p>
        </p:txBody>
      </p:sp>
      <p:sp>
        <p:nvSpPr>
          <p:cNvPr id="3" name="Zástupný symbol pro obsah 2"/>
          <p:cNvSpPr>
            <a:spLocks noGrp="1"/>
          </p:cNvSpPr>
          <p:nvPr>
            <p:ph idx="1"/>
          </p:nvPr>
        </p:nvSpPr>
        <p:spPr/>
        <p:txBody>
          <a:bodyPr>
            <a:normAutofit fontScale="70000" lnSpcReduction="20000"/>
          </a:bodyPr>
          <a:lstStyle/>
          <a:p>
            <a:endParaRPr lang="cs-CZ" dirty="0" smtClean="0"/>
          </a:p>
          <a:p>
            <a:endParaRPr lang="cs-CZ" dirty="0" smtClean="0"/>
          </a:p>
          <a:p>
            <a:r>
              <a:rPr lang="cs-CZ" dirty="0" smtClean="0"/>
              <a:t>Existuje mnoho grafických technik, které se neřadí ani do jedné z předešlých kategorií. Zejména se jedná o:</a:t>
            </a:r>
          </a:p>
          <a:p>
            <a:r>
              <a:rPr lang="cs-CZ" u="sng" dirty="0" smtClean="0"/>
              <a:t>sítotisk (serigrafie), monotyp, </a:t>
            </a:r>
            <a:r>
              <a:rPr lang="cs-CZ" u="sng" dirty="0" err="1" smtClean="0"/>
              <a:t>papíro</a:t>
            </a:r>
            <a:r>
              <a:rPr lang="cs-CZ" u="sng" dirty="0" smtClean="0"/>
              <a:t> tisk.</a:t>
            </a:r>
          </a:p>
          <a:p>
            <a:r>
              <a:rPr lang="cs-CZ" dirty="0" smtClean="0"/>
              <a:t>Některé z těchto technik již leží povážlivě na hranici grafiky.</a:t>
            </a:r>
          </a:p>
          <a:p>
            <a:pPr>
              <a:buNone/>
            </a:pPr>
            <a:r>
              <a:rPr lang="cs-CZ" b="1" dirty="0" smtClean="0"/>
              <a:t> </a:t>
            </a:r>
          </a:p>
          <a:p>
            <a:r>
              <a:rPr lang="cs-CZ" dirty="0" smtClean="0"/>
              <a:t>S kombinováním grafických technik se setkáváme především u moderní grafiky. Kombinují se zejména techniky tisku z hloubky. Umělec při práci na různých částech destičky používá různé techniky. Další možností, která se opět týká především moderní grafiky, je soutisk. Umělec zhotoví dvě či více destiček a poté sou tiskne jejich obsah na sebe. Tato technika se používá především k dosažení více barev či barevných tónů na výsledné grafice.</a:t>
            </a:r>
            <a:br>
              <a:rPr lang="cs-CZ" dirty="0" smtClean="0"/>
            </a:br>
            <a:endParaRPr lang="cs-CZ" dirty="0" smtClean="0"/>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sz="3200" dirty="0" smtClean="0"/>
              <a:t>Doc. PaedDr. Jiří Eliška </a:t>
            </a:r>
            <a:br>
              <a:rPr lang="cs-CZ" sz="3200" dirty="0" smtClean="0"/>
            </a:br>
            <a:r>
              <a:rPr lang="cs-CZ" sz="3200" dirty="0" smtClean="0"/>
              <a:t>Grupa, </a:t>
            </a:r>
            <a:r>
              <a:rPr lang="cs-CZ" sz="3200" dirty="0" smtClean="0"/>
              <a:t>kombinovaná grafika</a:t>
            </a:r>
            <a:endParaRPr lang="cs-CZ" sz="3200" dirty="0"/>
          </a:p>
        </p:txBody>
      </p:sp>
      <p:pic>
        <p:nvPicPr>
          <p:cNvPr id="7" name="Zástupný symbol pro obsah 6" descr="grafika_grupa.jpg"/>
          <p:cNvPicPr>
            <a:picLocks noGrp="1" noChangeAspect="1"/>
          </p:cNvPicPr>
          <p:nvPr>
            <p:ph idx="1"/>
          </p:nvPr>
        </p:nvPicPr>
        <p:blipFill>
          <a:blip r:embed="rId2"/>
          <a:stretch>
            <a:fillRect/>
          </a:stretch>
        </p:blipFill>
        <p:spPr>
          <a:xfrm>
            <a:off x="1714480" y="1785926"/>
            <a:ext cx="5634805" cy="475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Počítačová grafika</a:t>
            </a:r>
            <a:endParaRPr lang="cs-CZ" dirty="0"/>
          </a:p>
        </p:txBody>
      </p:sp>
      <p:sp>
        <p:nvSpPr>
          <p:cNvPr id="3" name="Zástupný symbol pro obsah 2"/>
          <p:cNvSpPr>
            <a:spLocks noGrp="1"/>
          </p:cNvSpPr>
          <p:nvPr>
            <p:ph idx="1"/>
          </p:nvPr>
        </p:nvSpPr>
        <p:spPr/>
        <p:txBody>
          <a:bodyPr>
            <a:normAutofit fontScale="70000" lnSpcReduction="20000"/>
          </a:bodyPr>
          <a:lstStyle/>
          <a:p>
            <a:pPr>
              <a:buNone/>
            </a:pPr>
            <a:endParaRPr lang="cs-CZ" dirty="0" smtClean="0"/>
          </a:p>
          <a:p>
            <a:r>
              <a:rPr lang="cs-CZ" sz="3400" b="1" dirty="0" smtClean="0"/>
              <a:t>Počítačová grafika</a:t>
            </a:r>
            <a:r>
              <a:rPr lang="cs-CZ" sz="3400" dirty="0" smtClean="0"/>
              <a:t> je z technického hlediska obor informatiky, který používá počítače k tvorbě umělých grafických objektů a dále také na úpravu zobrazitelných a prostorových informací, nasnímaných z reálného světa (například digitální fotografie a jejich úprava, filmové triky). Z hlediska umění jde o samostatnou kategorii grafiky.</a:t>
            </a:r>
          </a:p>
          <a:p>
            <a:r>
              <a:rPr lang="cs-CZ" sz="3400" dirty="0" smtClean="0"/>
              <a:t>Za první film, kde se počítačová grafika objevila, se považuje r.</a:t>
            </a:r>
            <a:r>
              <a:rPr lang="cs-CZ" sz="3400" i="1" dirty="0" smtClean="0"/>
              <a:t>2001: Vesmírná odysea</a:t>
            </a:r>
            <a:r>
              <a:rPr lang="cs-CZ" sz="3400" dirty="0" smtClean="0"/>
              <a:t>, který se snažil naznačit budoucnost grafických počítačů, nicméně všechny efekty s „počítačovou grafikou“ byly tomto filmu namalované ručně a speciální efekty se vyráběly tradiční technikou s modely. Prvním filmem, při jehož vytváření byla počítačová grafika skutečně využita, byl </a:t>
            </a:r>
            <a:r>
              <a:rPr lang="cs-CZ" sz="3400" dirty="0" err="1" smtClean="0"/>
              <a:t>The</a:t>
            </a:r>
            <a:r>
              <a:rPr lang="cs-CZ" sz="3400" dirty="0" smtClean="0"/>
              <a:t> Andromeda </a:t>
            </a:r>
            <a:r>
              <a:rPr lang="cs-CZ" sz="3400" dirty="0" err="1" smtClean="0"/>
              <a:t>Strain</a:t>
            </a:r>
            <a:r>
              <a:rPr lang="cs-CZ" sz="3400" dirty="0" smtClean="0"/>
              <a:t> z roku 1971.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smtClean="0"/>
              <a:t>Oheň, počítačová grafika, čtyřdílný obraz na plátně, </a:t>
            </a:r>
            <a:r>
              <a:rPr lang="cs-CZ" sz="2000" dirty="0" err="1" smtClean="0"/>
              <a:t>Art</a:t>
            </a:r>
            <a:r>
              <a:rPr lang="cs-CZ" sz="2000" dirty="0" smtClean="0"/>
              <a:t> Praha</a:t>
            </a:r>
            <a:endParaRPr lang="cs-CZ" sz="2000" dirty="0"/>
          </a:p>
        </p:txBody>
      </p:sp>
      <p:pic>
        <p:nvPicPr>
          <p:cNvPr id="4" name="Zástupný symbol pro obsah 3" descr="ohen-pocitacova-grafika.jpg"/>
          <p:cNvPicPr>
            <a:picLocks noGrp="1" noChangeAspect="1"/>
          </p:cNvPicPr>
          <p:nvPr>
            <p:ph idx="1"/>
          </p:nvPr>
        </p:nvPicPr>
        <p:blipFill>
          <a:blip r:embed="rId2"/>
          <a:stretch>
            <a:fillRect/>
          </a:stretch>
        </p:blipFill>
        <p:spPr>
          <a:xfrm>
            <a:off x="1357290" y="1643050"/>
            <a:ext cx="6720000" cy="5040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Počítačová grafika</a:t>
            </a:r>
            <a:endParaRPr lang="cs-CZ" dirty="0"/>
          </a:p>
        </p:txBody>
      </p:sp>
      <p:pic>
        <p:nvPicPr>
          <p:cNvPr id="4" name="Zástupný symbol pro obsah 3" descr="85535097ff_42365988_o2.jpg"/>
          <p:cNvPicPr>
            <a:picLocks noGrp="1" noChangeAspect="1"/>
          </p:cNvPicPr>
          <p:nvPr>
            <p:ph idx="1"/>
          </p:nvPr>
        </p:nvPicPr>
        <p:blipFill>
          <a:blip r:embed="rId2"/>
          <a:stretch>
            <a:fillRect/>
          </a:stretch>
        </p:blipFill>
        <p:spPr>
          <a:xfrm>
            <a:off x="1357290" y="1500174"/>
            <a:ext cx="6105528" cy="5148000"/>
          </a:xfrm>
          <a:ln>
            <a:solidFill>
              <a:srgbClr val="0070C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130412"/>
          </a:xfrm>
        </p:spPr>
        <p:txBody>
          <a:bodyPr/>
          <a:lstStyle/>
          <a:p>
            <a:r>
              <a:rPr lang="cs-CZ" dirty="0" smtClean="0"/>
              <a:t>Grafické sounáležitosti</a:t>
            </a:r>
            <a:endParaRPr lang="cs-CZ" dirty="0"/>
          </a:p>
        </p:txBody>
      </p:sp>
      <p:sp>
        <p:nvSpPr>
          <p:cNvPr id="3" name="Zástupný symbol pro obsah 2"/>
          <p:cNvSpPr>
            <a:spLocks noGrp="1"/>
          </p:cNvSpPr>
          <p:nvPr>
            <p:ph idx="1"/>
          </p:nvPr>
        </p:nvSpPr>
        <p:spPr>
          <a:xfrm>
            <a:off x="457200" y="1357299"/>
            <a:ext cx="8229600" cy="5043502"/>
          </a:xfrm>
        </p:spPr>
        <p:txBody>
          <a:bodyPr>
            <a:noAutofit/>
          </a:bodyPr>
          <a:lstStyle/>
          <a:p>
            <a:endParaRPr lang="cs-CZ" sz="1100" b="1" u="sng" dirty="0" smtClean="0"/>
          </a:p>
          <a:p>
            <a:r>
              <a:rPr lang="cs-CZ" sz="1100" b="1" u="sng" dirty="0" smtClean="0"/>
              <a:t>Papír</a:t>
            </a:r>
            <a:endParaRPr lang="cs-CZ" sz="1100" b="1" u="sng" dirty="0" smtClean="0"/>
          </a:p>
          <a:p>
            <a:r>
              <a:rPr lang="cs-CZ" sz="1100" dirty="0" smtClean="0"/>
              <a:t>Drtivá většina grafických listů je tištěna na papír. Existuje jen několik málo výjimek (tisk na hedvábí, plátno, sklo ap.) které se dají považovat spíše za kuriozity. Nejstarším papírem je papír ruční. Strojový papír vznikl až na začátku 19. století a od poloviny tohoto století je používán i na tisk grafik. Přesto je i dnes většina kvalitních grafických listů tištěna na papír ruční a to zejména pro vhodnější vlastnosti při tisku.</a:t>
            </a:r>
          </a:p>
          <a:p>
            <a:r>
              <a:rPr lang="cs-CZ" sz="1100" b="1" u="sng" dirty="0" smtClean="0"/>
              <a:t>Tisk</a:t>
            </a:r>
          </a:p>
          <a:p>
            <a:r>
              <a:rPr lang="cs-CZ" sz="1100" dirty="0" smtClean="0"/>
              <a:t>V počátcích grafiky byl umělec autorem námětu, rytcem i tiskařem. Dnes je poměrně časté, že si umělci nechávají své grafiky tisknout </a:t>
            </a:r>
          </a:p>
          <a:p>
            <a:r>
              <a:rPr lang="cs-CZ" sz="1100" b="1" u="sng" dirty="0" smtClean="0"/>
              <a:t>Autorské tisky</a:t>
            </a:r>
          </a:p>
          <a:p>
            <a:r>
              <a:rPr lang="cs-CZ" sz="1100" dirty="0" smtClean="0"/>
              <a:t>Autorským tiskem (též tisk zkusmý) se rozumí výtisk mimo náklad. Tento výtisk je podepsán autorem a označen E.A., A.T., aut. tisk ap. Počet autorských tisků by nikdy neměl přesáhnout 5–10 % číslovaného nákladu. Jedná se o tisky, při nichž autor zkouší různé barevné tóny či stav desky. Často si také autor pořídí několik málo autorských tisků pro svůj archiv v případě, že byl celý náklad objednán sběratelem či institucí. U některých důležitějších děl je číslován i náklad autorských tisků. Na rozdíl od běžného číslovaní, kde se používají arabské číslice, se autorské tisky číslují římsky. Označení E.A. VIII/XX pak znamená tisk č. 8 z nákladu 20 autorských tisků.</a:t>
            </a:r>
          </a:p>
          <a:p>
            <a:r>
              <a:rPr lang="cs-CZ" sz="1100" b="1" u="sng" dirty="0" smtClean="0"/>
              <a:t>Tiskařská značka</a:t>
            </a:r>
          </a:p>
          <a:p>
            <a:r>
              <a:rPr lang="cs-CZ" sz="1100" dirty="0" smtClean="0"/>
              <a:t>Je důkazem, že grafiku tiskl sám autor. Většinou bývá umístěna vlevo hned pod okraj tiskové plochy. Tiskařské značky se vyskytují výhradně na moderní grafice. Je jich poměrně málo – jestliže list nemá tiskařskou značku, tak to neznamená, že jej autor netiskl sám. Někdy autoři do vedle podpisu či na zadní stranu připisují „vytiskl autor“ ap. Jestliže byl list vytištěn některým ze známých tiskařů, může mít i pečeť, slepotisk či tiskařskou značku tiskaře nebo tiskařské dílny a nikoliv autora grafiky.</a:t>
            </a:r>
          </a:p>
          <a:p>
            <a:r>
              <a:rPr lang="cs-CZ" sz="1100" b="1" u="sng" dirty="0" smtClean="0"/>
              <a:t>Podpis</a:t>
            </a:r>
          </a:p>
          <a:p>
            <a:r>
              <a:rPr lang="cs-CZ" sz="1100" dirty="0" smtClean="0"/>
              <a:t>Celou rozlehlou oblast grafiky by bylo možno dělit jinak, a to na listy umělcem podepsané a nepodepsané. Podpis má být jakousi zárukou pravosti. Zvyk podepisovat grafiky se ujal až v druhé polovině . Listy se podepisují zásadně tužkou. U moderní grafiky můžeme říci, že listy jsou až na výjimky signovány.</a:t>
            </a:r>
          </a:p>
          <a:p>
            <a:r>
              <a:rPr lang="cs-CZ" sz="1100" b="1" u="sng" dirty="0" smtClean="0"/>
              <a:t>Náklad</a:t>
            </a:r>
            <a:endParaRPr lang="cs-CZ" sz="1100" b="1" u="sng" dirty="0" smtClean="0"/>
          </a:p>
          <a:p>
            <a:r>
              <a:rPr lang="cs-CZ" sz="1100" dirty="0" smtClean="0"/>
              <a:t>Nákladem se rozumí celkový počet listů vytištěných z jedné desky. Ve většině případů nepřesahuje náklad 100 tisků. Při tisku dochází k postupnému opotřebování desky a některé techniky (např. suchá jehla, mezzotinta) poskytnou jen zhruba 40–50 kvalitních tisků.</a:t>
            </a:r>
          </a:p>
          <a:p>
            <a:endParaRPr lang="cs-CZ"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Ota Janeček, Ptáček a slunce, suchá jehla, 1985</a:t>
            </a:r>
            <a:endParaRPr lang="cs-CZ" sz="2800" dirty="0"/>
          </a:p>
        </p:txBody>
      </p:sp>
      <p:pic>
        <p:nvPicPr>
          <p:cNvPr id="4" name="Zástupný symbol pro obsah 3" descr="_vyr_1427120117.jpg"/>
          <p:cNvPicPr>
            <a:picLocks noGrp="1" noChangeAspect="1"/>
          </p:cNvPicPr>
          <p:nvPr>
            <p:ph idx="1"/>
          </p:nvPr>
        </p:nvPicPr>
        <p:blipFill>
          <a:blip r:embed="rId2"/>
          <a:srcRect l="25087" t="17028" r="25087" b="28792"/>
          <a:stretch>
            <a:fillRect/>
          </a:stretch>
        </p:blipFill>
        <p:spPr>
          <a:xfrm>
            <a:off x="2643174" y="1643050"/>
            <a:ext cx="3702860" cy="5041124"/>
          </a:xfrm>
          <a:ln>
            <a:solidFill>
              <a:schemeClr val="accent5">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1800" dirty="0" smtClean="0"/>
              <a:t/>
            </a:r>
            <a:br>
              <a:rPr lang="cs-CZ" sz="1800" dirty="0" smtClean="0"/>
            </a:br>
            <a:r>
              <a:rPr lang="cs-CZ" sz="1800" dirty="0" smtClean="0"/>
              <a:t/>
            </a:r>
            <a:br>
              <a:rPr lang="cs-CZ" sz="1800" dirty="0" smtClean="0"/>
            </a:br>
            <a:r>
              <a:rPr lang="cs-CZ" sz="1800" dirty="0" smtClean="0"/>
              <a:t>Malé odbočení ke knihtisku</a:t>
            </a:r>
            <a:r>
              <a:rPr lang="cs-CZ" dirty="0" smtClean="0"/>
              <a:t/>
            </a:r>
            <a:br>
              <a:rPr lang="cs-CZ" dirty="0" smtClean="0"/>
            </a:br>
            <a:r>
              <a:rPr lang="cs-CZ" sz="1800" dirty="0" smtClean="0"/>
              <a:t>Za </a:t>
            </a:r>
            <a:r>
              <a:rPr lang="cs-CZ" sz="1800" dirty="0" smtClean="0"/>
              <a:t>první tištěnou knihu na světě se považuje ilustrovaná buddhistická sútra, vydaná roku 868 v Číně. To je podivuhodné, neboť se všeobecně tvrdí, že knihtisk vynalezl v roce 1445 </a:t>
            </a:r>
            <a:r>
              <a:rPr lang="cs-CZ" sz="1800" dirty="0" err="1" smtClean="0"/>
              <a:t>Johannes</a:t>
            </a:r>
            <a:r>
              <a:rPr lang="cs-CZ" sz="1800" dirty="0" smtClean="0"/>
              <a:t> </a:t>
            </a:r>
            <a:r>
              <a:rPr lang="cs-CZ" sz="1800" dirty="0" err="1" smtClean="0"/>
              <a:t>Gutenberg</a:t>
            </a:r>
            <a:r>
              <a:rPr lang="cs-CZ" sz="1800" dirty="0" smtClean="0"/>
              <a:t>. On se tedy jmenoval </a:t>
            </a:r>
            <a:r>
              <a:rPr lang="cs-CZ" sz="1800" dirty="0" err="1" smtClean="0"/>
              <a:t>Gansfleisch</a:t>
            </a:r>
            <a:r>
              <a:rPr lang="cs-CZ" sz="1800" dirty="0" smtClean="0"/>
              <a:t>, ale pro slavného tiskaře asi bylo nepřijatelné, aby se představoval nějak jako „husí maso“, tak zvolil pseudonym.</a:t>
            </a:r>
            <a:br>
              <a:rPr lang="cs-CZ" sz="1800" dirty="0" smtClean="0"/>
            </a:br>
            <a:r>
              <a:rPr lang="cs-CZ" sz="1800" dirty="0" smtClean="0"/>
              <a:t/>
            </a:r>
            <a:br>
              <a:rPr lang="cs-CZ" sz="1800" dirty="0" smtClean="0"/>
            </a:br>
            <a:r>
              <a:rPr lang="cs-CZ" sz="1800" dirty="0" smtClean="0"/>
              <a:t>Nejstarší </a:t>
            </a:r>
            <a:r>
              <a:rPr lang="cs-CZ" sz="1800" dirty="0" smtClean="0"/>
              <a:t>česky tištěnou knihou je Kronika </a:t>
            </a:r>
            <a:r>
              <a:rPr lang="cs-CZ" sz="1800" dirty="0" err="1" smtClean="0"/>
              <a:t>trojánská</a:t>
            </a:r>
            <a:r>
              <a:rPr lang="cs-CZ" sz="1800" dirty="0" smtClean="0"/>
              <a:t>, vydaná v roce 1468.</a:t>
            </a:r>
            <a:br>
              <a:rPr lang="cs-CZ" sz="1800" dirty="0" smtClean="0"/>
            </a:br>
            <a:endParaRPr lang="cs-CZ" sz="1800" dirty="0"/>
          </a:p>
        </p:txBody>
      </p:sp>
      <p:pic>
        <p:nvPicPr>
          <p:cNvPr id="6" name="Zástupný symbol pro obsah 5" descr="180px-Gutenberg.jpg"/>
          <p:cNvPicPr>
            <a:picLocks noGrp="1" noChangeAspect="1"/>
          </p:cNvPicPr>
          <p:nvPr>
            <p:ph sz="half" idx="1"/>
          </p:nvPr>
        </p:nvPicPr>
        <p:blipFill>
          <a:blip r:embed="rId2"/>
          <a:stretch>
            <a:fillRect/>
          </a:stretch>
        </p:blipFill>
        <p:spPr>
          <a:xfrm>
            <a:off x="714348" y="1824002"/>
            <a:ext cx="3532952" cy="4533955"/>
          </a:xfrm>
        </p:spPr>
      </p:pic>
      <p:pic>
        <p:nvPicPr>
          <p:cNvPr id="7" name="Zástupný symbol pro obsah 6" descr="461px-Buchdrucker-1568.png"/>
          <p:cNvPicPr>
            <a:picLocks noGrp="1" noChangeAspect="1"/>
          </p:cNvPicPr>
          <p:nvPr>
            <p:ph sz="half" idx="2"/>
          </p:nvPr>
        </p:nvPicPr>
        <p:blipFill>
          <a:blip r:embed="rId3"/>
          <a:stretch>
            <a:fillRect/>
          </a:stretch>
        </p:blipFill>
        <p:spPr>
          <a:xfrm>
            <a:off x="4890964" y="1773238"/>
            <a:ext cx="3553071" cy="46243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Zdroje:</a:t>
            </a:r>
            <a:endParaRPr lang="cs-CZ" dirty="0"/>
          </a:p>
        </p:txBody>
      </p:sp>
      <p:sp>
        <p:nvSpPr>
          <p:cNvPr id="6" name="Zástupný symbol pro text 5"/>
          <p:cNvSpPr>
            <a:spLocks noGrp="1"/>
          </p:cNvSpPr>
          <p:nvPr>
            <p:ph type="body" idx="1"/>
          </p:nvPr>
        </p:nvSpPr>
        <p:spPr/>
        <p:txBody>
          <a:bodyPr/>
          <a:lstStyle/>
          <a:p>
            <a:r>
              <a:rPr lang="cs-CZ" dirty="0" smtClean="0"/>
              <a:t>Internet</a:t>
            </a:r>
          </a:p>
          <a:p>
            <a:r>
              <a:rPr lang="cs-CZ" dirty="0" err="1" smtClean="0"/>
              <a:t>R.Troja</a:t>
            </a:r>
            <a:r>
              <a:rPr lang="cs-CZ" dirty="0" smtClean="0"/>
              <a:t>, B. Mráz, Malý slovník výtvarného umění</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Grafika</a:t>
            </a:r>
            <a:endParaRPr lang="cs-CZ" dirty="0"/>
          </a:p>
        </p:txBody>
      </p:sp>
      <p:sp>
        <p:nvSpPr>
          <p:cNvPr id="5" name="Zástupný symbol pro obsah 4"/>
          <p:cNvSpPr>
            <a:spLocks noGrp="1"/>
          </p:cNvSpPr>
          <p:nvPr>
            <p:ph idx="1"/>
          </p:nvPr>
        </p:nvSpPr>
        <p:spPr/>
        <p:txBody>
          <a:bodyPr>
            <a:normAutofit fontScale="92500" lnSpcReduction="10000"/>
          </a:bodyPr>
          <a:lstStyle/>
          <a:p>
            <a:r>
              <a:rPr lang="cs-CZ" b="1" dirty="0" smtClean="0"/>
              <a:t>Grafika</a:t>
            </a:r>
            <a:r>
              <a:rPr lang="cs-CZ" dirty="0" smtClean="0"/>
              <a:t> ve smyslu </a:t>
            </a:r>
            <a:r>
              <a:rPr lang="cs-CZ" b="1" dirty="0" smtClean="0"/>
              <a:t>umělecké grafiky</a:t>
            </a:r>
            <a:r>
              <a:rPr lang="cs-CZ" dirty="0" smtClean="0"/>
              <a:t> je jedním z druhů výtvarného umění. Obecně můžeme říci, že grafikou nazýváme umělecké dílo, kdy umělec použije jednu z grafických technik a dílo rozmnoží ručním řemeslným postupem na předem stanovený počet exemplářů. Počet exemplářů tvoří náklad, za který umělec odpovídá, a proto jej také podepisuje. Každý z exemplářů je považován za </a:t>
            </a:r>
            <a:r>
              <a:rPr lang="cs-CZ" b="1" dirty="0" smtClean="0"/>
              <a:t>originál</a:t>
            </a:r>
            <a:r>
              <a:rPr lang="cs-CZ" dirty="0" smtClean="0"/>
              <a:t>, nikoliv za </a:t>
            </a:r>
            <a:r>
              <a:rPr lang="cs-CZ" b="1" dirty="0" smtClean="0"/>
              <a:t>kopii</a:t>
            </a:r>
            <a:r>
              <a:rPr lang="cs-CZ" dirty="0" smtClean="0"/>
              <a:t>.</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Jiří John, Dřevo,grafika, 1970 </a:t>
            </a:r>
            <a:br>
              <a:rPr lang="cs-CZ" sz="3200" dirty="0" smtClean="0"/>
            </a:br>
            <a:r>
              <a:rPr lang="cs-CZ" sz="2400" dirty="0" smtClean="0"/>
              <a:t>Muzeum umění Olomouc</a:t>
            </a:r>
            <a:endParaRPr lang="cs-CZ" sz="2400" dirty="0"/>
          </a:p>
        </p:txBody>
      </p:sp>
      <p:pic>
        <p:nvPicPr>
          <p:cNvPr id="4" name="Zástupný symbol pro obsah 3" descr="volna_grafika_MMU_Jon.jpg"/>
          <p:cNvPicPr>
            <a:picLocks noGrp="1" noChangeAspect="1"/>
          </p:cNvPicPr>
          <p:nvPr>
            <p:ph idx="1"/>
          </p:nvPr>
        </p:nvPicPr>
        <p:blipFill>
          <a:blip r:embed="rId2"/>
          <a:srcRect t="13686" b="12408"/>
          <a:stretch>
            <a:fillRect/>
          </a:stretch>
        </p:blipFill>
        <p:spPr>
          <a:xfrm>
            <a:off x="1214414" y="1643050"/>
            <a:ext cx="6770817" cy="5004000"/>
          </a:xfrm>
          <a:ln>
            <a:solidFill>
              <a:srgbClr val="FFC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Historie grafiky</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První grafické tisky se objevily v Číně v 6. století. Používanou technikou byl dřevořez, pomocí něhož se tiskly náboženské amulety. První dochovanou knihou, která se tiskla pomocí dřevořezu je z roku 868. Ve 13. století se dřevěné štočky používaly k tisku na plátno. Postupem času již technika dřevořezu či později dřevorytu přestala vyhovovat a umělci hledali techniku a materiál, který by byl schopen přenést jemnější práci. Odkud pramení vynález tisku z hloubky – kdy umělec vyryje námět do ocelové či měděné destičky.</a:t>
            </a:r>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058974"/>
          </a:xfrm>
        </p:spPr>
        <p:txBody>
          <a:bodyPr/>
          <a:lstStyle/>
          <a:p>
            <a:r>
              <a:rPr lang="cs-CZ" dirty="0" smtClean="0"/>
              <a:t>Rozdělení grafiky</a:t>
            </a:r>
            <a:endParaRPr lang="cs-CZ" dirty="0"/>
          </a:p>
        </p:txBody>
      </p:sp>
      <p:sp>
        <p:nvSpPr>
          <p:cNvPr id="3" name="Zástupný symbol pro obsah 2"/>
          <p:cNvSpPr>
            <a:spLocks noGrp="1"/>
          </p:cNvSpPr>
          <p:nvPr>
            <p:ph idx="1"/>
          </p:nvPr>
        </p:nvSpPr>
        <p:spPr>
          <a:xfrm>
            <a:off x="457200" y="1428736"/>
            <a:ext cx="8229600" cy="5429263"/>
          </a:xfrm>
        </p:spPr>
        <p:txBody>
          <a:bodyPr>
            <a:noAutofit/>
          </a:bodyPr>
          <a:lstStyle/>
          <a:p>
            <a:endParaRPr lang="cs-CZ" sz="1800" b="1" dirty="0" smtClean="0"/>
          </a:p>
          <a:p>
            <a:r>
              <a:rPr lang="cs-CZ" sz="1800" b="1" dirty="0" smtClean="0"/>
              <a:t>Volná </a:t>
            </a:r>
            <a:r>
              <a:rPr lang="cs-CZ" sz="1800" b="1" dirty="0" smtClean="0"/>
              <a:t>grafika</a:t>
            </a:r>
          </a:p>
          <a:p>
            <a:r>
              <a:rPr lang="cs-CZ" sz="1800" dirty="0" smtClean="0"/>
              <a:t>Volná grafika (též grafika umělecká) je grafikou, která je zcela duševním majetkem svého tvůrce. Umělec tvoří dílo dle vlastní volné představy, jeho je námět, myšlenka i provedení. Díla mají nejblíže k obrazům. </a:t>
            </a:r>
          </a:p>
          <a:p>
            <a:r>
              <a:rPr lang="cs-CZ" sz="1800" b="1" dirty="0" smtClean="0"/>
              <a:t>Užitá grafika</a:t>
            </a:r>
          </a:p>
          <a:p>
            <a:r>
              <a:rPr lang="cs-CZ" sz="1800" dirty="0" smtClean="0"/>
              <a:t>Jde o grafiku k praktickým účelům. Patří sem novoročenky, ex </a:t>
            </a:r>
            <a:r>
              <a:rPr lang="cs-CZ" sz="1800" dirty="0" err="1" smtClean="0"/>
              <a:t>libris</a:t>
            </a:r>
            <a:r>
              <a:rPr lang="cs-CZ" sz="1800" dirty="0" smtClean="0"/>
              <a:t>, pozvánky, svatební oznámení, ale i plakáty, knižní obaly ap. Jelikož všechny tyto obory existují nejen jako původní grafika, je zde třeba rozlišovat mezi díly, která vznikla grafickými technikami a obyčejnými tisky z tiskárny.</a:t>
            </a:r>
          </a:p>
          <a:p>
            <a:r>
              <a:rPr lang="cs-CZ" sz="1800" b="1" dirty="0" smtClean="0"/>
              <a:t>Reprodukční grafika</a:t>
            </a:r>
          </a:p>
          <a:p>
            <a:r>
              <a:rPr lang="cs-CZ" sz="1800" dirty="0" smtClean="0"/>
              <a:t>Cílem  reprodukční grafiky je mechanická reprodukce cizí předlohy. Ve starší literatuře je možné zaznamenat názor, že tato skupina grafiky je méně hodnotná a v principu není hodna pozornosti. Tento názor již není zastáván a neodpovídá obrovskému významu, který měla reprodukční grafika v dobách před vynalezením fotografie pro vývoj a hlavně popularizaci umění. </a:t>
            </a:r>
          </a:p>
          <a:p>
            <a:endParaRPr lang="cs-CZ"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14290"/>
            <a:ext cx="8229600" cy="1252728"/>
          </a:xfrm>
        </p:spPr>
        <p:txBody>
          <a:bodyPr>
            <a:normAutofit/>
          </a:bodyPr>
          <a:lstStyle/>
          <a:p>
            <a:r>
              <a:rPr lang="cs-CZ" sz="3600" dirty="0" smtClean="0"/>
              <a:t>Kamil Lhoták,Ex </a:t>
            </a:r>
            <a:r>
              <a:rPr lang="cs-CZ" sz="3600" dirty="0" err="1" smtClean="0"/>
              <a:t>libris</a:t>
            </a:r>
            <a:r>
              <a:rPr lang="cs-CZ" sz="3600" dirty="0" smtClean="0"/>
              <a:t>, litografie, 1963</a:t>
            </a:r>
            <a:endParaRPr lang="cs-CZ" sz="3600" dirty="0"/>
          </a:p>
        </p:txBody>
      </p:sp>
      <p:pic>
        <p:nvPicPr>
          <p:cNvPr id="4" name="Zástupný symbol pro obsah 3" descr="_vyr_606110309.jpg"/>
          <p:cNvPicPr>
            <a:picLocks noGrp="1" noChangeAspect="1"/>
          </p:cNvPicPr>
          <p:nvPr>
            <p:ph idx="1"/>
          </p:nvPr>
        </p:nvPicPr>
        <p:blipFill>
          <a:blip r:embed="rId2"/>
          <a:stretch>
            <a:fillRect/>
          </a:stretch>
        </p:blipFill>
        <p:spPr>
          <a:xfrm>
            <a:off x="428596" y="2000240"/>
            <a:ext cx="8147160" cy="421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357166"/>
            <a:ext cx="8229600" cy="1987668"/>
          </a:xfrm>
        </p:spPr>
        <p:txBody>
          <a:bodyPr>
            <a:normAutofit fontScale="90000"/>
          </a:bodyPr>
          <a:lstStyle/>
          <a:p>
            <a:r>
              <a:rPr lang="cs-CZ" sz="2700" dirty="0" smtClean="0"/>
              <a:t>Tisk z výšky</a:t>
            </a:r>
            <a:r>
              <a:rPr lang="cs-CZ" sz="1600" dirty="0" smtClean="0"/>
              <a:t/>
            </a:r>
            <a:br>
              <a:rPr lang="cs-CZ" sz="1600" dirty="0" smtClean="0"/>
            </a:br>
            <a:r>
              <a:rPr lang="cs-CZ" sz="1600" dirty="0" smtClean="0"/>
              <a:t>Jedná se o nejstarší grafickou techniku. Grafik po přenesení kresby na štoček, postupně pomocí různých druhů </a:t>
            </a:r>
            <a:r>
              <a:rPr lang="cs-CZ" sz="1600" dirty="0" err="1" smtClean="0"/>
              <a:t>rýtek</a:t>
            </a:r>
            <a:r>
              <a:rPr lang="cs-CZ" sz="1600" dirty="0" smtClean="0"/>
              <a:t> a dlátek odebírá materiál kolem kresby. Odebrané místo bude na výsledné grafice bílé. Barva se nanáší na vyvýšená místa (odtud název „tisk z výšky“). </a:t>
            </a:r>
            <a:br>
              <a:rPr lang="cs-CZ" sz="1600" dirty="0" smtClean="0"/>
            </a:br>
            <a:r>
              <a:rPr lang="cs-CZ" sz="1600" dirty="0" smtClean="0"/>
              <a:t/>
            </a:r>
            <a:br>
              <a:rPr lang="cs-CZ" sz="1600" dirty="0" smtClean="0"/>
            </a:br>
            <a:r>
              <a:rPr lang="cs-CZ" sz="1600" dirty="0" smtClean="0"/>
              <a:t/>
            </a:r>
            <a:br>
              <a:rPr lang="cs-CZ" sz="1600" dirty="0" smtClean="0"/>
            </a:br>
            <a:r>
              <a:rPr lang="cs-CZ" sz="1600" dirty="0" smtClean="0"/>
              <a:t/>
            </a:r>
            <a:br>
              <a:rPr lang="cs-CZ" sz="1600" dirty="0" smtClean="0"/>
            </a:br>
            <a:r>
              <a:rPr lang="cs-CZ" sz="1600" dirty="0" smtClean="0">
                <a:solidFill>
                  <a:schemeClr val="tx1"/>
                </a:solidFill>
              </a:rPr>
              <a:t>Zjednodušeně by se dalo říci, že tisk je obdobný principu razítka. Na tento tisk není třeba tiskařského lisu. Tisk lze provést na běžném knihařském lisu, nebo přiložit list papíru na štoček a papír přejet válečkem. Štočky se při tomto druhu tisku příliš neopotřebovávají.</a:t>
            </a:r>
            <a:br>
              <a:rPr lang="cs-CZ" sz="1600" dirty="0" smtClean="0">
                <a:solidFill>
                  <a:schemeClr val="tx1"/>
                </a:solidFill>
              </a:rPr>
            </a:br>
            <a:r>
              <a:rPr lang="cs-CZ" sz="1600" u="sng" dirty="0" smtClean="0">
                <a:solidFill>
                  <a:schemeClr val="tx1"/>
                </a:solidFill>
              </a:rPr>
              <a:t>Do této kategorie patří: dřevořez, dřevoryt a linoryt.</a:t>
            </a:r>
            <a:endParaRPr lang="cs-CZ" sz="1600" u="sng" dirty="0">
              <a:solidFill>
                <a:schemeClr val="tx1"/>
              </a:solidFill>
            </a:endParaRPr>
          </a:p>
        </p:txBody>
      </p:sp>
      <p:pic>
        <p:nvPicPr>
          <p:cNvPr id="4" name="Zástupný symbol pro obsah 3" descr="Vyska.png"/>
          <p:cNvPicPr>
            <a:picLocks noGrp="1" noChangeAspect="1"/>
          </p:cNvPicPr>
          <p:nvPr>
            <p:ph idx="1"/>
          </p:nvPr>
        </p:nvPicPr>
        <p:blipFill>
          <a:blip r:embed="rId2"/>
          <a:stretch>
            <a:fillRect/>
          </a:stretch>
        </p:blipFill>
        <p:spPr>
          <a:xfrm>
            <a:off x="360102" y="2786058"/>
            <a:ext cx="8349600" cy="342902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Ludmila </a:t>
            </a:r>
            <a:r>
              <a:rPr lang="cs-CZ" sz="3200" dirty="0" err="1" smtClean="0"/>
              <a:t>Jiřincová</a:t>
            </a:r>
            <a:r>
              <a:rPr lang="cs-CZ" sz="3200" dirty="0" smtClean="0"/>
              <a:t>, Jaro, linoryt, 1971</a:t>
            </a:r>
            <a:endParaRPr lang="cs-CZ" sz="3200" dirty="0"/>
          </a:p>
        </p:txBody>
      </p:sp>
      <p:pic>
        <p:nvPicPr>
          <p:cNvPr id="4" name="Zástupný symbol pro obsah 3" descr="_vyr_36Jirincova.jpg"/>
          <p:cNvPicPr>
            <a:picLocks noGrp="1" noChangeAspect="1"/>
          </p:cNvPicPr>
          <p:nvPr>
            <p:ph idx="1"/>
          </p:nvPr>
        </p:nvPicPr>
        <p:blipFill>
          <a:blip r:embed="rId2"/>
          <a:srcRect l="10779" t="7273" r="9828" b="9386"/>
          <a:stretch>
            <a:fillRect/>
          </a:stretch>
        </p:blipFill>
        <p:spPr>
          <a:xfrm>
            <a:off x="2571736" y="1500174"/>
            <a:ext cx="3571900" cy="5214974"/>
          </a:xfrm>
          <a:ln>
            <a:solidFill>
              <a:schemeClr val="accent3">
                <a:lumMod val="75000"/>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193</TotalTime>
  <Words>437</Words>
  <Application>Microsoft Office PowerPoint</Application>
  <PresentationFormat>Předvádění na obrazovce (4:3)</PresentationFormat>
  <Paragraphs>56</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Modul</vt:lpstr>
      <vt:lpstr>Grafické techniky</vt:lpstr>
      <vt:lpstr>Ota Janeček, Ptáček a slunce, suchá jehla, 1985</vt:lpstr>
      <vt:lpstr>Grafika</vt:lpstr>
      <vt:lpstr>Jiří John, Dřevo,grafika, 1970  Muzeum umění Olomouc</vt:lpstr>
      <vt:lpstr>Historie grafiky </vt:lpstr>
      <vt:lpstr>Rozdělení grafiky</vt:lpstr>
      <vt:lpstr>Kamil Lhoták,Ex libris, litografie, 1963</vt:lpstr>
      <vt:lpstr>Tisk z výšky Jedná se o nejstarší grafickou techniku. Grafik po přenesení kresby na štoček, postupně pomocí různých druhů rýtek a dlátek odebírá materiál kolem kresby. Odebrané místo bude na výsledné grafice bílé. Barva se nanáší na vyvýšená místa (odtud název „tisk z výšky“).     Zjednodušeně by se dalo říci, že tisk je obdobný principu razítka. Na tento tisk není třeba tiskařského lisu. Tisk lze provést na běžném knihařském lisu, nebo přiložit list papíru na štoček a papír přejet válečkem. Štočky se při tomto druhu tisku příliš neopotřebovávají. Do této kategorie patří: dřevořez, dřevoryt a linoryt.</vt:lpstr>
      <vt:lpstr>Ludmila Jiřincová, Jaro, linoryt, 1971</vt:lpstr>
      <vt:lpstr>Tisk z hloubky Již od starověku ryli zlatníci do kovu různé ornamenty, ale pouze k dekorativním účelům. Odtud byl již jen k technice tisku z hloubky - rytině. Popudem byla snaha o větší výrazovou možnost, jelikož tisk z hloubky umožňuje daleko jemnější práci.    Grafik při této technice vyryje nebo vyleptá výjev do destičky (zinkové, ocelové, měděné či hliníkové). Poté vetře barvu do vyrytých či vyleptaných míst a tlakem lisu obtiskne výjev na papír. Při této technice dochází k většímu opotřebení destiček. Některé techniky tisku z hloubky tak mají jen velmi omezený náklad. Patří sem: rytina, lept, suchá jehla, mezzotinta, měkký kryt (vernis mou), akvatinta, oceloryt. </vt:lpstr>
      <vt:lpstr>Zdena Braunerová, Dominikánská ulička, lept</vt:lpstr>
      <vt:lpstr>  Tisk z plochy Do této kategorie patří: litografie (kamenotisk).  </vt:lpstr>
      <vt:lpstr>Beneš Vincenc, Zátiší s ovocem, litografie,1927</vt:lpstr>
      <vt:lpstr>Ostatní grafické techniky Kombinace technik</vt:lpstr>
      <vt:lpstr>Doc. PaedDr. Jiří Eliška  Grupa, kombinovaná grafika</vt:lpstr>
      <vt:lpstr>Počítačová grafika</vt:lpstr>
      <vt:lpstr>Oheň, počítačová grafika, čtyřdílný obraz na plátně, Art Praha</vt:lpstr>
      <vt:lpstr>Počítačová grafika</vt:lpstr>
      <vt:lpstr>Grafické sounáležitosti</vt:lpstr>
      <vt:lpstr>  Malé odbočení ke knihtisku Za první tištěnou knihu na světě se považuje ilustrovaná buddhistická sútra, vydaná roku 868 v Číně. To je podivuhodné, neboť se všeobecně tvrdí, že knihtisk vynalezl v roce 1445 Johannes Gutenberg. On se tedy jmenoval Gansfleisch, ale pro slavného tiskaře asi bylo nepřijatelné, aby se představoval nějak jako „husí maso“, tak zvolil pseudonym.  Nejstarší česky tištěnou knihou je Kronika trojánská, vydaná v roce 1468. </vt:lpstr>
      <vt:lpstr>Zdroje: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Grafické techniky</dc:title>
  <dc:creator>Macima</dc:creator>
  <cp:lastModifiedBy>Noname</cp:lastModifiedBy>
  <cp:revision>23</cp:revision>
  <dcterms:created xsi:type="dcterms:W3CDTF">2012-01-22T16:18:18Z</dcterms:created>
  <dcterms:modified xsi:type="dcterms:W3CDTF">2012-06-17T08:45:09Z</dcterms:modified>
</cp:coreProperties>
</file>