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4" r:id="rId9"/>
    <p:sldId id="277" r:id="rId10"/>
    <p:sldId id="262" r:id="rId11"/>
    <p:sldId id="265" r:id="rId12"/>
    <p:sldId id="274" r:id="rId13"/>
    <p:sldId id="267" r:id="rId14"/>
    <p:sldId id="266" r:id="rId15"/>
    <p:sldId id="275" r:id="rId16"/>
    <p:sldId id="268" r:id="rId17"/>
    <p:sldId id="269" r:id="rId18"/>
    <p:sldId id="270" r:id="rId19"/>
    <p:sldId id="276" r:id="rId20"/>
    <p:sldId id="271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512E7D-7A7F-4276-AB9C-E6818CFBE309}" type="datetimeFigureOut">
              <a:rPr lang="cs-CZ" smtClean="0"/>
              <a:pPr/>
              <a:t>19.6.2012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4D28C2-C406-4338-879F-83081901BA1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2" name="Obdélník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Obdélník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Obdélník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Obdélník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Obdélník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56" name="Obdélník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Obdélník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Obdélník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Obdélník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512E7D-7A7F-4276-AB9C-E6818CFBE309}" type="datetimeFigureOut">
              <a:rPr lang="cs-CZ" smtClean="0"/>
              <a:pPr/>
              <a:t>19.6.2012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4D28C2-C406-4338-879F-83081901BA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512E7D-7A7F-4276-AB9C-E6818CFBE309}" type="datetimeFigureOut">
              <a:rPr lang="cs-CZ" smtClean="0"/>
              <a:pPr/>
              <a:t>19.6.2012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4D28C2-C406-4338-879F-83081901BA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512E7D-7A7F-4276-AB9C-E6818CFBE309}" type="datetimeFigureOut">
              <a:rPr lang="cs-CZ" smtClean="0"/>
              <a:pPr/>
              <a:t>19.6.2012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4D28C2-C406-4338-879F-83081901BA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Volný tvar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Volný tvar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Volný tvar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Volný tvar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Volný tvar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Volný tvar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Volný tvar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Volný tvar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Volný tvar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Volný tvar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Volný tvar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Volný tvar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Volný tvar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Volný tvar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512E7D-7A7F-4276-AB9C-E6818CFBE309}" type="datetimeFigureOut">
              <a:rPr lang="cs-CZ" smtClean="0"/>
              <a:pPr/>
              <a:t>19.6.2012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4D28C2-C406-4338-879F-83081901BA1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bdélník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Obdélník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Obdélník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512E7D-7A7F-4276-AB9C-E6818CFBE309}" type="datetimeFigureOut">
              <a:rPr lang="cs-CZ" smtClean="0"/>
              <a:pPr/>
              <a:t>19.6.2012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4D28C2-C406-4338-879F-83081901BA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délník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512E7D-7A7F-4276-AB9C-E6818CFBE309}" type="datetimeFigureOut">
              <a:rPr lang="cs-CZ" smtClean="0"/>
              <a:pPr/>
              <a:t>19.6.2012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4D28C2-C406-4338-879F-83081901BA1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Obdélník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Obdélník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Obdélník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Obdélník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Obdélník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Obdélník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Obdélník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512E7D-7A7F-4276-AB9C-E6818CFBE309}" type="datetimeFigureOut">
              <a:rPr lang="cs-CZ" smtClean="0"/>
              <a:pPr/>
              <a:t>19.6.2012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4D28C2-C406-4338-879F-83081901BA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512E7D-7A7F-4276-AB9C-E6818CFBE309}" type="datetimeFigureOut">
              <a:rPr lang="cs-CZ" smtClean="0"/>
              <a:pPr/>
              <a:t>19.6.2012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4D28C2-C406-4338-879F-83081901BA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512E7D-7A7F-4276-AB9C-E6818CFBE309}" type="datetimeFigureOut">
              <a:rPr lang="cs-CZ" smtClean="0"/>
              <a:pPr/>
              <a:t>19.6.2012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4D28C2-C406-4338-879F-83081901BA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Přímá spojovací čára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Skupina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Přímá spojovací čára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ovací čára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ovací čára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grpSp>
        <p:nvGrpSpPr>
          <p:cNvPr id="14" name="Skupina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Přímá spojovací čára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ovací čára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ovací čára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Skupina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Přímá spojovací čára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ovací čára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ovací čára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6F512E7D-7A7F-4276-AB9C-E6818CFBE309}" type="datetimeFigureOut">
              <a:rPr lang="cs-CZ" smtClean="0"/>
              <a:pPr/>
              <a:t>19.6.2012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524D28C2-C406-4338-879F-83081901BA1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Obdélník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Obdélník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Obdélník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Obdélník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F512E7D-7A7F-4276-AB9C-E6818CFBE309}" type="datetimeFigureOut">
              <a:rPr lang="cs-CZ" smtClean="0"/>
              <a:pPr/>
              <a:t>19.6.2012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524D28C2-C406-4338-879F-83081901BA1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400" dirty="0" smtClean="0"/>
              <a:t>Sochařství</a:t>
            </a:r>
            <a:endParaRPr lang="cs-CZ" sz="4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Socha, plastika, sousoší, busta, reliéf</a:t>
            </a:r>
            <a:endParaRPr lang="cs-CZ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8662" y="428604"/>
            <a:ext cx="7772400" cy="928694"/>
          </a:xfrm>
        </p:spPr>
        <p:txBody>
          <a:bodyPr/>
          <a:lstStyle/>
          <a:p>
            <a:r>
              <a:rPr lang="cs-CZ" sz="2800" b="1" u="sng" dirty="0" smtClean="0"/>
              <a:t>Sochařství podle funkce</a:t>
            </a:r>
            <a:r>
              <a:rPr lang="cs-CZ" sz="2800" b="1" dirty="0" smtClean="0"/>
              <a:t/>
            </a:r>
            <a:br>
              <a:rPr lang="cs-CZ" sz="2800" b="1" dirty="0" smtClean="0"/>
            </a:br>
            <a:r>
              <a:rPr lang="cs-CZ" sz="2800" dirty="0" smtClean="0"/>
              <a:t>zahrnuje sochařská díla, která jsou: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smtClean="0"/>
              <a:t> </a:t>
            </a:r>
            <a:br>
              <a:rPr lang="cs-CZ" b="1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1357298"/>
            <a:ext cx="7772400" cy="4998262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+mj-lt"/>
              </a:rPr>
              <a:t>součástí architektury </a:t>
            </a:r>
          </a:p>
          <a:p>
            <a:r>
              <a:rPr lang="cs-CZ" dirty="0" smtClean="0">
                <a:latin typeface="+mj-lt"/>
              </a:rPr>
              <a:t>součástí urbanistického řešení</a:t>
            </a:r>
          </a:p>
          <a:p>
            <a:r>
              <a:rPr lang="cs-CZ" dirty="0" smtClean="0">
                <a:latin typeface="+mj-lt"/>
              </a:rPr>
              <a:t>součástí přírodního prostředí  </a:t>
            </a:r>
          </a:p>
          <a:p>
            <a:r>
              <a:rPr lang="cs-CZ" dirty="0" smtClean="0">
                <a:latin typeface="+mj-lt"/>
              </a:rPr>
              <a:t>součástí interiéru.</a:t>
            </a:r>
          </a:p>
          <a:p>
            <a:pPr>
              <a:buNone/>
            </a:pPr>
            <a:r>
              <a:rPr lang="cs-CZ" sz="2800" b="1" u="sng" dirty="0" smtClean="0">
                <a:latin typeface="+mj-lt"/>
              </a:rPr>
              <a:t>Podle druhu se dělí na:</a:t>
            </a:r>
          </a:p>
          <a:p>
            <a:r>
              <a:rPr lang="cs-CZ" dirty="0" smtClean="0">
                <a:latin typeface="+mj-lt"/>
              </a:rPr>
              <a:t>figurální  </a:t>
            </a:r>
          </a:p>
          <a:p>
            <a:r>
              <a:rPr lang="cs-CZ" dirty="0" smtClean="0">
                <a:latin typeface="+mj-lt"/>
              </a:rPr>
              <a:t>portrétní </a:t>
            </a:r>
          </a:p>
          <a:p>
            <a:r>
              <a:rPr lang="cs-CZ" dirty="0" smtClean="0">
                <a:latin typeface="+mj-lt"/>
              </a:rPr>
              <a:t>dekorativní /</a:t>
            </a:r>
            <a:r>
              <a:rPr lang="cs-CZ" dirty="0" smtClean="0"/>
              <a:t>ornamenty, symboly, znaky a další abstraktní motivy/. </a:t>
            </a:r>
          </a:p>
          <a:p>
            <a:endParaRPr lang="cs-CZ" sz="4800" b="1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b="1" dirty="0" smtClean="0"/>
              <a:t>Sousoší - n</a:t>
            </a:r>
            <a:r>
              <a:rPr lang="cs-CZ" sz="2400" dirty="0" smtClean="0"/>
              <a:t>ěkolik soch vhodně spojených do jednoho výtvarného celku.</a:t>
            </a:r>
            <a:endParaRPr lang="cs-CZ" sz="2400" dirty="0"/>
          </a:p>
        </p:txBody>
      </p:sp>
      <p:pic>
        <p:nvPicPr>
          <p:cNvPr id="4" name="Zástupný symbol pro obsah 3" descr="norsko-kultura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86100" y="1784350"/>
            <a:ext cx="3429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smtClean="0"/>
              <a:t>Sousoší připomínající irský </a:t>
            </a:r>
            <a:r>
              <a:rPr lang="cs-CZ" sz="2400" dirty="0" smtClean="0"/>
              <a:t>hladomor </a:t>
            </a:r>
            <a:br>
              <a:rPr lang="cs-CZ" sz="2400" dirty="0" smtClean="0"/>
            </a:br>
            <a:r>
              <a:rPr lang="cs-CZ" sz="2400" dirty="0" err="1" smtClean="0"/>
              <a:t>Dablin</a:t>
            </a:r>
            <a:r>
              <a:rPr lang="cs-CZ" sz="2400" dirty="0" smtClean="0"/>
              <a:t>, Irsko</a:t>
            </a:r>
            <a:endParaRPr lang="cs-CZ" sz="2400" dirty="0"/>
          </a:p>
        </p:txBody>
      </p:sp>
      <p:pic>
        <p:nvPicPr>
          <p:cNvPr id="4" name="Zástupný symbol pro obsah 3" descr="IMG_05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1784350"/>
            <a:ext cx="6096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1" dirty="0" smtClean="0"/>
              <a:t>Reliéf</a:t>
            </a:r>
            <a:r>
              <a:rPr lang="cs-CZ" sz="2000" b="1" dirty="0" smtClean="0"/>
              <a:t>- plastické zobrazení na ploše, plastický obraz,</a:t>
            </a:r>
            <a:br>
              <a:rPr lang="cs-CZ" sz="2000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endParaRPr lang="cs-CZ" dirty="0"/>
          </a:p>
        </p:txBody>
      </p:sp>
      <p:pic>
        <p:nvPicPr>
          <p:cNvPr id="4" name="Zástupný symbol pro obsah 3" descr="3. Karolinské sochařství - slonovinové řezby z dílen Karla Velikéh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357298"/>
            <a:ext cx="7212391" cy="5256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28604"/>
            <a:ext cx="7772400" cy="785818"/>
          </a:xfrm>
        </p:spPr>
        <p:txBody>
          <a:bodyPr/>
          <a:lstStyle/>
          <a:p>
            <a:r>
              <a:rPr lang="cs-CZ" sz="3200" dirty="0" err="1" smtClean="0"/>
              <a:t>Aššurbanipal</a:t>
            </a:r>
            <a:r>
              <a:rPr lang="cs-CZ" sz="3200" dirty="0" smtClean="0"/>
              <a:t> na lovu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1800" dirty="0" smtClean="0"/>
              <a:t>palácový reliéf z Ninive, starověk</a:t>
            </a:r>
            <a:endParaRPr lang="cs-CZ" sz="1800" dirty="0"/>
          </a:p>
        </p:txBody>
      </p:sp>
      <p:pic>
        <p:nvPicPr>
          <p:cNvPr id="4" name="Zástupný symbol pro obsah 3" descr="12. Aššurbanipal na lovu, palácový reliéf z Ninive .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571612"/>
            <a:ext cx="7100650" cy="5004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b="1" dirty="0" smtClean="0"/>
              <a:t>Zvláštním druhem reliéfu je též medaile, plaketa či mince.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Jáchymovské tolary</a:t>
            </a:r>
            <a:endParaRPr lang="cs-CZ" dirty="0"/>
          </a:p>
        </p:txBody>
      </p:sp>
      <p:pic>
        <p:nvPicPr>
          <p:cNvPr id="4" name="Zástupný symbol pro obsah 3" descr="p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2143116"/>
            <a:ext cx="7411748" cy="378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7224" y="571480"/>
            <a:ext cx="7772400" cy="914400"/>
          </a:xfrm>
        </p:spPr>
        <p:txBody>
          <a:bodyPr/>
          <a:lstStyle/>
          <a:p>
            <a:r>
              <a:rPr lang="cs-CZ" sz="3200" b="1" dirty="0" smtClean="0"/>
              <a:t>Busta</a:t>
            </a:r>
            <a:r>
              <a:rPr lang="cs-CZ" sz="3200" dirty="0" smtClean="0"/>
              <a:t>, spisovný tvar také </a:t>
            </a:r>
            <a:r>
              <a:rPr lang="cs-CZ" sz="3200" b="1" dirty="0" smtClean="0"/>
              <a:t>bysta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    je sochařské ztvárnění, hlavy, ramen a hrudníku obvykle umístěné na podstavci. Je to sochařský portrét. </a:t>
            </a:r>
          </a:p>
          <a:p>
            <a:pPr>
              <a:buNone/>
            </a:pPr>
            <a:r>
              <a:rPr lang="cs-CZ" dirty="0" smtClean="0"/>
              <a:t>    Bývá vytvořena zpravidla z mramoru, bronzu, nebo z jiného trvanlivého materiálu, případně ze dřeva.</a:t>
            </a:r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Busta </a:t>
            </a:r>
            <a:r>
              <a:rPr lang="cs-CZ" sz="2400" dirty="0" err="1" smtClean="0"/>
              <a:t>Constanzy</a:t>
            </a:r>
            <a:r>
              <a:rPr lang="cs-CZ" sz="2800" dirty="0" smtClean="0"/>
              <a:t> </a:t>
            </a:r>
            <a:r>
              <a:rPr lang="cs-CZ" sz="2800" dirty="0" err="1" smtClean="0"/>
              <a:t>Buonarelli</a:t>
            </a:r>
            <a:r>
              <a:rPr lang="cs-CZ" sz="2800" dirty="0" smtClean="0"/>
              <a:t>, 1635, Florencie</a:t>
            </a:r>
            <a:endParaRPr lang="cs-CZ" sz="2800" dirty="0"/>
          </a:p>
        </p:txBody>
      </p:sp>
      <p:pic>
        <p:nvPicPr>
          <p:cNvPr id="4" name="Zástupný symbol pro obsah 3" descr="Busta Constanzy Buonarelli, 1635, Florencie, soukr. zakázk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28975" y="1784350"/>
            <a:ext cx="314325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err="1" smtClean="0"/>
              <a:t>Kai</a:t>
            </a:r>
            <a:r>
              <a:rPr lang="cs-CZ" sz="2400" dirty="0" smtClean="0"/>
              <a:t> </a:t>
            </a:r>
            <a:r>
              <a:rPr lang="cs-CZ" sz="2400" dirty="0" err="1" smtClean="0"/>
              <a:t>Teichar</a:t>
            </a:r>
            <a:r>
              <a:rPr lang="cs-CZ" sz="2400" dirty="0" smtClean="0"/>
              <a:t>, Busta Václava Havla </a:t>
            </a:r>
            <a:br>
              <a:rPr lang="cs-CZ" sz="2400" dirty="0" smtClean="0"/>
            </a:br>
            <a:r>
              <a:rPr lang="cs-CZ" sz="2400" dirty="0" smtClean="0"/>
              <a:t>Národní divadlo v Praze</a:t>
            </a:r>
            <a:endParaRPr lang="cs-CZ" dirty="0"/>
          </a:p>
        </p:txBody>
      </p:sp>
      <p:pic>
        <p:nvPicPr>
          <p:cNvPr id="4" name="Zástupný symbol pro obsah 3" descr="30393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500174"/>
            <a:ext cx="7988475" cy="47149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smtClean="0"/>
              <a:t>K sochařským dílům patří i klenoty a šperky</a:t>
            </a:r>
            <a:r>
              <a:rPr lang="cs-CZ" sz="2800" dirty="0" smtClean="0"/>
              <a:t>.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9" name="Zástupný symbol pro obsah 8" descr="zbozi-1596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1784350"/>
            <a:ext cx="6096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357166"/>
            <a:ext cx="7772400" cy="285752"/>
          </a:xfrm>
        </p:spPr>
        <p:txBody>
          <a:bodyPr/>
          <a:lstStyle/>
          <a:p>
            <a:r>
              <a:rPr lang="cs-CZ" sz="1400" dirty="0" smtClean="0"/>
              <a:t>August Rodin (1840 – 1917), Danaid</a:t>
            </a:r>
            <a:endParaRPr lang="cs-CZ" sz="1400" dirty="0"/>
          </a:p>
        </p:txBody>
      </p:sp>
      <p:pic>
        <p:nvPicPr>
          <p:cNvPr id="4" name="Zástupný symbol pro obsah 3" descr="rodin_august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785794"/>
            <a:ext cx="7002751" cy="5904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357166"/>
            <a:ext cx="7772400" cy="1000132"/>
          </a:xfrm>
        </p:spPr>
        <p:txBody>
          <a:bodyPr/>
          <a:lstStyle/>
          <a:p>
            <a:r>
              <a:rPr lang="cs-CZ" sz="2000" dirty="0" smtClean="0"/>
              <a:t>Ukázky současného moderního </a:t>
            </a:r>
            <a:r>
              <a:rPr lang="cs-CZ" sz="2000" dirty="0" smtClean="0"/>
              <a:t>sochařství s vyžitím tradičních i netradičních materiálů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err="1" smtClean="0"/>
              <a:t>Haroshi</a:t>
            </a:r>
            <a:r>
              <a:rPr lang="cs-CZ" sz="2000" dirty="0" smtClean="0"/>
              <a:t> /Japonsko/ - tvorba ze skateboardů</a:t>
            </a:r>
            <a:endParaRPr lang="cs-CZ" sz="2000" dirty="0"/>
          </a:p>
        </p:txBody>
      </p:sp>
      <p:pic>
        <p:nvPicPr>
          <p:cNvPr id="4" name="Zástupný symbol pro obsah 3" descr="haroshi-sochy-skateboard-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6036" y="1571612"/>
            <a:ext cx="7980000" cy="478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28604"/>
            <a:ext cx="7772400" cy="428628"/>
          </a:xfrm>
        </p:spPr>
        <p:txBody>
          <a:bodyPr/>
          <a:lstStyle/>
          <a:p>
            <a:r>
              <a:rPr lang="cs-CZ" sz="2000" dirty="0" err="1" smtClean="0"/>
              <a:t>Haroshi</a:t>
            </a:r>
            <a:r>
              <a:rPr lang="cs-CZ" sz="2000" dirty="0" smtClean="0"/>
              <a:t> </a:t>
            </a:r>
            <a:r>
              <a:rPr lang="cs-CZ" sz="2000" dirty="0" smtClean="0"/>
              <a:t>/Japonsko/ - tvorba ze skateboardů</a:t>
            </a:r>
            <a:endParaRPr lang="cs-CZ" sz="2000" dirty="0"/>
          </a:p>
        </p:txBody>
      </p:sp>
      <p:pic>
        <p:nvPicPr>
          <p:cNvPr id="4" name="Zástupný symbol pro obsah 3" descr="haroshi-sochy-skateboard-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357298"/>
            <a:ext cx="8100000" cy="486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488044"/>
          </a:xfrm>
        </p:spPr>
        <p:txBody>
          <a:bodyPr/>
          <a:lstStyle/>
          <a:p>
            <a:r>
              <a:rPr lang="cs-CZ" sz="2800" dirty="0" smtClean="0"/>
              <a:t>Objekty</a:t>
            </a:r>
            <a:endParaRPr lang="cs-CZ" sz="2800" dirty="0"/>
          </a:p>
        </p:txBody>
      </p:sp>
      <p:pic>
        <p:nvPicPr>
          <p:cNvPr id="6" name="Zástupný symbol pro obsah 5" descr="sochy_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6434" y="1357298"/>
            <a:ext cx="7674655" cy="52392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7224" y="428604"/>
            <a:ext cx="7772400" cy="914400"/>
          </a:xfrm>
        </p:spPr>
        <p:txBody>
          <a:bodyPr/>
          <a:lstStyle/>
          <a:p>
            <a:r>
              <a:rPr lang="cs-CZ" sz="2800" dirty="0" smtClean="0"/>
              <a:t>Aleš Veselý, Stigmatizační objekt</a:t>
            </a:r>
            <a:endParaRPr lang="cs-CZ" sz="2800" dirty="0"/>
          </a:p>
        </p:txBody>
      </p:sp>
      <p:pic>
        <p:nvPicPr>
          <p:cNvPr id="4" name="Zástupný symbol pro obsah 3" descr="Ales-Vesely-stigmatizacni-objekt-436x26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643050"/>
            <a:ext cx="7698072" cy="467887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dirty="0" smtClean="0"/>
              <a:t>Ledová socha Josefa Haydna v jeskyni pod Dachsteinem</a:t>
            </a:r>
            <a:endParaRPr lang="cs-CZ" sz="2000" dirty="0"/>
          </a:p>
        </p:txBody>
      </p:sp>
      <p:pic>
        <p:nvPicPr>
          <p:cNvPr id="4" name="Zástupný symbol pro obsah 3" descr="179303-original1-x6c4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2696" y="1214421"/>
            <a:ext cx="7365518" cy="55241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7772400" cy="500066"/>
          </a:xfrm>
        </p:spPr>
        <p:txBody>
          <a:bodyPr/>
          <a:lstStyle/>
          <a:p>
            <a:r>
              <a:rPr lang="cs-CZ" sz="3200" dirty="0" smtClean="0"/>
              <a:t>Zahradní plastika, Oslo, Norsko</a:t>
            </a:r>
            <a:endParaRPr lang="cs-CZ" sz="3200" dirty="0"/>
          </a:p>
        </p:txBody>
      </p:sp>
      <p:pic>
        <p:nvPicPr>
          <p:cNvPr id="4" name="Zástupný symbol pro obsah 3" descr="norsko-kultura2-nahle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2" y="1071546"/>
            <a:ext cx="4133584" cy="5508000"/>
          </a:xfr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357166"/>
            <a:ext cx="7772400" cy="500066"/>
          </a:xfrm>
        </p:spPr>
        <p:txBody>
          <a:bodyPr/>
          <a:lstStyle/>
          <a:p>
            <a:r>
              <a:rPr lang="cs-CZ" sz="3200" dirty="0" smtClean="0"/>
              <a:t>Pohovka</a:t>
            </a:r>
            <a:endParaRPr lang="cs-CZ" sz="3200" dirty="0"/>
          </a:p>
        </p:txBody>
      </p:sp>
      <p:pic>
        <p:nvPicPr>
          <p:cNvPr id="4" name="Zástupný symbol pro obsah 3" descr="photo-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142985"/>
            <a:ext cx="7903273" cy="5357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8662" y="500042"/>
            <a:ext cx="7772400" cy="914400"/>
          </a:xfrm>
        </p:spPr>
        <p:txBody>
          <a:bodyPr/>
          <a:lstStyle/>
          <a:p>
            <a:r>
              <a:rPr lang="cs-CZ" sz="2400" dirty="0" smtClean="0"/>
              <a:t>Drátěná plastika dívky</a:t>
            </a:r>
            <a:endParaRPr lang="cs-CZ" sz="2400" dirty="0"/>
          </a:p>
        </p:txBody>
      </p:sp>
      <p:pic>
        <p:nvPicPr>
          <p:cNvPr id="4" name="Zástupný symbol pro obsah 3" descr="BYT2f3ac1_Z_04_Kostal_plastik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5918" y="1357297"/>
            <a:ext cx="7543733" cy="52642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7937064" cy="2291642"/>
          </a:xfrm>
        </p:spPr>
        <p:txBody>
          <a:bodyPr>
            <a:normAutofit/>
          </a:bodyPr>
          <a:lstStyle/>
          <a:p>
            <a:r>
              <a:rPr lang="cs-CZ" sz="1800" dirty="0" smtClean="0"/>
              <a:t>Anton Macko, </a:t>
            </a:r>
            <a:r>
              <a:rPr lang="cs-CZ" sz="1800" dirty="0" err="1" smtClean="0"/>
              <a:t>Otília</a:t>
            </a:r>
            <a:r>
              <a:rPr lang="cs-CZ" sz="1800" dirty="0" smtClean="0"/>
              <a:t> </a:t>
            </a:r>
            <a:r>
              <a:rPr lang="cs-CZ" sz="1800" dirty="0" err="1" smtClean="0"/>
              <a:t>Nevřelová</a:t>
            </a:r>
            <a:r>
              <a:rPr lang="cs-CZ" sz="1800" dirty="0" smtClean="0"/>
              <a:t>, Výtvarná výchova, metodická příručka, SPN, 1990</a:t>
            </a:r>
          </a:p>
          <a:p>
            <a:r>
              <a:rPr lang="cs-CZ" sz="1800" dirty="0" err="1" smtClean="0"/>
              <a:t>Raul</a:t>
            </a:r>
            <a:r>
              <a:rPr lang="cs-CZ" sz="1800" dirty="0" smtClean="0"/>
              <a:t> Trojan, Bohumír Mráz, Malý slovník výtvarného umění</a:t>
            </a:r>
          </a:p>
          <a:p>
            <a:r>
              <a:rPr lang="cs-CZ" sz="1800" dirty="0" smtClean="0"/>
              <a:t>Internet – </a:t>
            </a:r>
            <a:r>
              <a:rPr lang="cs-CZ" sz="1800" smtClean="0"/>
              <a:t>Wikipedie</a:t>
            </a:r>
            <a:endParaRPr lang="cs-CZ" sz="1800" dirty="0" smtClean="0"/>
          </a:p>
          <a:p>
            <a:r>
              <a:rPr lang="cs-CZ" sz="1800" dirty="0" smtClean="0"/>
              <a:t>Internet – ilustrační foto</a:t>
            </a:r>
          </a:p>
          <a:p>
            <a:endParaRPr lang="cs-CZ" sz="1800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Zdroje: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Sochařství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latin typeface="+mj-lt"/>
              </a:rPr>
              <a:t>je druh výtvarného umění, který zobrazuje skutečnost a umělcovy představy prostorovým objektem. Někdy ( v reliéfu) tuto představu pouze navozuje. Zaměřuje se na skutečný objem tvarů, na jejich trojrozměrnost a prostorovost. </a:t>
            </a:r>
          </a:p>
          <a:p>
            <a:r>
              <a:rPr lang="cs-CZ" dirty="0" smtClean="0">
                <a:latin typeface="+mj-lt"/>
              </a:rPr>
              <a:t>Sochu vnímáme v prostoru, do jehož je zasazena a ona zpětně tento prostor ovlivňuje.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45719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cs-CZ" dirty="0" smtClean="0">
                <a:latin typeface="+mj-lt"/>
              </a:rPr>
              <a:t>Soch se můžeme dotýkat a vnímat tvar a strukturu povrchů jejich materiálů. Při pohledu z jiného úhlu se nám však jejich podoba může zásadně změnit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6" name="Zástupný symbol pro obsah 5" descr="02_IMG_0116-upr1c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714744" y="234000"/>
            <a:ext cx="4287050" cy="6444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7772400" cy="571504"/>
          </a:xfrm>
        </p:spPr>
        <p:txBody>
          <a:bodyPr/>
          <a:lstStyle/>
          <a:p>
            <a:r>
              <a:rPr lang="cs-CZ" sz="2000" dirty="0" smtClean="0"/>
              <a:t>Stefan </a:t>
            </a:r>
            <a:r>
              <a:rPr lang="cs-CZ" sz="2000" dirty="0" err="1" smtClean="0"/>
              <a:t>Milkov</a:t>
            </a:r>
            <a:r>
              <a:rPr lang="cs-CZ" sz="2000" dirty="0" smtClean="0"/>
              <a:t>, Muž s diskem </a:t>
            </a: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cs-CZ" sz="1800" dirty="0" smtClean="0"/>
              <a:t>/výstava - Trojský zámek, 2011/</a:t>
            </a:r>
            <a:endParaRPr lang="cs-CZ" sz="1800" dirty="0"/>
          </a:p>
        </p:txBody>
      </p:sp>
      <p:pic>
        <p:nvPicPr>
          <p:cNvPr id="4" name="Zástupný symbol pro obsah 3" descr="trojavystava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000108"/>
            <a:ext cx="7544232" cy="5724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357166"/>
            <a:ext cx="7772400" cy="1071570"/>
          </a:xfrm>
        </p:spPr>
        <p:txBody>
          <a:bodyPr/>
          <a:lstStyle/>
          <a:p>
            <a:r>
              <a:rPr lang="cs-CZ" sz="3600" dirty="0" smtClean="0"/>
              <a:t>Podle techniky opracování dělíme sochařství na: 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u="sng" dirty="0" smtClean="0"/>
              <a:t>SKULPTIVNÍ</a:t>
            </a:r>
            <a:r>
              <a:rPr lang="cs-CZ" dirty="0" smtClean="0"/>
              <a:t>, skulptura vzniká odebíráním hmoty, tj. kamene, dřeva, kosti. Sochař  tak vytváří konečné, finální dílo, které je originálem .</a:t>
            </a:r>
          </a:p>
          <a:p>
            <a:r>
              <a:rPr lang="cs-CZ" b="1" u="sng" dirty="0" smtClean="0"/>
              <a:t>PLASTICKÉ, </a:t>
            </a:r>
            <a:r>
              <a:rPr lang="cs-CZ" dirty="0" smtClean="0"/>
              <a:t>plastiku vytváří sochař tvarováním nebo odebíráním hmoty. Modeluje ji z hlíny, vosku, plastické hmoty. Tak vzniká model díla, který je unikátem.Bývá odlit do jiného materiálu, než z jakého byl model, např. do sádry a do bronzu. Za originální plastiky je považováno obvykle pět odlitků. Sochy mohou být sestavovány také z částí.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357166"/>
            <a:ext cx="7772400" cy="642942"/>
          </a:xfrm>
        </p:spPr>
        <p:txBody>
          <a:bodyPr/>
          <a:lstStyle/>
          <a:p>
            <a:r>
              <a:rPr lang="cs-CZ" sz="2000" b="1" dirty="0" smtClean="0"/>
              <a:t>Matyáš </a:t>
            </a:r>
            <a:r>
              <a:rPr lang="cs-CZ" sz="2000" dirty="0" smtClean="0"/>
              <a:t>Bernard</a:t>
            </a:r>
            <a:r>
              <a:rPr lang="cs-CZ" sz="2000" b="1" dirty="0" smtClean="0"/>
              <a:t> Braun </a:t>
            </a:r>
            <a:r>
              <a:rPr lang="cs-CZ" sz="2000" dirty="0" smtClean="0"/>
              <a:t>(1684 – 1738), </a:t>
            </a:r>
            <a:r>
              <a:rPr lang="cs-CZ" sz="2000" b="1" dirty="0" smtClean="0"/>
              <a:t>Svatá Ludmila</a:t>
            </a:r>
            <a:br>
              <a:rPr lang="cs-CZ" sz="2000" b="1" dirty="0" smtClean="0"/>
            </a:br>
            <a:r>
              <a:rPr lang="cs-CZ" sz="2000" b="1" dirty="0" smtClean="0"/>
              <a:t>Karlův most, Praha</a:t>
            </a:r>
            <a:endParaRPr lang="cs-CZ" sz="2000" b="1" dirty="0"/>
          </a:p>
        </p:txBody>
      </p:sp>
      <p:pic>
        <p:nvPicPr>
          <p:cNvPr id="4" name="Zástupný symbol pro obsah 3" descr="9036311.f4ba638e.560.jpg"/>
          <p:cNvPicPr>
            <a:picLocks noGrp="1" noChangeAspect="1"/>
          </p:cNvPicPr>
          <p:nvPr>
            <p:ph idx="1"/>
          </p:nvPr>
        </p:nvPicPr>
        <p:blipFill>
          <a:blip r:embed="rId2"/>
          <a:srcRect l="2068" t="2718" r="1776" b="2527"/>
          <a:stretch>
            <a:fillRect/>
          </a:stretch>
        </p:blipFill>
        <p:spPr>
          <a:xfrm>
            <a:off x="1142976" y="1214422"/>
            <a:ext cx="7165978" cy="54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7772400" cy="357190"/>
          </a:xfrm>
        </p:spPr>
        <p:txBody>
          <a:bodyPr/>
          <a:lstStyle/>
          <a:p>
            <a:r>
              <a:rPr lang="cs-CZ" sz="1800" b="1" dirty="0" smtClean="0"/>
              <a:t>Skulptura</a:t>
            </a:r>
            <a:endParaRPr lang="cs-CZ" sz="1800" b="1" dirty="0"/>
          </a:p>
        </p:txBody>
      </p:sp>
      <p:pic>
        <p:nvPicPr>
          <p:cNvPr id="4" name="Zástupný symbol pro obsah 3" descr="04_IMG_0110-upr1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928670"/>
            <a:ext cx="7759838" cy="5184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1538" y="142852"/>
            <a:ext cx="7772400" cy="785818"/>
          </a:xfrm>
        </p:spPr>
        <p:txBody>
          <a:bodyPr/>
          <a:lstStyle/>
          <a:p>
            <a:r>
              <a:rPr lang="cs-CZ" sz="2000" dirty="0" smtClean="0"/>
              <a:t>Plastika</a:t>
            </a:r>
            <a:br>
              <a:rPr lang="cs-CZ" sz="2000" dirty="0" smtClean="0"/>
            </a:br>
            <a:r>
              <a:rPr lang="cs-CZ" sz="2000" dirty="0" smtClean="0"/>
              <a:t>Tomáš </a:t>
            </a:r>
            <a:r>
              <a:rPr lang="cs-CZ" sz="2000" dirty="0" err="1" smtClean="0"/>
              <a:t>Vejvodský</a:t>
            </a:r>
            <a:r>
              <a:rPr lang="cs-CZ" sz="2000" dirty="0" smtClean="0"/>
              <a:t>, Náhrobek Vlasty Buriana, /detail</a:t>
            </a:r>
            <a:r>
              <a:rPr lang="cs-CZ" sz="2000" dirty="0" smtClean="0"/>
              <a:t>/ </a:t>
            </a:r>
            <a:r>
              <a:rPr lang="cs-CZ" sz="2000" dirty="0" smtClean="0"/>
              <a:t>Vyšehradský hřbitov</a:t>
            </a:r>
            <a:r>
              <a:rPr lang="cs-CZ" sz="2800" dirty="0" smtClean="0"/>
              <a:t/>
            </a:r>
            <a:br>
              <a:rPr lang="cs-CZ" sz="2800" dirty="0" smtClean="0"/>
            </a:br>
            <a:endParaRPr lang="cs-CZ" sz="2800" dirty="0"/>
          </a:p>
        </p:txBody>
      </p:sp>
      <p:pic>
        <p:nvPicPr>
          <p:cNvPr id="4" name="Zástupný symbol pro obsah 3" descr="nahrobek-vlasty-burian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1214422"/>
            <a:ext cx="4050000" cy="540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642</TotalTime>
  <Words>360</Words>
  <Application>Microsoft Office PowerPoint</Application>
  <PresentationFormat>Předvádění na obrazovce (4:3)</PresentationFormat>
  <Paragraphs>48</Paragraphs>
  <Slides>28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29" baseType="lpstr">
      <vt:lpstr>Metro</vt:lpstr>
      <vt:lpstr>Sochařství</vt:lpstr>
      <vt:lpstr>August Rodin (1840 – 1917), Danaid</vt:lpstr>
      <vt:lpstr>Sochařství</vt:lpstr>
      <vt:lpstr>Snímek 4</vt:lpstr>
      <vt:lpstr>Stefan Milkov, Muž s diskem  /výstava - Trojský zámek, 2011/</vt:lpstr>
      <vt:lpstr>Podle techniky opracování dělíme sochařství na: </vt:lpstr>
      <vt:lpstr>Matyáš Bernard Braun (1684 – 1738), Svatá Ludmila Karlův most, Praha</vt:lpstr>
      <vt:lpstr>Skulptura</vt:lpstr>
      <vt:lpstr>Plastika Tomáš Vejvodský, Náhrobek Vlasty Buriana, /detail/ Vyšehradský hřbitov </vt:lpstr>
      <vt:lpstr>Sochařství podle funkce zahrnuje sochařská díla, která jsou:   </vt:lpstr>
      <vt:lpstr>Sousoší - několik soch vhodně spojených do jednoho výtvarného celku.</vt:lpstr>
      <vt:lpstr>Sousoší připomínající irský hladomor  Dablin, Irsko</vt:lpstr>
      <vt:lpstr>Reliéf- plastické zobrazení na ploše, plastický obraz,  </vt:lpstr>
      <vt:lpstr>Aššurbanipal na lovu  palácový reliéf z Ninive, starověk</vt:lpstr>
      <vt:lpstr>Zvláštním druhem reliéfu je též medaile, plaketa či mince.  Jáchymovské tolary</vt:lpstr>
      <vt:lpstr>Busta, spisovný tvar také bysta</vt:lpstr>
      <vt:lpstr>Busta Constanzy Buonarelli, 1635, Florencie</vt:lpstr>
      <vt:lpstr>Kai Teichar, Busta Václava Havla  Národní divadlo v Praze</vt:lpstr>
      <vt:lpstr>K sochařským dílům patří i klenoty a šperky. </vt:lpstr>
      <vt:lpstr>Ukázky současného moderního sochařství s vyžitím tradičních i netradičních materiálů  Haroshi /Japonsko/ - tvorba ze skateboardů</vt:lpstr>
      <vt:lpstr>Haroshi /Japonsko/ - tvorba ze skateboardů</vt:lpstr>
      <vt:lpstr>Objekty</vt:lpstr>
      <vt:lpstr>Aleš Veselý, Stigmatizační objekt</vt:lpstr>
      <vt:lpstr>Ledová socha Josefa Haydna v jeskyni pod Dachsteinem</vt:lpstr>
      <vt:lpstr>Zahradní plastika, Oslo, Norsko</vt:lpstr>
      <vt:lpstr>Pohovka</vt:lpstr>
      <vt:lpstr>Drátěná plastika dívky</vt:lpstr>
      <vt:lpstr>Zdroje: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Sochařství</dc:title>
  <dc:creator>macima</dc:creator>
  <cp:lastModifiedBy>Noname</cp:lastModifiedBy>
  <cp:revision>47</cp:revision>
  <dcterms:created xsi:type="dcterms:W3CDTF">2012-05-27T19:46:05Z</dcterms:created>
  <dcterms:modified xsi:type="dcterms:W3CDTF">2012-06-19T08:42:33Z</dcterms:modified>
</cp:coreProperties>
</file>