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9"/>
  </p:notesMasterIdLst>
  <p:sldIdLst>
    <p:sldId id="256" r:id="rId2"/>
    <p:sldId id="289" r:id="rId3"/>
    <p:sldId id="276" r:id="rId4"/>
    <p:sldId id="277" r:id="rId5"/>
    <p:sldId id="291" r:id="rId6"/>
    <p:sldId id="280" r:id="rId7"/>
    <p:sldId id="286" r:id="rId8"/>
    <p:sldId id="257" r:id="rId9"/>
    <p:sldId id="258" r:id="rId10"/>
    <p:sldId id="264" r:id="rId11"/>
    <p:sldId id="261" r:id="rId12"/>
    <p:sldId id="265" r:id="rId13"/>
    <p:sldId id="262" r:id="rId14"/>
    <p:sldId id="263" r:id="rId15"/>
    <p:sldId id="266" r:id="rId16"/>
    <p:sldId id="267" r:id="rId17"/>
    <p:sldId id="268" r:id="rId18"/>
    <p:sldId id="269" r:id="rId19"/>
    <p:sldId id="270" r:id="rId20"/>
    <p:sldId id="271" r:id="rId21"/>
    <p:sldId id="272" r:id="rId22"/>
    <p:sldId id="273" r:id="rId23"/>
    <p:sldId id="274" r:id="rId24"/>
    <p:sldId id="278" r:id="rId25"/>
    <p:sldId id="275" r:id="rId26"/>
    <p:sldId id="290" r:id="rId27"/>
    <p:sldId id="288" r:id="rId28"/>
  </p:sldIdLst>
  <p:sldSz cx="6858000" cy="9144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55" d="100"/>
          <a:sy n="55" d="100"/>
        </p:scale>
        <p:origin x="-1980" y="-96"/>
      </p:cViewPr>
      <p:guideLst>
        <p:guide orient="horz" pos="2880"/>
        <p:guide pos="216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1B4325-2F8E-4FF4-864B-CC0D69B034AB}" type="datetimeFigureOut">
              <a:rPr lang="cs-CZ" smtClean="0"/>
              <a:pPr/>
              <a:t>16.5.2012</a:t>
            </a:fld>
            <a:endParaRPr lang="cs-CZ"/>
          </a:p>
        </p:txBody>
      </p:sp>
      <p:sp>
        <p:nvSpPr>
          <p:cNvPr id="4" name="Zástupný symbol pro obrázek snímku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B0D92B-512B-4710-9D4A-35639FC37B68}" type="slidenum">
              <a:rPr lang="cs-CZ" smtClean="0"/>
              <a:pPr/>
              <a:t>‹#›</a:t>
            </a:fld>
            <a:endParaRPr lang="cs-C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32B0D92B-512B-4710-9D4A-35639FC37B68}" type="slidenum">
              <a:rPr lang="cs-CZ" smtClean="0"/>
              <a:pPr/>
              <a:t>19</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3">
        <a:schemeClr val="bg1"/>
      </p:bgRef>
    </p:bg>
    <p:spTree>
      <p:nvGrpSpPr>
        <p:cNvPr id="1" name=""/>
        <p:cNvGrpSpPr/>
        <p:nvPr/>
      </p:nvGrpSpPr>
      <p:grpSpPr>
        <a:xfrm>
          <a:off x="0" y="0"/>
          <a:ext cx="0" cy="0"/>
          <a:chOff x="0" y="0"/>
          <a:chExt cx="0" cy="0"/>
        </a:xfrm>
      </p:grpSpPr>
      <p:sp>
        <p:nvSpPr>
          <p:cNvPr id="12" name="Obdélník 11"/>
          <p:cNvSpPr/>
          <p:nvPr/>
        </p:nvSpPr>
        <p:spPr>
          <a:xfrm>
            <a:off x="0" y="0"/>
            <a:ext cx="6858000" cy="9144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Zaoblený obdélník 12"/>
          <p:cNvSpPr/>
          <p:nvPr/>
        </p:nvSpPr>
        <p:spPr>
          <a:xfrm>
            <a:off x="48985" y="93007"/>
            <a:ext cx="6760029" cy="8922935"/>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Podnadpis 8"/>
          <p:cNvSpPr>
            <a:spLocks noGrp="1"/>
          </p:cNvSpPr>
          <p:nvPr>
            <p:ph type="subTitle" idx="1"/>
          </p:nvPr>
        </p:nvSpPr>
        <p:spPr>
          <a:xfrm>
            <a:off x="971550" y="4267200"/>
            <a:ext cx="4800600" cy="21336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Klepnutím lze upravit styl předlohy podnadpisů.</a:t>
            </a:r>
            <a:endParaRPr kumimoji="0" lang="en-US"/>
          </a:p>
        </p:txBody>
      </p:sp>
      <p:sp>
        <p:nvSpPr>
          <p:cNvPr id="28" name="Zástupný symbol pro datum 27"/>
          <p:cNvSpPr>
            <a:spLocks noGrp="1"/>
          </p:cNvSpPr>
          <p:nvPr>
            <p:ph type="dt" sz="half" idx="10"/>
          </p:nvPr>
        </p:nvSpPr>
        <p:spPr/>
        <p:txBody>
          <a:bodyPr/>
          <a:lstStyle/>
          <a:p>
            <a:fld id="{1457461A-ED97-45CF-BF77-624708BD6B0A}" type="datetimeFigureOut">
              <a:rPr lang="cs-CZ" smtClean="0"/>
              <a:pPr/>
              <a:t>16.5.2012</a:t>
            </a:fld>
            <a:endParaRPr lang="cs-CZ"/>
          </a:p>
        </p:txBody>
      </p:sp>
      <p:sp>
        <p:nvSpPr>
          <p:cNvPr id="17" name="Zástupný symbol pro zápatí 16"/>
          <p:cNvSpPr>
            <a:spLocks noGrp="1"/>
          </p:cNvSpPr>
          <p:nvPr>
            <p:ph type="ftr" sz="quarter" idx="11"/>
          </p:nvPr>
        </p:nvSpPr>
        <p:spPr/>
        <p:txBody>
          <a:bodyPr/>
          <a:lstStyle/>
          <a:p>
            <a:endParaRPr lang="cs-CZ"/>
          </a:p>
        </p:txBody>
      </p:sp>
      <p:sp>
        <p:nvSpPr>
          <p:cNvPr id="29" name="Zástupný symbol pro číslo snímku 28"/>
          <p:cNvSpPr>
            <a:spLocks noGrp="1"/>
          </p:cNvSpPr>
          <p:nvPr>
            <p:ph type="sldNum" sz="quarter" idx="12"/>
          </p:nvPr>
        </p:nvSpPr>
        <p:spPr/>
        <p:txBody>
          <a:bodyPr lIns="0" tIns="0" rIns="0" bIns="0">
            <a:noAutofit/>
          </a:bodyPr>
          <a:lstStyle>
            <a:lvl1pPr>
              <a:defRPr sz="1400">
                <a:solidFill>
                  <a:srgbClr val="FFFFFF"/>
                </a:solidFill>
              </a:defRPr>
            </a:lvl1pPr>
          </a:lstStyle>
          <a:p>
            <a:fld id="{F31C3F8E-8BBB-4E55-B3D1-CB298C2706F9}" type="slidenum">
              <a:rPr lang="cs-CZ" smtClean="0"/>
              <a:pPr/>
              <a:t>‹#›</a:t>
            </a:fld>
            <a:endParaRPr lang="cs-CZ"/>
          </a:p>
        </p:txBody>
      </p:sp>
      <p:sp>
        <p:nvSpPr>
          <p:cNvPr id="7" name="Obdélník 6"/>
          <p:cNvSpPr/>
          <p:nvPr/>
        </p:nvSpPr>
        <p:spPr>
          <a:xfrm>
            <a:off x="47199" y="1932405"/>
            <a:ext cx="6766153" cy="203646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Obdélník 9"/>
          <p:cNvSpPr/>
          <p:nvPr/>
        </p:nvSpPr>
        <p:spPr>
          <a:xfrm>
            <a:off x="47199" y="1862294"/>
            <a:ext cx="6766153" cy="160773"/>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bdélník 10"/>
          <p:cNvSpPr/>
          <p:nvPr/>
        </p:nvSpPr>
        <p:spPr>
          <a:xfrm>
            <a:off x="47199" y="3968865"/>
            <a:ext cx="6766153" cy="147376"/>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Nadpis 7"/>
          <p:cNvSpPr>
            <a:spLocks noGrp="1"/>
          </p:cNvSpPr>
          <p:nvPr>
            <p:ph type="ctrTitle"/>
          </p:nvPr>
        </p:nvSpPr>
        <p:spPr>
          <a:xfrm>
            <a:off x="342900" y="2007908"/>
            <a:ext cx="6172200" cy="1960033"/>
          </a:xfrm>
        </p:spPr>
        <p:txBody>
          <a:bodyPr anchor="ctr"/>
          <a:lstStyle>
            <a:lvl1pPr algn="ctr">
              <a:defRPr lang="en-US" dirty="0">
                <a:solidFill>
                  <a:srgbClr val="FFFFFF"/>
                </a:solidFill>
              </a:defRPr>
            </a:lvl1pPr>
          </a:lstStyle>
          <a:p>
            <a:r>
              <a:rPr kumimoji="0" lang="cs-CZ" smtClean="0"/>
              <a:t>Klepnutím lze upravit styl předlohy nadpisů.</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1457461A-ED97-45CF-BF77-624708BD6B0A}" type="datetimeFigureOut">
              <a:rPr lang="cs-CZ" smtClean="0"/>
              <a:pPr/>
              <a:t>16.5.2012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31C3F8E-8BBB-4E55-B3D1-CB298C2706F9}"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4972050" y="366189"/>
            <a:ext cx="1508760" cy="7802033"/>
          </a:xfrm>
        </p:spPr>
        <p:txBody>
          <a:bodyPr vert="eaVert"/>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a:xfrm>
            <a:off x="685800" y="366188"/>
            <a:ext cx="4171950" cy="7802033"/>
          </a:xfrm>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1457461A-ED97-45CF-BF77-624708BD6B0A}" type="datetimeFigureOut">
              <a:rPr lang="cs-CZ" smtClean="0"/>
              <a:pPr/>
              <a:t>16.5.2012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31C3F8E-8BBB-4E55-B3D1-CB298C2706F9}"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4" name="Zástupný symbol pro datum 3"/>
          <p:cNvSpPr>
            <a:spLocks noGrp="1"/>
          </p:cNvSpPr>
          <p:nvPr>
            <p:ph type="dt" sz="half" idx="10"/>
          </p:nvPr>
        </p:nvSpPr>
        <p:spPr/>
        <p:txBody>
          <a:bodyPr/>
          <a:lstStyle/>
          <a:p>
            <a:fld id="{1457461A-ED97-45CF-BF77-624708BD6B0A}" type="datetimeFigureOut">
              <a:rPr lang="cs-CZ" smtClean="0"/>
              <a:pPr/>
              <a:t>16.5.2012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31C3F8E-8BBB-4E55-B3D1-CB298C2706F9}" type="slidenum">
              <a:rPr lang="cs-CZ" smtClean="0"/>
              <a:pPr/>
              <a:t>‹#›</a:t>
            </a:fld>
            <a:endParaRPr lang="cs-CZ"/>
          </a:p>
        </p:txBody>
      </p:sp>
      <p:sp>
        <p:nvSpPr>
          <p:cNvPr id="8" name="Zástupný symbol pro obsah 7"/>
          <p:cNvSpPr>
            <a:spLocks noGrp="1"/>
          </p:cNvSpPr>
          <p:nvPr>
            <p:ph sz="quarter" idx="1"/>
          </p:nvPr>
        </p:nvSpPr>
        <p:spPr>
          <a:xfrm>
            <a:off x="685800" y="1930400"/>
            <a:ext cx="5829300" cy="6096000"/>
          </a:xfrm>
        </p:spPr>
        <p:txBody>
          <a:bodyPr vert="horz"/>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3">
        <a:schemeClr val="bg1"/>
      </p:bgRef>
    </p:bg>
    <p:spTree>
      <p:nvGrpSpPr>
        <p:cNvPr id="1" name=""/>
        <p:cNvGrpSpPr/>
        <p:nvPr/>
      </p:nvGrpSpPr>
      <p:grpSpPr>
        <a:xfrm>
          <a:off x="0" y="0"/>
          <a:ext cx="0" cy="0"/>
          <a:chOff x="0" y="0"/>
          <a:chExt cx="0" cy="0"/>
        </a:xfrm>
      </p:grpSpPr>
      <p:sp>
        <p:nvSpPr>
          <p:cNvPr id="11" name="Obdélník 10"/>
          <p:cNvSpPr/>
          <p:nvPr/>
        </p:nvSpPr>
        <p:spPr>
          <a:xfrm>
            <a:off x="0" y="0"/>
            <a:ext cx="6858000" cy="9144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Zaoblený obdélník 9"/>
          <p:cNvSpPr/>
          <p:nvPr/>
        </p:nvSpPr>
        <p:spPr>
          <a:xfrm>
            <a:off x="48985" y="93007"/>
            <a:ext cx="6760029" cy="8922935"/>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Nadpis 1"/>
          <p:cNvSpPr>
            <a:spLocks noGrp="1"/>
          </p:cNvSpPr>
          <p:nvPr>
            <p:ph type="title"/>
          </p:nvPr>
        </p:nvSpPr>
        <p:spPr>
          <a:xfrm>
            <a:off x="541735" y="1270001"/>
            <a:ext cx="5829300" cy="1816100"/>
          </a:xfrm>
        </p:spPr>
        <p:txBody>
          <a:bodyPr anchor="b" anchorCtr="0"/>
          <a:lstStyle>
            <a:lvl1pPr algn="l">
              <a:buNone/>
              <a:defRPr sz="4000" b="0" cap="none"/>
            </a:lvl1pPr>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541735" y="3397251"/>
            <a:ext cx="5829300" cy="1784349"/>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Klepnutím lze upravit styly předlohy textu.</a:t>
            </a:r>
          </a:p>
        </p:txBody>
      </p:sp>
      <p:sp>
        <p:nvSpPr>
          <p:cNvPr id="4" name="Zástupný symbol pro datum 3"/>
          <p:cNvSpPr>
            <a:spLocks noGrp="1"/>
          </p:cNvSpPr>
          <p:nvPr>
            <p:ph type="dt" sz="half" idx="10"/>
          </p:nvPr>
        </p:nvSpPr>
        <p:spPr/>
        <p:txBody>
          <a:bodyPr/>
          <a:lstStyle/>
          <a:p>
            <a:fld id="{1457461A-ED97-45CF-BF77-624708BD6B0A}" type="datetimeFigureOut">
              <a:rPr lang="cs-CZ" smtClean="0"/>
              <a:pPr/>
              <a:t>16.5.2012</a:t>
            </a:fld>
            <a:endParaRPr lang="cs-CZ"/>
          </a:p>
        </p:txBody>
      </p:sp>
      <p:sp>
        <p:nvSpPr>
          <p:cNvPr id="5" name="Zástupný symbol pro zápatí 4"/>
          <p:cNvSpPr>
            <a:spLocks noGrp="1"/>
          </p:cNvSpPr>
          <p:nvPr>
            <p:ph type="ftr" sz="quarter" idx="11"/>
          </p:nvPr>
        </p:nvSpPr>
        <p:spPr>
          <a:xfrm>
            <a:off x="600075" y="8229600"/>
            <a:ext cx="3000375" cy="609600"/>
          </a:xfrm>
        </p:spPr>
        <p:txBody>
          <a:bodyPr/>
          <a:lstStyle/>
          <a:p>
            <a:endParaRPr lang="cs-CZ"/>
          </a:p>
        </p:txBody>
      </p:sp>
      <p:sp>
        <p:nvSpPr>
          <p:cNvPr id="7" name="Obdélník 6"/>
          <p:cNvSpPr/>
          <p:nvPr/>
        </p:nvSpPr>
        <p:spPr>
          <a:xfrm flipV="1">
            <a:off x="52060" y="3169107"/>
            <a:ext cx="6760136" cy="12192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bdélník 7"/>
          <p:cNvSpPr/>
          <p:nvPr/>
        </p:nvSpPr>
        <p:spPr>
          <a:xfrm>
            <a:off x="51860" y="3121967"/>
            <a:ext cx="6760336" cy="6095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Obdélník 8"/>
          <p:cNvSpPr/>
          <p:nvPr/>
        </p:nvSpPr>
        <p:spPr>
          <a:xfrm>
            <a:off x="51230" y="3291840"/>
            <a:ext cx="6760966" cy="6096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Zástupný symbol pro číslo snímku 5"/>
          <p:cNvSpPr>
            <a:spLocks noGrp="1"/>
          </p:cNvSpPr>
          <p:nvPr>
            <p:ph type="sldNum" sz="quarter" idx="12"/>
          </p:nvPr>
        </p:nvSpPr>
        <p:spPr>
          <a:xfrm>
            <a:off x="109728" y="8278368"/>
            <a:ext cx="342900" cy="609600"/>
          </a:xfrm>
        </p:spPr>
        <p:txBody>
          <a:bodyPr/>
          <a:lstStyle/>
          <a:p>
            <a:fld id="{F31C3F8E-8BBB-4E55-B3D1-CB298C2706F9}" type="slidenum">
              <a:rPr lang="cs-CZ" smtClean="0"/>
              <a:pPr/>
              <a:t>‹#›</a:t>
            </a:fld>
            <a:endParaRPr lang="cs-CZ"/>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5" name="Zástupný symbol pro datum 4"/>
          <p:cNvSpPr>
            <a:spLocks noGrp="1"/>
          </p:cNvSpPr>
          <p:nvPr>
            <p:ph type="dt" sz="half" idx="10"/>
          </p:nvPr>
        </p:nvSpPr>
        <p:spPr/>
        <p:txBody>
          <a:bodyPr/>
          <a:lstStyle/>
          <a:p>
            <a:fld id="{1457461A-ED97-45CF-BF77-624708BD6B0A}" type="datetimeFigureOut">
              <a:rPr lang="cs-CZ" smtClean="0"/>
              <a:pPr/>
              <a:t>16.5.2012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31C3F8E-8BBB-4E55-B3D1-CB298C2706F9}" type="slidenum">
              <a:rPr lang="cs-CZ" smtClean="0"/>
              <a:pPr/>
              <a:t>‹#›</a:t>
            </a:fld>
            <a:endParaRPr lang="cs-CZ"/>
          </a:p>
        </p:txBody>
      </p:sp>
      <p:sp>
        <p:nvSpPr>
          <p:cNvPr id="9" name="Zástupný symbol pro obsah 8"/>
          <p:cNvSpPr>
            <a:spLocks noGrp="1"/>
          </p:cNvSpPr>
          <p:nvPr>
            <p:ph sz="quarter" idx="1"/>
          </p:nvPr>
        </p:nvSpPr>
        <p:spPr>
          <a:xfrm>
            <a:off x="685800" y="1930400"/>
            <a:ext cx="2811780" cy="6096000"/>
          </a:xfrm>
        </p:spPr>
        <p:txBody>
          <a:bodyPr vert="horz"/>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1" name="Zástupný symbol pro obsah 10"/>
          <p:cNvSpPr>
            <a:spLocks noGrp="1"/>
          </p:cNvSpPr>
          <p:nvPr>
            <p:ph sz="quarter" idx="2"/>
          </p:nvPr>
        </p:nvSpPr>
        <p:spPr>
          <a:xfrm>
            <a:off x="3700463" y="1930400"/>
            <a:ext cx="2811780" cy="6096000"/>
          </a:xfrm>
        </p:spPr>
        <p:txBody>
          <a:bodyPr vert="horz"/>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85800" y="364067"/>
            <a:ext cx="5829300" cy="1524000"/>
          </a:xfrm>
        </p:spPr>
        <p:txBody>
          <a:bodyPr anchor="b" anchorCtr="0"/>
          <a:lstStyle>
            <a:lvl1pPr>
              <a:defRPr/>
            </a:lvl1pPr>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685800" y="1930400"/>
            <a:ext cx="2800350" cy="1016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4" name="Zástupný symbol pro text 3"/>
          <p:cNvSpPr>
            <a:spLocks noGrp="1"/>
          </p:cNvSpPr>
          <p:nvPr>
            <p:ph type="body" sz="half" idx="3"/>
          </p:nvPr>
        </p:nvSpPr>
        <p:spPr>
          <a:xfrm>
            <a:off x="3714750" y="1930400"/>
            <a:ext cx="2800350" cy="1016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7" name="Zástupný symbol pro datum 6"/>
          <p:cNvSpPr>
            <a:spLocks noGrp="1"/>
          </p:cNvSpPr>
          <p:nvPr>
            <p:ph type="dt" sz="half" idx="10"/>
          </p:nvPr>
        </p:nvSpPr>
        <p:spPr/>
        <p:txBody>
          <a:bodyPr/>
          <a:lstStyle/>
          <a:p>
            <a:fld id="{1457461A-ED97-45CF-BF77-624708BD6B0A}" type="datetimeFigureOut">
              <a:rPr lang="cs-CZ" smtClean="0"/>
              <a:pPr/>
              <a:t>16.5.2012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F31C3F8E-8BBB-4E55-B3D1-CB298C2706F9}" type="slidenum">
              <a:rPr lang="cs-CZ" smtClean="0"/>
              <a:pPr/>
              <a:t>‹#›</a:t>
            </a:fld>
            <a:endParaRPr lang="cs-CZ"/>
          </a:p>
        </p:txBody>
      </p:sp>
      <p:sp>
        <p:nvSpPr>
          <p:cNvPr id="11" name="Zástupný symbol pro obsah 10"/>
          <p:cNvSpPr>
            <a:spLocks noGrp="1"/>
          </p:cNvSpPr>
          <p:nvPr>
            <p:ph sz="half" idx="2"/>
          </p:nvPr>
        </p:nvSpPr>
        <p:spPr>
          <a:xfrm>
            <a:off x="685800" y="2997200"/>
            <a:ext cx="2800350" cy="5181600"/>
          </a:xfrm>
        </p:spPr>
        <p:txBody>
          <a:bodyPr vert="horz"/>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3" name="Zástupný symbol pro obsah 12"/>
          <p:cNvSpPr>
            <a:spLocks noGrp="1"/>
          </p:cNvSpPr>
          <p:nvPr>
            <p:ph sz="half" idx="4"/>
          </p:nvPr>
        </p:nvSpPr>
        <p:spPr>
          <a:xfrm>
            <a:off x="3714750" y="2997200"/>
            <a:ext cx="2800350" cy="5181600"/>
          </a:xfrm>
        </p:spPr>
        <p:txBody>
          <a:bodyPr vert="horz"/>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datum 2"/>
          <p:cNvSpPr>
            <a:spLocks noGrp="1"/>
          </p:cNvSpPr>
          <p:nvPr>
            <p:ph type="dt" sz="half" idx="10"/>
          </p:nvPr>
        </p:nvSpPr>
        <p:spPr/>
        <p:txBody>
          <a:bodyPr/>
          <a:lstStyle/>
          <a:p>
            <a:fld id="{1457461A-ED97-45CF-BF77-624708BD6B0A}" type="datetimeFigureOut">
              <a:rPr lang="cs-CZ" smtClean="0"/>
              <a:pPr/>
              <a:t>16.5.2012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F31C3F8E-8BBB-4E55-B3D1-CB298C2706F9}"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457461A-ED97-45CF-BF77-624708BD6B0A}" type="datetimeFigureOut">
              <a:rPr lang="cs-CZ" smtClean="0"/>
              <a:pPr/>
              <a:t>16.5.2012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F31C3F8E-8BBB-4E55-B3D1-CB298C2706F9}"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8" name="Obdélník 7"/>
          <p:cNvSpPr/>
          <p:nvPr/>
        </p:nvSpPr>
        <p:spPr>
          <a:xfrm>
            <a:off x="0" y="0"/>
            <a:ext cx="6858000" cy="9144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Zaoblený obdélník 8"/>
          <p:cNvSpPr/>
          <p:nvPr/>
        </p:nvSpPr>
        <p:spPr>
          <a:xfrm>
            <a:off x="48006" y="93007"/>
            <a:ext cx="6760029" cy="8924544"/>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Nadpis 1"/>
          <p:cNvSpPr>
            <a:spLocks noGrp="1"/>
          </p:cNvSpPr>
          <p:nvPr>
            <p:ph type="title"/>
          </p:nvPr>
        </p:nvSpPr>
        <p:spPr>
          <a:xfrm>
            <a:off x="685800" y="364067"/>
            <a:ext cx="5829300" cy="1524000"/>
          </a:xfrm>
        </p:spPr>
        <p:txBody>
          <a:bodyPr anchor="b" anchorCtr="0"/>
          <a:lstStyle>
            <a:lvl1pPr algn="l">
              <a:buNone/>
              <a:defRPr sz="4000" b="0"/>
            </a:lvl1pPr>
          </a:lstStyle>
          <a:p>
            <a:r>
              <a:rPr kumimoji="0" lang="cs-CZ" smtClean="0"/>
              <a:t>Klepnutím lze upravit styl předlohy nadpisů.</a:t>
            </a:r>
            <a:endParaRPr kumimoji="0" lang="en-US"/>
          </a:p>
        </p:txBody>
      </p:sp>
      <p:sp>
        <p:nvSpPr>
          <p:cNvPr id="3" name="Zástupný symbol pro text 2"/>
          <p:cNvSpPr>
            <a:spLocks noGrp="1"/>
          </p:cNvSpPr>
          <p:nvPr>
            <p:ph type="body" idx="2"/>
          </p:nvPr>
        </p:nvSpPr>
        <p:spPr>
          <a:xfrm>
            <a:off x="685800" y="2133600"/>
            <a:ext cx="1428750" cy="59944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cs-CZ" smtClean="0"/>
              <a:t>Klepnutím lze upravit styly předlohy textu.</a:t>
            </a:r>
          </a:p>
        </p:txBody>
      </p:sp>
      <p:sp>
        <p:nvSpPr>
          <p:cNvPr id="5" name="Zástupný symbol pro datum 4"/>
          <p:cNvSpPr>
            <a:spLocks noGrp="1"/>
          </p:cNvSpPr>
          <p:nvPr>
            <p:ph type="dt" sz="half" idx="10"/>
          </p:nvPr>
        </p:nvSpPr>
        <p:spPr/>
        <p:txBody>
          <a:bodyPr/>
          <a:lstStyle/>
          <a:p>
            <a:fld id="{1457461A-ED97-45CF-BF77-624708BD6B0A}" type="datetimeFigureOut">
              <a:rPr lang="cs-CZ" smtClean="0"/>
              <a:pPr/>
              <a:t>16.5.2012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31C3F8E-8BBB-4E55-B3D1-CB298C2706F9}" type="slidenum">
              <a:rPr lang="cs-CZ" smtClean="0"/>
              <a:pPr/>
              <a:t>‹#›</a:t>
            </a:fld>
            <a:endParaRPr lang="cs-CZ"/>
          </a:p>
        </p:txBody>
      </p:sp>
      <p:sp>
        <p:nvSpPr>
          <p:cNvPr id="11" name="Zástupný symbol pro obsah 10"/>
          <p:cNvSpPr>
            <a:spLocks noGrp="1"/>
          </p:cNvSpPr>
          <p:nvPr>
            <p:ph sz="quarter" idx="1"/>
          </p:nvPr>
        </p:nvSpPr>
        <p:spPr>
          <a:xfrm>
            <a:off x="2228850" y="2133600"/>
            <a:ext cx="4286250" cy="5994400"/>
          </a:xfrm>
        </p:spPr>
        <p:txBody>
          <a:bodyPr vert="horz"/>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85800" y="6534067"/>
            <a:ext cx="5486400" cy="696384"/>
          </a:xfrm>
        </p:spPr>
        <p:txBody>
          <a:bodyPr anchor="ctr">
            <a:noAutofit/>
          </a:bodyPr>
          <a:lstStyle>
            <a:lvl1pPr algn="l">
              <a:buNone/>
              <a:defRPr sz="2800" b="0"/>
            </a:lvl1pPr>
          </a:lstStyle>
          <a:p>
            <a:r>
              <a:rPr kumimoji="0" lang="cs-CZ" smtClean="0"/>
              <a:t>Klepnutím lze upravit styl předlohy nadpisů.</a:t>
            </a:r>
            <a:endParaRPr kumimoji="0" lang="en-US"/>
          </a:p>
        </p:txBody>
      </p:sp>
      <p:sp>
        <p:nvSpPr>
          <p:cNvPr id="4" name="Zástupný symbol pro text 3"/>
          <p:cNvSpPr>
            <a:spLocks noGrp="1"/>
          </p:cNvSpPr>
          <p:nvPr>
            <p:ph type="body" sz="half" idx="2"/>
          </p:nvPr>
        </p:nvSpPr>
        <p:spPr>
          <a:xfrm>
            <a:off x="685800" y="7261100"/>
            <a:ext cx="5486400" cy="9144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cs-CZ" smtClean="0"/>
              <a:t>Klepnutím lze upravit styly předlohy textu.</a:t>
            </a:r>
          </a:p>
        </p:txBody>
      </p:sp>
      <p:sp>
        <p:nvSpPr>
          <p:cNvPr id="5" name="Zástupný symbol pro datum 4"/>
          <p:cNvSpPr>
            <a:spLocks noGrp="1"/>
          </p:cNvSpPr>
          <p:nvPr>
            <p:ph type="dt" sz="half" idx="10"/>
          </p:nvPr>
        </p:nvSpPr>
        <p:spPr/>
        <p:txBody>
          <a:bodyPr/>
          <a:lstStyle/>
          <a:p>
            <a:fld id="{1457461A-ED97-45CF-BF77-624708BD6B0A}" type="datetimeFigureOut">
              <a:rPr lang="cs-CZ" smtClean="0"/>
              <a:pPr/>
              <a:t>16.5.2012</a:t>
            </a:fld>
            <a:endParaRPr lang="cs-CZ"/>
          </a:p>
        </p:txBody>
      </p:sp>
      <p:sp>
        <p:nvSpPr>
          <p:cNvPr id="6" name="Zástupný symbol pro zápatí 5"/>
          <p:cNvSpPr>
            <a:spLocks noGrp="1"/>
          </p:cNvSpPr>
          <p:nvPr>
            <p:ph type="ftr" sz="quarter" idx="11"/>
          </p:nvPr>
        </p:nvSpPr>
        <p:spPr>
          <a:xfrm>
            <a:off x="685800" y="8229600"/>
            <a:ext cx="2914650" cy="609600"/>
          </a:xfrm>
        </p:spPr>
        <p:txBody>
          <a:bodyPr/>
          <a:lstStyle/>
          <a:p>
            <a:endParaRPr lang="cs-CZ"/>
          </a:p>
        </p:txBody>
      </p:sp>
      <p:sp>
        <p:nvSpPr>
          <p:cNvPr id="7" name="Zástupný symbol pro číslo snímku 6"/>
          <p:cNvSpPr>
            <a:spLocks noGrp="1"/>
          </p:cNvSpPr>
          <p:nvPr>
            <p:ph type="sldNum" sz="quarter" idx="12"/>
          </p:nvPr>
        </p:nvSpPr>
        <p:spPr>
          <a:xfrm>
            <a:off x="109728" y="8278368"/>
            <a:ext cx="342900" cy="609600"/>
          </a:xfrm>
        </p:spPr>
        <p:txBody>
          <a:bodyPr/>
          <a:lstStyle/>
          <a:p>
            <a:fld id="{F31C3F8E-8BBB-4E55-B3D1-CB298C2706F9}" type="slidenum">
              <a:rPr lang="cs-CZ" smtClean="0"/>
              <a:pPr/>
              <a:t>‹#›</a:t>
            </a:fld>
            <a:endParaRPr lang="cs-CZ"/>
          </a:p>
        </p:txBody>
      </p:sp>
      <p:sp>
        <p:nvSpPr>
          <p:cNvPr id="11" name="Obdélník 10"/>
          <p:cNvSpPr/>
          <p:nvPr/>
        </p:nvSpPr>
        <p:spPr>
          <a:xfrm flipV="1">
            <a:off x="51230" y="6244740"/>
            <a:ext cx="6755130" cy="12192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Obdélník 11"/>
          <p:cNvSpPr/>
          <p:nvPr/>
        </p:nvSpPr>
        <p:spPr>
          <a:xfrm>
            <a:off x="51382" y="6200633"/>
            <a:ext cx="6754979" cy="6095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bdélník 12"/>
          <p:cNvSpPr/>
          <p:nvPr/>
        </p:nvSpPr>
        <p:spPr>
          <a:xfrm>
            <a:off x="51383" y="6364299"/>
            <a:ext cx="6754978" cy="65076"/>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Zástupný symbol pro obrázek 2"/>
          <p:cNvSpPr>
            <a:spLocks noGrp="1"/>
          </p:cNvSpPr>
          <p:nvPr>
            <p:ph type="pic" idx="1"/>
          </p:nvPr>
        </p:nvSpPr>
        <p:spPr>
          <a:xfrm>
            <a:off x="51231" y="88901"/>
            <a:ext cx="6751405" cy="6108700"/>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cs-CZ" smtClean="0"/>
              <a:t>Klepnutím na ikonu přidáte obrázek.</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bdélník 8"/>
          <p:cNvSpPr/>
          <p:nvPr/>
        </p:nvSpPr>
        <p:spPr>
          <a:xfrm>
            <a:off x="0" y="0"/>
            <a:ext cx="6858000" cy="9144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Zaoblený obdélník 7"/>
          <p:cNvSpPr/>
          <p:nvPr/>
        </p:nvSpPr>
        <p:spPr>
          <a:xfrm>
            <a:off x="48006" y="93007"/>
            <a:ext cx="6760029" cy="8924544"/>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Zástupný symbol pro nadpis 21"/>
          <p:cNvSpPr>
            <a:spLocks noGrp="1"/>
          </p:cNvSpPr>
          <p:nvPr>
            <p:ph type="title"/>
          </p:nvPr>
        </p:nvSpPr>
        <p:spPr>
          <a:xfrm>
            <a:off x="685800" y="366184"/>
            <a:ext cx="5829300" cy="1524000"/>
          </a:xfrm>
          <a:prstGeom prst="rect">
            <a:avLst/>
          </a:prstGeom>
        </p:spPr>
        <p:txBody>
          <a:bodyPr bIns="91440" anchor="b" anchorCtr="0">
            <a:normAutofit/>
          </a:bodyPr>
          <a:lstStyle/>
          <a:p>
            <a:r>
              <a:rPr kumimoji="0" lang="cs-CZ" smtClean="0"/>
              <a:t>Klepnutím lze upravit styl předlohy nadpisů.</a:t>
            </a:r>
            <a:endParaRPr kumimoji="0" lang="en-US"/>
          </a:p>
        </p:txBody>
      </p:sp>
      <p:sp>
        <p:nvSpPr>
          <p:cNvPr id="13" name="Zástupný symbol pro text 12"/>
          <p:cNvSpPr>
            <a:spLocks noGrp="1"/>
          </p:cNvSpPr>
          <p:nvPr>
            <p:ph type="body" idx="1"/>
          </p:nvPr>
        </p:nvSpPr>
        <p:spPr>
          <a:xfrm>
            <a:off x="685800" y="1930400"/>
            <a:ext cx="5829300" cy="6096000"/>
          </a:xfrm>
          <a:prstGeom prst="rect">
            <a:avLst/>
          </a:prstGeom>
        </p:spPr>
        <p:txBody>
          <a:bodyPr>
            <a:normAutofit/>
          </a:bodyPr>
          <a:lstStyle/>
          <a:p>
            <a:pPr lvl="0" eaLnBrk="1" latinLnBrk="0" hangingPunct="1"/>
            <a:r>
              <a:rPr kumimoji="0" lang="cs-CZ" smtClean="0"/>
              <a:t>Klepnutím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14" name="Zástupný symbol pro datum 13"/>
          <p:cNvSpPr>
            <a:spLocks noGrp="1"/>
          </p:cNvSpPr>
          <p:nvPr>
            <p:ph type="dt" sz="half" idx="2"/>
          </p:nvPr>
        </p:nvSpPr>
        <p:spPr>
          <a:xfrm>
            <a:off x="4629150" y="8255000"/>
            <a:ext cx="1857375" cy="635000"/>
          </a:xfrm>
          <a:prstGeom prst="rect">
            <a:avLst/>
          </a:prstGeom>
        </p:spPr>
        <p:txBody>
          <a:bodyPr anchor="ctr" anchorCtr="0"/>
          <a:lstStyle>
            <a:lvl1pPr algn="r" eaLnBrk="1" latinLnBrk="0" hangingPunct="1">
              <a:defRPr kumimoji="0" sz="1400">
                <a:solidFill>
                  <a:schemeClr val="tx2"/>
                </a:solidFill>
              </a:defRPr>
            </a:lvl1pPr>
          </a:lstStyle>
          <a:p>
            <a:fld id="{1457461A-ED97-45CF-BF77-624708BD6B0A}" type="datetimeFigureOut">
              <a:rPr lang="cs-CZ" smtClean="0"/>
              <a:pPr/>
              <a:t>16.5.2012</a:t>
            </a:fld>
            <a:endParaRPr lang="cs-CZ"/>
          </a:p>
        </p:txBody>
      </p:sp>
      <p:sp>
        <p:nvSpPr>
          <p:cNvPr id="3" name="Zástupný symbol pro zápatí 2"/>
          <p:cNvSpPr>
            <a:spLocks noGrp="1"/>
          </p:cNvSpPr>
          <p:nvPr>
            <p:ph type="ftr" sz="quarter" idx="3"/>
          </p:nvPr>
        </p:nvSpPr>
        <p:spPr>
          <a:xfrm>
            <a:off x="685800" y="8229600"/>
            <a:ext cx="2971800" cy="609600"/>
          </a:xfrm>
          <a:prstGeom prst="rect">
            <a:avLst/>
          </a:prstGeom>
        </p:spPr>
        <p:txBody>
          <a:bodyPr anchor="ctr" anchorCtr="0"/>
          <a:lstStyle>
            <a:lvl1pPr eaLnBrk="1" latinLnBrk="0" hangingPunct="1">
              <a:defRPr kumimoji="0" sz="1400">
                <a:solidFill>
                  <a:schemeClr val="tx2"/>
                </a:solidFill>
              </a:defRPr>
            </a:lvl1pPr>
          </a:lstStyle>
          <a:p>
            <a:endParaRPr lang="cs-CZ"/>
          </a:p>
        </p:txBody>
      </p:sp>
      <p:sp>
        <p:nvSpPr>
          <p:cNvPr id="23" name="Zástupný symbol pro číslo snímku 22"/>
          <p:cNvSpPr>
            <a:spLocks noGrp="1"/>
          </p:cNvSpPr>
          <p:nvPr>
            <p:ph type="sldNum" sz="quarter" idx="4"/>
          </p:nvPr>
        </p:nvSpPr>
        <p:spPr>
          <a:xfrm>
            <a:off x="109728" y="8280400"/>
            <a:ext cx="342900" cy="6096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F31C3F8E-8BBB-4E55-B3D1-CB298C2706F9}"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audio" Target="file:///C:\Documents%20and%20Settings\Marta\Plocha\SVATOV&#193;CLAVSK&#221;-CHOR&#193;L.wav"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cs.wikipedia.org/wiki/Svat%C3%BD_V%C3%A1clav"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Svatováclavská kaple </a:t>
            </a:r>
            <a:br>
              <a:rPr lang="cs-CZ" dirty="0" smtClean="0"/>
            </a:br>
            <a:r>
              <a:rPr lang="cs-CZ" dirty="0" smtClean="0"/>
              <a:t>v katedrále sv. Víta</a:t>
            </a:r>
            <a:endParaRPr lang="cs-CZ" dirty="0"/>
          </a:p>
        </p:txBody>
      </p:sp>
      <p:sp>
        <p:nvSpPr>
          <p:cNvPr id="4" name="Podnadpis 3"/>
          <p:cNvSpPr>
            <a:spLocks noGrp="1"/>
          </p:cNvSpPr>
          <p:nvPr>
            <p:ph type="subTitle" idx="1"/>
          </p:nvPr>
        </p:nvSpPr>
        <p:spPr/>
        <p:txBody>
          <a:bodyPr>
            <a:normAutofit fontScale="62500" lnSpcReduction="20000"/>
          </a:bodyPr>
          <a:lstStyle/>
          <a:p>
            <a:r>
              <a:rPr lang="cs-CZ"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Je málo míst, kde by se duchovní a státní tradice vázala s tak silným výtvarným zážitkem, kde by byla zhmotněna do tak působivého výtvarného díla jako v kapli sv. Václava v pražské katedrále. </a:t>
            </a:r>
          </a:p>
          <a:p>
            <a:r>
              <a:rPr lang="cs-CZ"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Kaple kolem hrobu zemského patrona z přemyslovského rodu, střežící přístup do komory s korunovačními klenoty, schránka svátostí katedrály a dějiště historických obřadů, je uzavřena v těle katedrály jako její zvláštní jádro.</a:t>
            </a:r>
            <a:endParaRPr lang="cs-CZ"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p:txBody>
      </p:sp>
      <p:pic>
        <p:nvPicPr>
          <p:cNvPr id="5" name="SVATOVÁCLAVSKÝ-CHORÁL.wav">
            <a:hlinkClick r:id="" action="ppaction://media"/>
          </p:cNvPr>
          <p:cNvPicPr>
            <a:picLocks noRot="1" noChangeAspect="1"/>
          </p:cNvPicPr>
          <p:nvPr>
            <a:audioFile r:link="rId1"/>
          </p:nvPr>
        </p:nvPicPr>
        <p:blipFill>
          <a:blip r:embed="rId3"/>
          <a:stretch>
            <a:fillRect/>
          </a:stretch>
        </p:blipFill>
        <p:spPr>
          <a:xfrm>
            <a:off x="3286124" y="4357686"/>
            <a:ext cx="366714" cy="366714"/>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25">
                <p:cTn id="7" repeatCount="indefinite"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71480" y="0"/>
            <a:ext cx="5829300" cy="1357290"/>
          </a:xfrm>
        </p:spPr>
        <p:txBody>
          <a:bodyPr>
            <a:normAutofit/>
          </a:bodyPr>
          <a:lstStyle/>
          <a:p>
            <a:pPr algn="ctr"/>
            <a:r>
              <a:rPr lang="cs-CZ" sz="1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Pohled na severní stěnu kaple a severovýchodní kout</a:t>
            </a:r>
            <a:r>
              <a:rPr lang="cs-CZ" sz="1800" b="1" dirty="0" smtClean="0">
                <a:latin typeface="Times New Roman" pitchFamily="18" charset="0"/>
                <a:cs typeface="Times New Roman" pitchFamily="18" charset="0"/>
              </a:rPr>
              <a:t/>
            </a:r>
            <a:br>
              <a:rPr lang="cs-CZ" sz="1800" b="1" dirty="0" smtClean="0">
                <a:latin typeface="Times New Roman" pitchFamily="18" charset="0"/>
                <a:cs typeface="Times New Roman" pitchFamily="18" charset="0"/>
              </a:rPr>
            </a:br>
            <a:r>
              <a:rPr lang="cs-CZ" sz="1400" dirty="0" smtClean="0">
                <a:solidFill>
                  <a:schemeClr val="tx1"/>
                </a:solidFill>
                <a:latin typeface="Times New Roman" pitchFamily="18" charset="0"/>
                <a:cs typeface="Times New Roman" pitchFamily="18" charset="0"/>
              </a:rPr>
              <a:t>V prvním pásu na římsou scény souboje sv. Václava se zlickým vévodou </a:t>
            </a:r>
            <a:r>
              <a:rPr lang="cs-CZ" sz="1400" dirty="0" err="1" smtClean="0">
                <a:solidFill>
                  <a:schemeClr val="tx1"/>
                </a:solidFill>
                <a:latin typeface="Times New Roman" pitchFamily="18" charset="0"/>
                <a:cs typeface="Times New Roman" pitchFamily="18" charset="0"/>
              </a:rPr>
              <a:t>Radslavem</a:t>
            </a:r>
            <a:r>
              <a:rPr lang="cs-CZ" sz="1400" dirty="0" smtClean="0">
                <a:solidFill>
                  <a:schemeClr val="tx1"/>
                </a:solidFill>
                <a:latin typeface="Times New Roman" pitchFamily="18" charset="0"/>
                <a:cs typeface="Times New Roman" pitchFamily="18" charset="0"/>
              </a:rPr>
              <a:t>. V prostředí snímku oltář, pořízený po opravě kaple 1912-13, anděl se svícnem od Stanislava Suchardy</a:t>
            </a:r>
            <a:r>
              <a:rPr lang="cs-CZ" sz="1400" dirty="0" smtClean="0">
                <a:latin typeface="Times New Roman" pitchFamily="18" charset="0"/>
                <a:cs typeface="Times New Roman" pitchFamily="18" charset="0"/>
              </a:rPr>
              <a:t>.</a:t>
            </a:r>
            <a:endParaRPr lang="cs-CZ" sz="1800" b="1" dirty="0">
              <a:latin typeface="Times New Roman" pitchFamily="18" charset="0"/>
              <a:cs typeface="Times New Roman" pitchFamily="18" charset="0"/>
            </a:endParaRPr>
          </a:p>
        </p:txBody>
      </p:sp>
      <p:pic>
        <p:nvPicPr>
          <p:cNvPr id="4" name="Zástupný symbol pro obsah 3" descr="SKMBT_C35111122216001.jpg"/>
          <p:cNvPicPr>
            <a:picLocks noGrp="1" noChangeAspect="1"/>
          </p:cNvPicPr>
          <p:nvPr>
            <p:ph sz="quarter" idx="1"/>
          </p:nvPr>
        </p:nvPicPr>
        <p:blipFill>
          <a:blip r:embed="rId2" cstate="print"/>
          <a:srcRect r="5908" b="6276"/>
          <a:stretch>
            <a:fillRect/>
          </a:stretch>
        </p:blipFill>
        <p:spPr>
          <a:xfrm>
            <a:off x="928670" y="1500166"/>
            <a:ext cx="5072098" cy="7146258"/>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42" y="357158"/>
            <a:ext cx="5829300" cy="1285884"/>
          </a:xfrm>
          <a:solidFill>
            <a:schemeClr val="bg1"/>
          </a:solidFill>
          <a:ln>
            <a:solidFill>
              <a:schemeClr val="bg1"/>
            </a:solidFill>
          </a:ln>
        </p:spPr>
        <p:txBody>
          <a:bodyPr>
            <a:noAutofit/>
          </a:bodyPr>
          <a:lstStyle/>
          <a:p>
            <a:pPr algn="ctr"/>
            <a:r>
              <a:rPr lang="cs-CZ"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Levá část votivního obrazu na východní stěně kaple</a:t>
            </a:r>
            <a:r>
              <a:rPr lang="cs-CZ"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
            </a:r>
            <a:br>
              <a:rPr lang="cs-CZ"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br>
            <a:r>
              <a:rPr lang="cs-CZ" sz="1400" dirty="0" smtClean="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Klečící císař Karel IV. a  P. Maria z Ukřižování. Obraz z let 1367-1372, zčásti s pozdně gotickou přemalbou. Čelní stěna vyniká vybranými kusy polodrahokamu; pod nohama klečícího císaře je kovová zlacená mřížka s heraldickými motivy, práce kováře Václava, patrně z roku 1373.</a:t>
            </a:r>
            <a:endParaRPr lang="cs-CZ" sz="1400" dirty="0">
              <a:ln w="10541" cmpd="sng">
                <a:solidFill>
                  <a:schemeClr val="accent1">
                    <a:shade val="88000"/>
                    <a:satMod val="110000"/>
                  </a:schemeClr>
                </a:solidFill>
                <a:prstDash val="solid"/>
              </a:ln>
              <a:solidFill>
                <a:schemeClr val="tx1"/>
              </a:solidFill>
              <a:latin typeface="Times New Roman" pitchFamily="18" charset="0"/>
              <a:cs typeface="Times New Roman" pitchFamily="18" charset="0"/>
            </a:endParaRPr>
          </a:p>
        </p:txBody>
      </p:sp>
      <p:pic>
        <p:nvPicPr>
          <p:cNvPr id="6" name="Zástupný symbol pro obsah 5" descr="SKMBT_C35111122215590.jpg"/>
          <p:cNvPicPr>
            <a:picLocks noGrp="1" noChangeAspect="1"/>
          </p:cNvPicPr>
          <p:nvPr>
            <p:ph sz="quarter" idx="1"/>
          </p:nvPr>
        </p:nvPicPr>
        <p:blipFill>
          <a:blip r:embed="rId2" cstate="print"/>
          <a:srcRect l="3315" t="1562" r="8833" b="17578"/>
          <a:stretch>
            <a:fillRect/>
          </a:stretch>
        </p:blipFill>
        <p:spPr>
          <a:xfrm>
            <a:off x="785794" y="1857356"/>
            <a:ext cx="5267776" cy="6858048"/>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71480" y="0"/>
            <a:ext cx="5829300" cy="1524000"/>
          </a:xfrm>
        </p:spPr>
        <p:txBody>
          <a:bodyPr>
            <a:normAutofit/>
          </a:bodyPr>
          <a:lstStyle/>
          <a:p>
            <a:pPr algn="ctr"/>
            <a:r>
              <a:rPr lang="cs-CZ" sz="1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Kované, původně zlacené </a:t>
            </a:r>
            <a:r>
              <a:rPr lang="cs-CZ" sz="18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sanktuarium</a:t>
            </a:r>
            <a:r>
              <a:rPr lang="cs-CZ" sz="1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
            </a:r>
            <a:br>
              <a:rPr lang="cs-CZ" sz="1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br>
            <a:r>
              <a:rPr lang="cs-CZ" sz="1800" dirty="0" smtClean="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 </a:t>
            </a:r>
            <a:r>
              <a:rPr lang="cs-CZ" sz="1400" dirty="0" smtClean="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Dílo kováře Václava, za něž byl r. 1375 odměněn 20 kopami grošů. V pozadí  Ukřižování a konsola s maskou divého muže. Andělé pod římsou v této části patří k nejlépe zachovaným partiím malířské výzdoby 14. století. </a:t>
            </a:r>
            <a:endParaRPr lang="cs-CZ" sz="1800" dirty="0">
              <a:latin typeface="Times New Roman" pitchFamily="18" charset="0"/>
              <a:cs typeface="Times New Roman" pitchFamily="18" charset="0"/>
            </a:endParaRPr>
          </a:p>
        </p:txBody>
      </p:sp>
      <p:pic>
        <p:nvPicPr>
          <p:cNvPr id="4" name="Zástupný symbol pro obsah 3" descr="SKMBT_C35111122215591.jpg"/>
          <p:cNvPicPr>
            <a:picLocks noGrp="1" noChangeAspect="1"/>
          </p:cNvPicPr>
          <p:nvPr>
            <p:ph sz="quarter" idx="1"/>
          </p:nvPr>
        </p:nvPicPr>
        <p:blipFill>
          <a:blip r:embed="rId2" cstate="print"/>
          <a:srcRect l="2925" t="1146" r="9223" b="17994"/>
          <a:stretch>
            <a:fillRect/>
          </a:stretch>
        </p:blipFill>
        <p:spPr>
          <a:xfrm>
            <a:off x="785794" y="1857356"/>
            <a:ext cx="5429288" cy="7068318"/>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2918" y="714348"/>
            <a:ext cx="5829300" cy="1285884"/>
          </a:xfrm>
        </p:spPr>
        <p:txBody>
          <a:bodyPr>
            <a:normAutofit fontScale="90000"/>
          </a:bodyPr>
          <a:lstStyle/>
          <a:p>
            <a:pPr algn="ctr"/>
            <a:r>
              <a:rPr lang="cs-CZ" sz="1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Kristus u sloupu</a:t>
            </a:r>
            <a:br>
              <a:rPr lang="cs-CZ" sz="1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br>
            <a:r>
              <a:rPr lang="cs-CZ" sz="1800" dirty="0" smtClean="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 </a:t>
            </a:r>
            <a:r>
              <a:rPr lang="cs-CZ" sz="1400" dirty="0" smtClean="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Jedna za scén pašijového cyklu 14. století, v niž se malba nejtěsněji prolíná s dekorativní technikou vykládaní polodrahokamy.</a:t>
            </a:r>
            <a:br>
              <a:rPr lang="cs-CZ" sz="1400" dirty="0" smtClean="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br>
            <a:r>
              <a:rPr lang="cs-CZ" sz="1400" dirty="0" smtClean="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Postup práce:</a:t>
            </a:r>
            <a:br>
              <a:rPr lang="cs-CZ" sz="1400" dirty="0" smtClean="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br>
            <a:r>
              <a:rPr lang="cs-CZ" sz="1400" dirty="0" smtClean="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nejdřív byla provedena nástěnná malba, potom došlo k inkrustaci ametysty, karneoly a chalcedony. V obloucích lemuje obrazy, v mezerách tvoří kříže a někde nahrazuje část malby. Spáry kamenů spojují zlacené pásky s raženými puklicemi ve tvaru rozet, lilií, heraldických tvarů lvů a orlic.</a:t>
            </a:r>
            <a:endParaRPr lang="cs-CZ" sz="1800" b="1" dirty="0">
              <a:latin typeface="Times New Roman" pitchFamily="18" charset="0"/>
              <a:cs typeface="Times New Roman" pitchFamily="18" charset="0"/>
            </a:endParaRPr>
          </a:p>
        </p:txBody>
      </p:sp>
      <p:pic>
        <p:nvPicPr>
          <p:cNvPr id="4" name="Zástupný symbol pro obsah 3" descr="SKMBT_C35111122216000.jpg"/>
          <p:cNvPicPr>
            <a:picLocks noGrp="1" noChangeAspect="1"/>
          </p:cNvPicPr>
          <p:nvPr>
            <p:ph sz="quarter" idx="1"/>
          </p:nvPr>
        </p:nvPicPr>
        <p:blipFill>
          <a:blip r:embed="rId2" cstate="print"/>
          <a:srcRect l="1658" t="1172" r="8833" b="17968"/>
          <a:stretch>
            <a:fillRect/>
          </a:stretch>
        </p:blipFill>
        <p:spPr>
          <a:xfrm>
            <a:off x="571480" y="2000232"/>
            <a:ext cx="5758524" cy="6786610"/>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42" y="357158"/>
            <a:ext cx="5829300" cy="785818"/>
          </a:xfrm>
        </p:spPr>
        <p:txBody>
          <a:bodyPr>
            <a:normAutofit fontScale="90000"/>
          </a:bodyPr>
          <a:lstStyle/>
          <a:p>
            <a:pPr algn="ctr"/>
            <a:r>
              <a:rPr lang="cs-CZ" sz="1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Sv. Petr</a:t>
            </a:r>
            <a:br>
              <a:rPr lang="cs-CZ" sz="1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br>
            <a:r>
              <a:rPr lang="cs-CZ" sz="1800" dirty="0" smtClean="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 </a:t>
            </a:r>
            <a:r>
              <a:rPr lang="cs-CZ" sz="1600" dirty="0" smtClean="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Postava z právě strany slavnostního západního vstupu do kaple. Petr a Pavel, knížata apoštolů, strážci rajské brány, tu střeží hlavní portál kaple.</a:t>
            </a:r>
            <a:endParaRPr lang="cs-CZ" sz="1600" dirty="0">
              <a:latin typeface="Times New Roman" pitchFamily="18" charset="0"/>
              <a:cs typeface="Times New Roman" pitchFamily="18" charset="0"/>
            </a:endParaRPr>
          </a:p>
        </p:txBody>
      </p:sp>
      <p:pic>
        <p:nvPicPr>
          <p:cNvPr id="4" name="Zástupný symbol pro obsah 3" descr="SKMBT_C35111122215581.jpg"/>
          <p:cNvPicPr>
            <a:picLocks noGrp="1" noChangeAspect="1"/>
          </p:cNvPicPr>
          <p:nvPr>
            <p:ph sz="quarter" idx="1"/>
          </p:nvPr>
        </p:nvPicPr>
        <p:blipFill>
          <a:blip r:embed="rId2" cstate="print"/>
          <a:srcRect l="2925" t="1974" r="11567" b="17994"/>
          <a:stretch>
            <a:fillRect/>
          </a:stretch>
        </p:blipFill>
        <p:spPr>
          <a:xfrm>
            <a:off x="571480" y="1357290"/>
            <a:ext cx="5643602" cy="7471318"/>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2918" y="285720"/>
            <a:ext cx="5829300" cy="928694"/>
          </a:xfrm>
        </p:spPr>
        <p:txBody>
          <a:bodyPr>
            <a:normAutofit/>
          </a:bodyPr>
          <a:lstStyle/>
          <a:p>
            <a:pPr algn="ctr"/>
            <a:r>
              <a:rPr lang="cs-CZ" sz="18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Polofigura</a:t>
            </a:r>
            <a:r>
              <a:rPr lang="cs-CZ" sz="1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 anděla z jihovýchodního kouta kaple</a:t>
            </a:r>
            <a:br>
              <a:rPr lang="cs-CZ" sz="1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br>
            <a:r>
              <a:rPr lang="cs-CZ" sz="1800" dirty="0" smtClean="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 </a:t>
            </a:r>
            <a:r>
              <a:rPr lang="cs-CZ" sz="1400" dirty="0" smtClean="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nad obrazem Ukřižovaného. Malba je ze 14. století s bohatou světelnou modelací.</a:t>
            </a:r>
            <a:endParaRPr lang="cs-CZ" sz="1400" dirty="0">
              <a:latin typeface="Times New Roman" pitchFamily="18" charset="0"/>
              <a:cs typeface="Times New Roman" pitchFamily="18" charset="0"/>
            </a:endParaRPr>
          </a:p>
        </p:txBody>
      </p:sp>
      <p:pic>
        <p:nvPicPr>
          <p:cNvPr id="4" name="Zástupný symbol pro obsah 3" descr="SKMBT_C35111122216011.jpg"/>
          <p:cNvPicPr>
            <a:picLocks noGrp="1" noChangeAspect="1"/>
          </p:cNvPicPr>
          <p:nvPr>
            <p:ph sz="quarter" idx="1"/>
          </p:nvPr>
        </p:nvPicPr>
        <p:blipFill>
          <a:blip r:embed="rId2" cstate="print"/>
          <a:srcRect l="1658" t="2344" r="8833" b="17968"/>
          <a:stretch>
            <a:fillRect/>
          </a:stretch>
        </p:blipFill>
        <p:spPr>
          <a:xfrm>
            <a:off x="500042" y="1428728"/>
            <a:ext cx="5786478" cy="7286676"/>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71480" y="214282"/>
            <a:ext cx="5829300" cy="714380"/>
          </a:xfrm>
        </p:spPr>
        <p:txBody>
          <a:bodyPr>
            <a:normAutofit/>
          </a:bodyPr>
          <a:lstStyle/>
          <a:p>
            <a:pPr algn="ctr"/>
            <a:r>
              <a:rPr lang="cs-CZ" sz="1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Kristus před Pilátem</a:t>
            </a:r>
            <a:br>
              <a:rPr lang="cs-CZ" sz="1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endParaRPr lang="cs-CZ" sz="1800" dirty="0"/>
          </a:p>
        </p:txBody>
      </p:sp>
      <p:pic>
        <p:nvPicPr>
          <p:cNvPr id="4" name="Zástupný symbol pro obsah 3" descr="SKMBT_C35111122216020.jpg"/>
          <p:cNvPicPr>
            <a:picLocks noGrp="1" noChangeAspect="1"/>
          </p:cNvPicPr>
          <p:nvPr>
            <p:ph sz="quarter" idx="1"/>
          </p:nvPr>
        </p:nvPicPr>
        <p:blipFill>
          <a:blip r:embed="rId2" cstate="print"/>
          <a:srcRect l="3315" t="1172" r="8833" b="17968"/>
          <a:stretch>
            <a:fillRect/>
          </a:stretch>
        </p:blipFill>
        <p:spPr>
          <a:xfrm>
            <a:off x="428604" y="928662"/>
            <a:ext cx="6072230" cy="7905356"/>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4356" y="0"/>
            <a:ext cx="5829300" cy="1285852"/>
          </a:xfrm>
        </p:spPr>
        <p:txBody>
          <a:bodyPr>
            <a:normAutofit/>
          </a:bodyPr>
          <a:lstStyle/>
          <a:p>
            <a:pPr algn="ctr"/>
            <a:r>
              <a:rPr lang="cs-CZ" sz="1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Pohled na západní stěnu s hlavním vstupem do kaple</a:t>
            </a:r>
            <a:br>
              <a:rPr lang="cs-CZ" sz="1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r>
              <a:rPr lang="cs-CZ" sz="1400" dirty="0" smtClean="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Přijetí sv. Václava na sněmu. V dolním pásu sesedají kníže s družinou z koní, v horním vítá císař Jindřich Ptáčník Václava, provázeného anděly, a chystá se jej uvést do síně, kde čekají kurfiřti.</a:t>
            </a:r>
            <a:endParaRPr lang="cs-CZ" sz="1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p:txBody>
      </p:sp>
      <p:pic>
        <p:nvPicPr>
          <p:cNvPr id="4" name="Zástupný symbol pro obsah 3" descr="SKMBT_C35111122216021.jpg"/>
          <p:cNvPicPr>
            <a:picLocks noGrp="1" noChangeAspect="1"/>
          </p:cNvPicPr>
          <p:nvPr>
            <p:ph sz="quarter" idx="1"/>
          </p:nvPr>
        </p:nvPicPr>
        <p:blipFill>
          <a:blip r:embed="rId2" cstate="print"/>
          <a:srcRect l="3365" t="3256" r="11614" b="18141"/>
          <a:stretch>
            <a:fillRect/>
          </a:stretch>
        </p:blipFill>
        <p:spPr>
          <a:xfrm>
            <a:off x="785794" y="1500166"/>
            <a:ext cx="5500726" cy="7286676"/>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2918" y="-214346"/>
            <a:ext cx="5800744" cy="1571636"/>
          </a:xfrm>
        </p:spPr>
        <p:txBody>
          <a:bodyPr>
            <a:normAutofit/>
          </a:bodyPr>
          <a:lstStyle/>
          <a:p>
            <a:pPr algn="ctr"/>
            <a:r>
              <a:rPr lang="cs-CZ"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Část obrazu příjezd sv. Václava na sněm</a:t>
            </a:r>
            <a:br>
              <a:rPr lang="cs-CZ"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r>
              <a:rPr lang="cs-CZ" sz="1600" dirty="0" smtClean="0">
                <a:ln w="1905"/>
                <a:solidFill>
                  <a:schemeClr val="tx1"/>
                </a:solidFill>
                <a:effectLst>
                  <a:innerShdw blurRad="69850" dist="43180" dir="5400000">
                    <a:srgbClr val="000000">
                      <a:alpha val="65000"/>
                    </a:srgbClr>
                  </a:innerShdw>
                </a:effectLst>
              </a:rPr>
              <a:t> </a:t>
            </a:r>
            <a:r>
              <a:rPr lang="cs-CZ" sz="1600" dirty="0" smtClean="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Levá polovina scény s družinou císaře Jindřicha, která přišla uvítat přijíždějícího knížete Václava. V postavě panoše na schodišti bývá hledaná podoba autora </a:t>
            </a:r>
            <a:r>
              <a:rPr lang="cs-CZ" sz="1600" dirty="0" err="1" smtClean="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inkonografického</a:t>
            </a:r>
            <a:r>
              <a:rPr lang="cs-CZ" sz="1600" dirty="0" smtClean="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 rozvrhu maleb</a:t>
            </a:r>
            <a:r>
              <a:rPr lang="cs-CZ" sz="1600" dirty="0" smtClean="0">
                <a:ln w="1905"/>
                <a:solidFill>
                  <a:schemeClr val="tx1"/>
                </a:solidFill>
                <a:effectLst>
                  <a:innerShdw blurRad="69850" dist="43180" dir="5400000">
                    <a:srgbClr val="000000">
                      <a:alpha val="65000"/>
                    </a:srgbClr>
                  </a:innerShdw>
                </a:effectLst>
              </a:rPr>
              <a:t>.</a:t>
            </a:r>
            <a:endParaRPr lang="cs-CZ" sz="1600" dirty="0"/>
          </a:p>
        </p:txBody>
      </p:sp>
      <p:pic>
        <p:nvPicPr>
          <p:cNvPr id="4" name="Zástupný symbol pro obsah 3" descr="SKMBT_C35111122216030.jpg"/>
          <p:cNvPicPr>
            <a:picLocks noGrp="1" noChangeAspect="1"/>
          </p:cNvPicPr>
          <p:nvPr>
            <p:ph sz="quarter" idx="1"/>
          </p:nvPr>
        </p:nvPicPr>
        <p:blipFill>
          <a:blip r:embed="rId2" cstate="print"/>
          <a:srcRect l="2925" t="2317" r="9224" b="17995"/>
          <a:stretch>
            <a:fillRect/>
          </a:stretch>
        </p:blipFill>
        <p:spPr>
          <a:xfrm>
            <a:off x="642917" y="1643042"/>
            <a:ext cx="5623641" cy="7143800"/>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4356" y="285720"/>
            <a:ext cx="5829300" cy="1000132"/>
          </a:xfrm>
        </p:spPr>
        <p:txBody>
          <a:bodyPr>
            <a:normAutofit fontScale="90000"/>
          </a:bodyPr>
          <a:lstStyle/>
          <a:p>
            <a:pPr algn="ctr"/>
            <a:r>
              <a:rPr lang="cs-CZ" sz="1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Pole na západní stěně</a:t>
            </a:r>
            <a:br>
              <a:rPr lang="cs-CZ" sz="1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r>
              <a:rPr lang="cs-CZ" sz="1400" dirty="0" smtClean="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 přiléhající k dvojici oken, mají v kapli nejlepší osvětlení. Scény, které je zaplňují, patří také k umělecky nejvýznamnějším. Právě v těchto místech jsou pod malbou Mistra litoměřického oltáře rozsáhlé zbytky starší malířské vrstvy. </a:t>
            </a:r>
            <a:endParaRPr lang="cs-CZ" sz="1800" dirty="0">
              <a:latin typeface="Times New Roman" pitchFamily="18" charset="0"/>
              <a:cs typeface="Times New Roman" pitchFamily="18" charset="0"/>
            </a:endParaRPr>
          </a:p>
        </p:txBody>
      </p:sp>
      <p:pic>
        <p:nvPicPr>
          <p:cNvPr id="4" name="Zástupný symbol pro obsah 3" descr="SKMBT_C35111122216031.jpg"/>
          <p:cNvPicPr>
            <a:picLocks noGrp="1" noChangeAspect="1"/>
          </p:cNvPicPr>
          <p:nvPr>
            <p:ph sz="quarter" idx="1"/>
          </p:nvPr>
        </p:nvPicPr>
        <p:blipFill>
          <a:blip r:embed="rId3" cstate="print"/>
          <a:srcRect l="2925" t="1146" r="9224" b="17994"/>
          <a:stretch>
            <a:fillRect/>
          </a:stretch>
        </p:blipFill>
        <p:spPr>
          <a:xfrm>
            <a:off x="714356" y="1428728"/>
            <a:ext cx="5643602" cy="7347331"/>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2918" y="0"/>
            <a:ext cx="5829300" cy="1524000"/>
          </a:xfrm>
        </p:spPr>
        <p:txBody>
          <a:bodyPr/>
          <a:lstStyle/>
          <a:p>
            <a:r>
              <a:rPr lang="cs-CZ"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Kníže Václav </a:t>
            </a:r>
            <a:r>
              <a:rPr lang="cs-CZ" dirty="0" smtClean="0"/>
              <a:t> </a:t>
            </a:r>
            <a:endParaRPr lang="cs-CZ" dirty="0"/>
          </a:p>
        </p:txBody>
      </p:sp>
      <p:sp>
        <p:nvSpPr>
          <p:cNvPr id="3" name="Zástupný symbol pro obsah 2"/>
          <p:cNvSpPr>
            <a:spLocks noGrp="1"/>
          </p:cNvSpPr>
          <p:nvPr>
            <p:ph sz="quarter" idx="1"/>
          </p:nvPr>
        </p:nvSpPr>
        <p:spPr/>
        <p:txBody>
          <a:bodyPr>
            <a:normAutofit/>
          </a:bodyPr>
          <a:lstStyle/>
          <a:p>
            <a:r>
              <a:rPr lang="cs-CZ" sz="2400" dirty="0" smtClean="0">
                <a:latin typeface="Times New Roman" pitchFamily="18" charset="0"/>
                <a:cs typeface="Times New Roman" pitchFamily="18" charset="0"/>
              </a:rPr>
              <a:t>Doba vlády asi 925 - asi 28. září 935 nebo 929 </a:t>
            </a:r>
          </a:p>
          <a:p>
            <a:r>
              <a:rPr lang="cs-CZ" sz="2400" dirty="0" smtClean="0">
                <a:latin typeface="Times New Roman" pitchFamily="18" charset="0"/>
                <a:cs typeface="Times New Roman" pitchFamily="18" charset="0"/>
              </a:rPr>
              <a:t>Narození asi 907 Praha (?) </a:t>
            </a:r>
          </a:p>
          <a:p>
            <a:r>
              <a:rPr lang="cs-CZ" sz="2400" dirty="0" smtClean="0">
                <a:latin typeface="Times New Roman" pitchFamily="18" charset="0"/>
                <a:cs typeface="Times New Roman" pitchFamily="18" charset="0"/>
              </a:rPr>
              <a:t>Úmrtí asi 28. září 935 (asi 28 let) Stará Boleslav</a:t>
            </a:r>
          </a:p>
          <a:p>
            <a:r>
              <a:rPr lang="cs-CZ" sz="2400" dirty="0" smtClean="0">
                <a:latin typeface="Times New Roman" pitchFamily="18" charset="0"/>
                <a:cs typeface="Times New Roman" pitchFamily="18" charset="0"/>
              </a:rPr>
              <a:t>Pochován - Katedrála svatého Víta, Václava a Vojtěcha </a:t>
            </a:r>
          </a:p>
          <a:p>
            <a:r>
              <a:rPr lang="cs-CZ" sz="2400" dirty="0" smtClean="0">
                <a:latin typeface="Times New Roman" pitchFamily="18" charset="0"/>
                <a:cs typeface="Times New Roman" pitchFamily="18" charset="0"/>
              </a:rPr>
              <a:t>Předchůdce Vratislav I. </a:t>
            </a:r>
          </a:p>
          <a:p>
            <a:r>
              <a:rPr lang="cs-CZ" sz="2400" dirty="0" smtClean="0">
                <a:latin typeface="Times New Roman" pitchFamily="18" charset="0"/>
                <a:cs typeface="Times New Roman" pitchFamily="18" charset="0"/>
              </a:rPr>
              <a:t>Následník Boleslav I. </a:t>
            </a:r>
          </a:p>
          <a:p>
            <a:r>
              <a:rPr lang="cs-CZ" sz="2400" dirty="0" smtClean="0">
                <a:latin typeface="Times New Roman" pitchFamily="18" charset="0"/>
                <a:cs typeface="Times New Roman" pitchFamily="18" charset="0"/>
              </a:rPr>
              <a:t>Dynastie Přemyslovci </a:t>
            </a:r>
          </a:p>
          <a:p>
            <a:r>
              <a:rPr lang="cs-CZ" sz="2400" dirty="0" smtClean="0">
                <a:latin typeface="Times New Roman" pitchFamily="18" charset="0"/>
                <a:cs typeface="Times New Roman" pitchFamily="18" charset="0"/>
              </a:rPr>
              <a:t>Otec Vratislav I. </a:t>
            </a:r>
          </a:p>
          <a:p>
            <a:r>
              <a:rPr lang="cs-CZ" sz="2400" dirty="0" smtClean="0">
                <a:latin typeface="Times New Roman" pitchFamily="18" charset="0"/>
                <a:cs typeface="Times New Roman" pitchFamily="18" charset="0"/>
              </a:rPr>
              <a:t>Matka Drahomíra ze </a:t>
            </a:r>
            <a:r>
              <a:rPr lang="cs-CZ" sz="2400" dirty="0" err="1" smtClean="0">
                <a:latin typeface="Times New Roman" pitchFamily="18" charset="0"/>
                <a:cs typeface="Times New Roman" pitchFamily="18" charset="0"/>
              </a:rPr>
              <a:t>Stodor</a:t>
            </a:r>
            <a:endParaRPr lang="cs-CZ" sz="2400" dirty="0" smtClean="0">
              <a:latin typeface="Times New Roman" pitchFamily="18" charset="0"/>
              <a:cs typeface="Times New Roman" pitchFamily="18" charset="0"/>
            </a:endParaRPr>
          </a:p>
          <a:p>
            <a:endParaRPr lang="cs-CZ" sz="2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2918" y="0"/>
            <a:ext cx="5829300" cy="1571604"/>
          </a:xfrm>
        </p:spPr>
        <p:txBody>
          <a:bodyPr>
            <a:normAutofit/>
          </a:bodyPr>
          <a:lstStyle/>
          <a:p>
            <a:pPr algn="ctr"/>
            <a:r>
              <a:rPr lang="cs-CZ" sz="1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Detail obrazu Zavraždění sv. Václava</a:t>
            </a:r>
            <a:br>
              <a:rPr lang="cs-CZ" sz="1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r>
              <a:rPr lang="cs-CZ" sz="1400" dirty="0" smtClean="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V obrazech z doby kolem r. 1500 se často objevují postavy v kostýmech orientálců, jejichž role však není jednoznačná. Zde patří stařec do pohanské družiny Boleslavovy, jak dosvědčuje i motiv polonahé ženské postavy na štítě. Detail patří k nejlepším ukázkám malby Mistra litoměřického oltáře v kapli.</a:t>
            </a:r>
            <a:endParaRPr lang="cs-CZ" sz="1800" dirty="0">
              <a:latin typeface="Times New Roman" pitchFamily="18" charset="0"/>
              <a:cs typeface="Times New Roman" pitchFamily="18" charset="0"/>
            </a:endParaRPr>
          </a:p>
        </p:txBody>
      </p:sp>
      <p:pic>
        <p:nvPicPr>
          <p:cNvPr id="4" name="Zástupný symbol pro obsah 3" descr="SKMBT_C35111122216032.jpg"/>
          <p:cNvPicPr>
            <a:picLocks noGrp="1" noChangeAspect="1"/>
          </p:cNvPicPr>
          <p:nvPr>
            <p:ph sz="quarter" idx="1"/>
          </p:nvPr>
        </p:nvPicPr>
        <p:blipFill>
          <a:blip r:embed="rId2" cstate="print"/>
          <a:srcRect r="5908" b="6276"/>
          <a:stretch>
            <a:fillRect/>
          </a:stretch>
        </p:blipFill>
        <p:spPr>
          <a:xfrm>
            <a:off x="928670" y="1714480"/>
            <a:ext cx="5072098" cy="7146257"/>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71480" y="0"/>
            <a:ext cx="5829300" cy="1524000"/>
          </a:xfrm>
        </p:spPr>
        <p:txBody>
          <a:bodyPr>
            <a:normAutofit/>
          </a:bodyPr>
          <a:lstStyle/>
          <a:p>
            <a:pPr algn="ctr"/>
            <a:r>
              <a:rPr lang="cs-CZ" sz="1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Podiven potrestal  v lázních vrahy sv. Václava a byl oběšen</a:t>
            </a:r>
            <a:br>
              <a:rPr lang="cs-CZ" sz="1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r>
              <a:rPr lang="cs-CZ" sz="1800" dirty="0" smtClean="0">
                <a:ln w="1905"/>
                <a:solidFill>
                  <a:schemeClr val="tx1"/>
                </a:solidFill>
                <a:effectLst>
                  <a:innerShdw blurRad="69850" dist="43180" dir="5400000">
                    <a:srgbClr val="000000">
                      <a:alpha val="65000"/>
                    </a:srgbClr>
                  </a:innerShdw>
                </a:effectLst>
              </a:rPr>
              <a:t> </a:t>
            </a:r>
            <a:r>
              <a:rPr lang="cs-CZ" sz="1400" dirty="0" smtClean="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Poškozený obraz na jižní straně kaple. Na opukových kvádrech, které zde tvoří podložku, malba značně trpěla. Fragment nicméně patří také k nejlepšímu obrazům Litoměřického mistra v kapli.</a:t>
            </a:r>
            <a:endParaRPr lang="cs-CZ"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p:txBody>
      </p:sp>
      <p:pic>
        <p:nvPicPr>
          <p:cNvPr id="4" name="Zástupný symbol pro obsah 3" descr="SKMBT_C35111122216040.jpg"/>
          <p:cNvPicPr>
            <a:picLocks noGrp="1" noChangeAspect="1"/>
          </p:cNvPicPr>
          <p:nvPr>
            <p:ph sz="quarter" idx="1"/>
          </p:nvPr>
        </p:nvPicPr>
        <p:blipFill>
          <a:blip r:embed="rId2" cstate="print"/>
          <a:srcRect l="2925" t="1146" r="9224" b="17994"/>
          <a:stretch>
            <a:fillRect/>
          </a:stretch>
        </p:blipFill>
        <p:spPr>
          <a:xfrm>
            <a:off x="785794" y="1643042"/>
            <a:ext cx="5357850" cy="6975314"/>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2918" y="214282"/>
            <a:ext cx="5514992" cy="1175836"/>
          </a:xfrm>
        </p:spPr>
        <p:txBody>
          <a:bodyPr>
            <a:normAutofit/>
          </a:bodyPr>
          <a:lstStyle/>
          <a:p>
            <a:pPr algn="ctr"/>
            <a:r>
              <a:rPr lang="cs-CZ" sz="1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Pohled do jihozápadního kouta kaple se scénami :</a:t>
            </a:r>
            <a:br>
              <a:rPr lang="cs-CZ" sz="1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r>
              <a:rPr lang="cs-CZ" sz="1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Sv. Václava přijímá a ukládá ostatek sv. Víta</a:t>
            </a:r>
            <a:br>
              <a:rPr lang="cs-CZ" sz="1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endParaRPr lang="cs-CZ" sz="1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4" name="Zástupný symbol pro obsah 3" descr="SKMBT_C35111122216050.jpg"/>
          <p:cNvPicPr>
            <a:picLocks noGrp="1" noChangeAspect="1"/>
          </p:cNvPicPr>
          <p:nvPr>
            <p:ph sz="quarter" idx="1"/>
          </p:nvPr>
        </p:nvPicPr>
        <p:blipFill>
          <a:blip r:embed="rId2" cstate="print"/>
          <a:srcRect l="4973" t="1172" r="8833" b="17968"/>
          <a:stretch>
            <a:fillRect/>
          </a:stretch>
        </p:blipFill>
        <p:spPr>
          <a:xfrm>
            <a:off x="500042" y="1142975"/>
            <a:ext cx="5786478" cy="7678211"/>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2918" y="-500098"/>
            <a:ext cx="5829300" cy="1524000"/>
          </a:xfrm>
        </p:spPr>
        <p:txBody>
          <a:bodyPr>
            <a:normAutofit/>
          </a:bodyPr>
          <a:lstStyle/>
          <a:p>
            <a:pPr algn="ctr"/>
            <a:r>
              <a:rPr lang="cs-CZ" sz="1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innerShdw blurRad="69850" dist="43180" dir="5400000">
                    <a:srgbClr val="000000">
                      <a:alpha val="65000"/>
                    </a:srgbClr>
                  </a:innerShdw>
                </a:effectLst>
              </a:rPr>
              <a:t>Sv.  Václav lisuje víno</a:t>
            </a:r>
            <a:r>
              <a:rPr lang="cs-CZ" sz="1400" dirty="0" smtClean="0">
                <a:ln w="1905"/>
                <a:solidFill>
                  <a:schemeClr val="tx1"/>
                </a:solidFill>
                <a:effectLst>
                  <a:innerShdw blurRad="69850" dist="43180" dir="5400000">
                    <a:srgbClr val="000000">
                      <a:alpha val="65000"/>
                    </a:srgbClr>
                  </a:innerShdw>
                </a:effectLst>
              </a:rPr>
              <a:t/>
            </a:r>
            <a:br>
              <a:rPr lang="cs-CZ" sz="1400" dirty="0" smtClean="0">
                <a:ln w="1905"/>
                <a:solidFill>
                  <a:schemeClr val="tx1"/>
                </a:solidFill>
                <a:effectLst>
                  <a:innerShdw blurRad="69850" dist="43180" dir="5400000">
                    <a:srgbClr val="000000">
                      <a:alpha val="65000"/>
                    </a:srgbClr>
                  </a:innerShdw>
                </a:effectLst>
              </a:rPr>
            </a:br>
            <a:endParaRPr lang="cs-CZ" sz="1400" dirty="0"/>
          </a:p>
        </p:txBody>
      </p:sp>
      <p:pic>
        <p:nvPicPr>
          <p:cNvPr id="4" name="Zástupný symbol pro obsah 3" descr="SKMBT_C35111122216051.jpg"/>
          <p:cNvPicPr>
            <a:picLocks noGrp="1" noChangeAspect="1"/>
          </p:cNvPicPr>
          <p:nvPr>
            <p:ph sz="quarter" idx="1"/>
          </p:nvPr>
        </p:nvPicPr>
        <p:blipFill>
          <a:blip r:embed="rId2" cstate="print"/>
          <a:srcRect r="5908" b="6276"/>
          <a:stretch>
            <a:fillRect/>
          </a:stretch>
        </p:blipFill>
        <p:spPr>
          <a:xfrm>
            <a:off x="571480" y="928662"/>
            <a:ext cx="5715040" cy="7951470"/>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1"/>
          </p:nvPr>
        </p:nvSpPr>
        <p:spPr>
          <a:xfrm>
            <a:off x="571480" y="428596"/>
            <a:ext cx="5829300" cy="4071966"/>
          </a:xfrm>
        </p:spPr>
        <p:txBody>
          <a:bodyPr>
            <a:normAutofit fontScale="62500" lnSpcReduction="20000"/>
          </a:bodyPr>
          <a:lstStyle/>
          <a:p>
            <a:pPr algn="ctr">
              <a:buNone/>
            </a:pPr>
            <a:r>
              <a:rPr lang="cs-CZ" sz="3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Korunovační klenoty</a:t>
            </a:r>
            <a:endParaRPr lang="cs-CZ" sz="3800" dirty="0" smtClean="0"/>
          </a:p>
          <a:p>
            <a:pPr algn="ctr">
              <a:buNone/>
            </a:pPr>
            <a:r>
              <a:rPr lang="cs-CZ" dirty="0" smtClean="0">
                <a:latin typeface="Times New Roman" pitchFamily="18" charset="0"/>
                <a:cs typeface="Times New Roman" pitchFamily="18" charset="0"/>
              </a:rPr>
              <a:t>     </a:t>
            </a:r>
            <a:r>
              <a:rPr lang="cs-CZ" sz="2900" dirty="0" smtClean="0">
                <a:latin typeface="Times New Roman" pitchFamily="18" charset="0"/>
                <a:cs typeface="Times New Roman" pitchFamily="18" charset="0"/>
              </a:rPr>
              <a:t>Vedle kaple svatého Václava vznikla do roku 1368 jižní předsíň a v jejím patře korunní komora, kde jsou uloženy české královské korunovační klenoty.</a:t>
            </a:r>
          </a:p>
          <a:p>
            <a:pPr algn="ctr">
              <a:buNone/>
            </a:pPr>
            <a:r>
              <a:rPr lang="cs-CZ" sz="2900" dirty="0" smtClean="0">
                <a:latin typeface="Times New Roman" pitchFamily="18" charset="0"/>
                <a:cs typeface="Times New Roman" pitchFamily="18" charset="0"/>
              </a:rPr>
              <a:t>      V r.1341 nechal Karel IV. vyrobit podle staré přemyslovské koruny korunu  novou. V r.1347 byla poprvé použita ke korunovaci; později si ji na hlavu posadilo 21 českých králů. Tento symbol moci nepatřil královi, ale patronu země české sv. Václavovi. Koruna spočívala ve svatovítském chrámu na Václavově lebce. Ke korunovaci si jí panovník pouze půjčoval. Po ukončení korunovace musela být do západu slunce vrácena do svatováclavské kaple.</a:t>
            </a:r>
            <a:br>
              <a:rPr lang="cs-CZ" sz="2900" dirty="0" smtClean="0">
                <a:latin typeface="Times New Roman" pitchFamily="18" charset="0"/>
                <a:cs typeface="Times New Roman" pitchFamily="18" charset="0"/>
              </a:rPr>
            </a:br>
            <a:r>
              <a:rPr lang="cs-CZ" sz="2900" dirty="0" smtClean="0">
                <a:latin typeface="Times New Roman" pitchFamily="18" charset="0"/>
                <a:cs typeface="Times New Roman" pitchFamily="18" charset="0"/>
              </a:rPr>
              <a:t>Koruna váží 2358 g. Dvě třetiny váhy tvoří zlato o ryzosti 22 karátů, zbytek 20 perel a 96 drahokamů.</a:t>
            </a:r>
            <a:r>
              <a:rPr lang="cs-CZ" sz="2900" dirty="0" smtClean="0"/>
              <a:t/>
            </a:r>
            <a:br>
              <a:rPr lang="cs-CZ" sz="2900" dirty="0" smtClean="0"/>
            </a:br>
            <a:endParaRPr lang="cs-CZ" sz="2900" dirty="0" smtClean="0"/>
          </a:p>
          <a:p>
            <a:r>
              <a:rPr lang="cs-CZ" sz="1400" dirty="0" smtClean="0"/>
              <a:t> </a:t>
            </a:r>
            <a:endParaRPr lang="cs-CZ" sz="1400" dirty="0"/>
          </a:p>
        </p:txBody>
      </p:sp>
      <p:pic>
        <p:nvPicPr>
          <p:cNvPr id="4099" name="Picture 3"/>
          <p:cNvPicPr>
            <a:picLocks noChangeAspect="1" noChangeArrowheads="1"/>
          </p:cNvPicPr>
          <p:nvPr/>
        </p:nvPicPr>
        <p:blipFill>
          <a:blip r:embed="rId2"/>
          <a:srcRect/>
          <a:stretch>
            <a:fillRect/>
          </a:stretch>
        </p:blipFill>
        <p:spPr bwMode="auto">
          <a:xfrm>
            <a:off x="285728" y="4714876"/>
            <a:ext cx="6096043" cy="342902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66" y="2643174"/>
            <a:ext cx="5829300" cy="1524000"/>
          </a:xfrm>
        </p:spPr>
        <p:txBody>
          <a:bodyPr>
            <a:noAutofit/>
          </a:bodyPr>
          <a:lstStyle/>
          <a:p>
            <a:pPr algn="ctr"/>
            <a:r>
              <a:rPr lang="cs-CZ"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Pomník svatého Václava na  Václavském náměstí  v Praze </a:t>
            </a:r>
            <a:r>
              <a:rPr lang="cs-CZ" sz="1600" dirty="0" smtClean="0"/>
              <a:t/>
            </a:r>
            <a:br>
              <a:rPr lang="cs-CZ" sz="1600" dirty="0" smtClean="0"/>
            </a:br>
            <a:r>
              <a:rPr lang="cs-CZ" sz="1600" dirty="0" smtClean="0">
                <a:solidFill>
                  <a:schemeClr val="tx1"/>
                </a:solidFill>
                <a:latin typeface="Times New Roman" pitchFamily="18" charset="0"/>
                <a:cs typeface="Times New Roman" pitchFamily="18" charset="0"/>
              </a:rPr>
              <a:t>Jeho autorem je nejvýznamnější český sochař přelomu 19. a 20. století Josef Václav </a:t>
            </a:r>
            <a:r>
              <a:rPr lang="cs-CZ" sz="1600" dirty="0" err="1" smtClean="0">
                <a:solidFill>
                  <a:schemeClr val="tx1"/>
                </a:solidFill>
                <a:latin typeface="Times New Roman" pitchFamily="18" charset="0"/>
                <a:cs typeface="Times New Roman" pitchFamily="18" charset="0"/>
              </a:rPr>
              <a:t>Myslbek</a:t>
            </a:r>
            <a:r>
              <a:rPr lang="cs-CZ" sz="1600" dirty="0" smtClean="0">
                <a:solidFill>
                  <a:schemeClr val="tx1"/>
                </a:solidFill>
                <a:latin typeface="Times New Roman" pitchFamily="18" charset="0"/>
                <a:cs typeface="Times New Roman" pitchFamily="18" charset="0"/>
              </a:rPr>
              <a:t>, který na něm pracoval více než třicet let. Spoluautory sousoší byli architekt Alois Dryák (architektonická úprava) a sochař </a:t>
            </a:r>
            <a:r>
              <a:rPr lang="cs-CZ" sz="1600" dirty="0" err="1" smtClean="0">
                <a:solidFill>
                  <a:schemeClr val="tx1"/>
                </a:solidFill>
                <a:latin typeface="Times New Roman" pitchFamily="18" charset="0"/>
                <a:cs typeface="Times New Roman" pitchFamily="18" charset="0"/>
              </a:rPr>
              <a:t>Celda</a:t>
            </a:r>
            <a:r>
              <a:rPr lang="cs-CZ" sz="1600" dirty="0" smtClean="0">
                <a:solidFill>
                  <a:schemeClr val="tx1"/>
                </a:solidFill>
                <a:latin typeface="Times New Roman" pitchFamily="18" charset="0"/>
                <a:cs typeface="Times New Roman" pitchFamily="18" charset="0"/>
              </a:rPr>
              <a:t> Klouček (ornamentální výzdoba). Sousoší je symbolem české státnosti.</a:t>
            </a:r>
            <a:br>
              <a:rPr lang="cs-CZ" sz="1600" dirty="0" smtClean="0">
                <a:solidFill>
                  <a:schemeClr val="tx1"/>
                </a:solidFill>
                <a:latin typeface="Times New Roman" pitchFamily="18" charset="0"/>
                <a:cs typeface="Times New Roman" pitchFamily="18" charset="0"/>
              </a:rPr>
            </a:br>
            <a:r>
              <a:rPr lang="cs-CZ" sz="1600" dirty="0" smtClean="0">
                <a:solidFill>
                  <a:schemeClr val="tx1"/>
                </a:solidFill>
                <a:latin typeface="Times New Roman" pitchFamily="18" charset="0"/>
                <a:cs typeface="Times New Roman" pitchFamily="18" charset="0"/>
              </a:rPr>
              <a:t> Celý monument tvoří sousoší patronů české země, jemuž vévodí nejvýznamnější z nich, svatý Václav. Skládá se z mohutného kvádrového podstavce, na němž je umístěna vlastní jezdecká socha a z postav sv. Prokopa, sv. Anežky české, sv. Ludmily a sv. Vojtěcha, stojících na pilířích, vycházejících ze spodního, společného základního soklu. Celé sousoší měří na výšku i s Václavovým kopím 7,2 metru. Vlastní socha sv. Václava váží něco kolem 5,5 tuny. Sousoší je zhotoveno z bronzu</a:t>
            </a:r>
            <a:r>
              <a:rPr lang="cs-CZ" sz="1600" dirty="0" smtClean="0"/>
              <a:t>.</a:t>
            </a:r>
            <a:r>
              <a:rPr lang="cs-CZ" sz="1400" dirty="0" smtClean="0"/>
              <a:t/>
            </a:r>
            <a:br>
              <a:rPr lang="cs-CZ" sz="1400" dirty="0" smtClean="0"/>
            </a:br>
            <a:endParaRPr lang="cs-CZ" sz="1400" dirty="0"/>
          </a:p>
        </p:txBody>
      </p:sp>
      <p:pic>
        <p:nvPicPr>
          <p:cNvPr id="4" name="Picture 2"/>
          <p:cNvPicPr>
            <a:picLocks noGrp="1" noChangeAspect="1" noChangeArrowheads="1"/>
          </p:cNvPicPr>
          <p:nvPr>
            <p:ph sz="quarter" idx="1"/>
          </p:nvPr>
        </p:nvPicPr>
        <p:blipFill>
          <a:blip r:embed="rId2"/>
          <a:srcRect/>
          <a:stretch>
            <a:fillRect/>
          </a:stretch>
        </p:blipFill>
        <p:spPr bwMode="auto">
          <a:xfrm>
            <a:off x="1571612" y="4143372"/>
            <a:ext cx="3429024" cy="47802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714348"/>
            <a:ext cx="5829300" cy="1428760"/>
          </a:xfrm>
        </p:spPr>
        <p:txBody>
          <a:bodyPr>
            <a:normAutofit fontScale="90000"/>
          </a:bodyPr>
          <a:lstStyle/>
          <a:p>
            <a:pPr algn="ctr"/>
            <a:r>
              <a:rPr lang="cs-CZ" b="1" u="sng"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Svatováclavský chorál </a:t>
            </a:r>
            <a:br>
              <a:rPr lang="cs-CZ" b="1" u="sng"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br>
            <a:r>
              <a:rPr lang="cs-CZ" b="1" u="sng"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 z 12. stol. </a:t>
            </a:r>
            <a:r>
              <a:rPr lang="cs-CZ" b="1" dirty="0" smtClean="0"/>
              <a:t/>
            </a:r>
            <a:br>
              <a:rPr lang="cs-CZ" b="1" dirty="0" smtClean="0"/>
            </a:br>
            <a:endParaRPr lang="cs-CZ" dirty="0"/>
          </a:p>
        </p:txBody>
      </p:sp>
      <p:sp>
        <p:nvSpPr>
          <p:cNvPr id="3" name="Zástupný symbol pro obsah 2"/>
          <p:cNvSpPr>
            <a:spLocks noGrp="1"/>
          </p:cNvSpPr>
          <p:nvPr>
            <p:ph sz="quarter" idx="1"/>
          </p:nvPr>
        </p:nvSpPr>
        <p:spPr>
          <a:xfrm>
            <a:off x="500042" y="2214546"/>
            <a:ext cx="6072230" cy="5286412"/>
          </a:xfrm>
        </p:spPr>
        <p:txBody>
          <a:bodyPr>
            <a:normAutofit/>
          </a:bodyPr>
          <a:lstStyle/>
          <a:p>
            <a:pPr algn="ctr">
              <a:buNone/>
            </a:pPr>
            <a:r>
              <a:rPr lang="cs-CZ" sz="3200" dirty="0" smtClean="0">
                <a:latin typeface="Times New Roman" pitchFamily="18" charset="0"/>
                <a:cs typeface="Times New Roman" pitchFamily="18" charset="0"/>
              </a:rPr>
              <a:t>Svatý Václave, vévodo české země kníže náš, pros za nás Boha, svatého Ducha, Kriste </a:t>
            </a:r>
            <a:r>
              <a:rPr lang="cs-CZ" sz="3200" dirty="0" err="1" smtClean="0">
                <a:latin typeface="Times New Roman" pitchFamily="18" charset="0"/>
                <a:cs typeface="Times New Roman" pitchFamily="18" charset="0"/>
              </a:rPr>
              <a:t>eleison</a:t>
            </a:r>
            <a:r>
              <a:rPr lang="cs-CZ" sz="3200" dirty="0" smtClean="0">
                <a:latin typeface="Times New Roman" pitchFamily="18" charset="0"/>
                <a:cs typeface="Times New Roman" pitchFamily="18" charset="0"/>
              </a:rPr>
              <a:t>. </a:t>
            </a:r>
          </a:p>
          <a:p>
            <a:pPr algn="ctr">
              <a:buNone/>
            </a:pPr>
            <a:r>
              <a:rPr lang="cs-CZ" sz="3200" dirty="0" smtClean="0">
                <a:latin typeface="Times New Roman" pitchFamily="18" charset="0"/>
                <a:cs typeface="Times New Roman" pitchFamily="18" charset="0"/>
              </a:rPr>
              <a:t>Ty jsi dědic české země, rozpomeň se na své plémě. Nedej </a:t>
            </a:r>
            <a:r>
              <a:rPr lang="cs-CZ" sz="3200" dirty="0" err="1" smtClean="0">
                <a:latin typeface="Times New Roman" pitchFamily="18" charset="0"/>
                <a:cs typeface="Times New Roman" pitchFamily="18" charset="0"/>
              </a:rPr>
              <a:t>zahynouti</a:t>
            </a:r>
            <a:r>
              <a:rPr lang="cs-CZ" sz="3200" dirty="0" smtClean="0">
                <a:latin typeface="Times New Roman" pitchFamily="18" charset="0"/>
                <a:cs typeface="Times New Roman" pitchFamily="18" charset="0"/>
              </a:rPr>
              <a:t> nám ni budoucím, svatý Václave, Kriste </a:t>
            </a:r>
            <a:r>
              <a:rPr lang="cs-CZ" sz="3200" dirty="0" err="1" smtClean="0">
                <a:latin typeface="Times New Roman" pitchFamily="18" charset="0"/>
                <a:cs typeface="Times New Roman" pitchFamily="18" charset="0"/>
              </a:rPr>
              <a:t>eleison</a:t>
            </a:r>
            <a:r>
              <a:rPr lang="cs-CZ" sz="3200" dirty="0" smtClean="0">
                <a:latin typeface="Times New Roman" pitchFamily="18" charset="0"/>
                <a:cs typeface="Times New Roman" pitchFamily="18" charset="0"/>
              </a:rPr>
              <a:t>. </a:t>
            </a:r>
          </a:p>
          <a:p>
            <a:pPr algn="ctr">
              <a:buNone/>
            </a:pPr>
            <a:r>
              <a:rPr lang="cs-CZ" sz="3200" dirty="0" smtClean="0">
                <a:latin typeface="Times New Roman" pitchFamily="18" charset="0"/>
                <a:cs typeface="Times New Roman" pitchFamily="18" charset="0"/>
              </a:rPr>
              <a:t>    Pomoci my tvé žádáme, smiluj se nad námi, utěš smutné, zažeň vše zlé, svatý Václave, Kriste </a:t>
            </a:r>
            <a:r>
              <a:rPr lang="cs-CZ" sz="3200" dirty="0" err="1" smtClean="0">
                <a:latin typeface="Times New Roman" pitchFamily="18" charset="0"/>
                <a:cs typeface="Times New Roman" pitchFamily="18" charset="0"/>
              </a:rPr>
              <a:t>eleison</a:t>
            </a:r>
            <a:r>
              <a:rPr lang="cs-CZ" sz="3200" dirty="0" smtClean="0">
                <a:latin typeface="Times New Roman" pitchFamily="18" charset="0"/>
                <a:cs typeface="Times New Roman" pitchFamily="18" charset="0"/>
              </a:rPr>
              <a:t>.</a:t>
            </a:r>
          </a:p>
          <a:p>
            <a:endParaRPr lang="cs-CZ"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dnadpis 1"/>
          <p:cNvSpPr>
            <a:spLocks noGrp="1"/>
          </p:cNvSpPr>
          <p:nvPr>
            <p:ph type="subTitle" idx="1"/>
          </p:nvPr>
        </p:nvSpPr>
        <p:spPr/>
        <p:txBody>
          <a:bodyPr/>
          <a:lstStyle/>
          <a:p>
            <a:r>
              <a:rPr lang="cs-CZ" dirty="0" smtClean="0">
                <a:hlinkClick r:id="rId2"/>
              </a:rPr>
              <a:t>http://cs.wikipedia.org/wiki/Svat%C3%BD_V%C3%A1clav</a:t>
            </a:r>
            <a:endParaRPr lang="cs-CZ" dirty="0" smtClean="0"/>
          </a:p>
          <a:p>
            <a:r>
              <a:rPr lang="cs-CZ" dirty="0" smtClean="0"/>
              <a:t>Josef Krása  </a:t>
            </a:r>
          </a:p>
          <a:p>
            <a:r>
              <a:rPr lang="cs-CZ" dirty="0" smtClean="0"/>
              <a:t>SVATOVÁCLAVSKÁ KAPLE</a:t>
            </a:r>
          </a:p>
        </p:txBody>
      </p:sp>
      <p:sp>
        <p:nvSpPr>
          <p:cNvPr id="3" name="Nadpis 2"/>
          <p:cNvSpPr>
            <a:spLocks noGrp="1"/>
          </p:cNvSpPr>
          <p:nvPr>
            <p:ph type="ctrTitle"/>
          </p:nvPr>
        </p:nvSpPr>
        <p:spPr/>
        <p:txBody>
          <a:bodyPr/>
          <a:lstStyle/>
          <a:p>
            <a:r>
              <a:rPr lang="cs-CZ" dirty="0" smtClean="0"/>
              <a:t>Zdroje:</a:t>
            </a:r>
            <a:endParaRPr lang="cs-CZ"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214" y="0"/>
            <a:ext cx="5500726" cy="2714644"/>
          </a:xfrm>
        </p:spPr>
        <p:txBody>
          <a:bodyPr>
            <a:normAutofit/>
          </a:bodyPr>
          <a:lstStyle/>
          <a:p>
            <a:pPr algn="ctr"/>
            <a:r>
              <a:rPr lang="cs-CZ" sz="1200" dirty="0" smtClean="0"/>
              <a:t/>
            </a:r>
            <a:br>
              <a:rPr lang="cs-CZ" sz="1200" dirty="0" smtClean="0"/>
            </a:br>
            <a:endParaRPr lang="cs-CZ" sz="1200" dirty="0"/>
          </a:p>
        </p:txBody>
      </p:sp>
      <p:pic>
        <p:nvPicPr>
          <p:cNvPr id="2050" name="Picture 2"/>
          <p:cNvPicPr>
            <a:picLocks noGrp="1" noChangeAspect="1" noChangeArrowheads="1"/>
          </p:cNvPicPr>
          <p:nvPr>
            <p:ph sz="quarter" idx="1"/>
          </p:nvPr>
        </p:nvPicPr>
        <p:blipFill>
          <a:blip r:embed="rId2"/>
          <a:srcRect/>
          <a:stretch>
            <a:fillRect/>
          </a:stretch>
        </p:blipFill>
        <p:spPr bwMode="auto">
          <a:xfrm>
            <a:off x="285728" y="4500562"/>
            <a:ext cx="6310356" cy="3929090"/>
          </a:xfrm>
          <a:prstGeom prst="rect">
            <a:avLst/>
          </a:prstGeom>
          <a:noFill/>
          <a:ln w="9525">
            <a:noFill/>
            <a:miter lim="800000"/>
            <a:headEnd/>
            <a:tailEnd/>
          </a:ln>
          <a:effectLst/>
        </p:spPr>
      </p:pic>
      <p:sp>
        <p:nvSpPr>
          <p:cNvPr id="8" name="Obdélník 7"/>
          <p:cNvSpPr/>
          <p:nvPr/>
        </p:nvSpPr>
        <p:spPr>
          <a:xfrm>
            <a:off x="357166" y="500034"/>
            <a:ext cx="5643590" cy="3816429"/>
          </a:xfrm>
          <a:prstGeom prst="rect">
            <a:avLst/>
          </a:prstGeom>
        </p:spPr>
        <p:txBody>
          <a:bodyPr wrap="square">
            <a:spAutoFit/>
          </a:bodyPr>
          <a:lstStyle/>
          <a:p>
            <a:pPr algn="ctr"/>
            <a:r>
              <a:rPr lang="cs-CZ"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Svatý Václav  - ostatky</a:t>
            </a:r>
            <a:r>
              <a:rPr lang="cs-CZ" sz="1400" dirty="0" smtClean="0"/>
              <a:t/>
            </a:r>
            <a:br>
              <a:rPr lang="cs-CZ" sz="1400" dirty="0" smtClean="0"/>
            </a:br>
            <a:r>
              <a:rPr lang="cs-CZ" sz="1400" dirty="0" smtClean="0">
                <a:latin typeface="Times New Roman" pitchFamily="18" charset="0"/>
                <a:cs typeface="Times New Roman" pitchFamily="18" charset="0"/>
              </a:rPr>
              <a:t>Byl vychováván svou babičkou svatou Ludmilou a vzdělával se v Písmu (svatém) a v písmu (psaném) na Budči. Jako kníže, po porážce saským králem Jindřichem Ptáčníkem, dokázal zachovat suverenitu českého státu a založil chrám sv. Víta, hlavní kostel knížectví. Byl zavražděn ve (Staré) Boleslavi, sídle svého bratra Boleslava, který díky tomu převzal vládu. Po smrti začal být Václav uctíván jako svatý pro svou zbožnost (vlastnoruční pěstování vína a obilí pro svaté přijímání, péči o chudé, otroky a vězně, stavění kostelů, kácení šibenic a model ap.) a posmrtné zázraky. Později se stal symbolem českého státu, např. v Kodexu vyšehradském, na mincích nebo na </a:t>
            </a:r>
            <a:r>
              <a:rPr lang="cs-CZ" sz="1400" dirty="0" err="1" smtClean="0">
                <a:latin typeface="Times New Roman" pitchFamily="18" charset="0"/>
                <a:cs typeface="Times New Roman" pitchFamily="18" charset="0"/>
              </a:rPr>
              <a:t>Myslbekově</a:t>
            </a:r>
            <a:r>
              <a:rPr lang="cs-CZ" sz="1400" dirty="0" smtClean="0">
                <a:latin typeface="Times New Roman" pitchFamily="18" charset="0"/>
                <a:cs typeface="Times New Roman" pitchFamily="18" charset="0"/>
              </a:rPr>
              <a:t> pomníku. </a:t>
            </a:r>
          </a:p>
          <a:p>
            <a:pPr algn="ctr"/>
            <a:r>
              <a:rPr lang="cs-CZ" sz="1400" dirty="0" smtClean="0">
                <a:latin typeface="Times New Roman" pitchFamily="18" charset="0"/>
                <a:cs typeface="Times New Roman" pitchFamily="18" charset="0"/>
              </a:rPr>
              <a:t>Ostatky sv. Václava jsou uloženy na Pražském hradě v katedrále sv. Víta ve svatováclavské kapli. Lebka bývá při slavnostních příležitostech vystavována. Podle nařízení Karla IV. měla na ní spočívat v době mimo korunovační ceremonii tzv. svatováclavská koruna českých králů, kterou Karel symbolicky českému světci věnoval. </a:t>
            </a:r>
          </a:p>
          <a:p>
            <a:endParaRPr lang="cs-CZ" sz="1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604" y="428596"/>
            <a:ext cx="5829300" cy="1595438"/>
          </a:xfrm>
        </p:spPr>
        <p:txBody>
          <a:bodyPr>
            <a:noAutofit/>
          </a:bodyPr>
          <a:lstStyle/>
          <a:p>
            <a:pPr algn="ctr"/>
            <a:r>
              <a:rPr lang="cs-CZ" sz="1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Katedrála svatého Víta, Václava a Vojtěcha </a:t>
            </a:r>
            <a:r>
              <a:rPr lang="cs-CZ" sz="1400" dirty="0" smtClean="0">
                <a:latin typeface="Times New Roman" pitchFamily="18" charset="0"/>
                <a:cs typeface="Times New Roman" pitchFamily="18" charset="0"/>
              </a:rPr>
              <a:t/>
            </a:r>
            <a:br>
              <a:rPr lang="cs-CZ" sz="1400" dirty="0" smtClean="0">
                <a:latin typeface="Times New Roman" pitchFamily="18" charset="0"/>
                <a:cs typeface="Times New Roman" pitchFamily="18" charset="0"/>
              </a:rPr>
            </a:br>
            <a:r>
              <a:rPr lang="cs-CZ" sz="1400" dirty="0" smtClean="0">
                <a:solidFill>
                  <a:schemeClr val="tx1"/>
                </a:solidFill>
                <a:latin typeface="Times New Roman" pitchFamily="18" charset="0"/>
                <a:cs typeface="Times New Roman" pitchFamily="18" charset="0"/>
              </a:rPr>
              <a:t>je dominantní stavba na Pražském hradě. Jedná se o trojlodní gotickou katedrálu se třemi věžemi a sídelní kostel arcibiskupa pražského. Současná stavba vznikala v několika etapách, byla stavěna v letech 1344–1419, 1490–1510, 1556–1593 a 1873–1929 (západní část). Do roku 1997 byla zasvěcena pouze svatému Vítovi, proto je zkrácené označení katedrála svatého Víta dosud zažitý název.</a:t>
            </a:r>
            <a:endParaRPr lang="cs-CZ" sz="1400" dirty="0">
              <a:solidFill>
                <a:schemeClr val="tx1"/>
              </a:solidFill>
              <a:latin typeface="Times New Roman" pitchFamily="18" charset="0"/>
              <a:cs typeface="Times New Roman" pitchFamily="18" charset="0"/>
            </a:endParaRPr>
          </a:p>
        </p:txBody>
      </p:sp>
      <p:pic>
        <p:nvPicPr>
          <p:cNvPr id="3074" name="Picture 2"/>
          <p:cNvPicPr>
            <a:picLocks noGrp="1" noChangeAspect="1" noChangeArrowheads="1"/>
          </p:cNvPicPr>
          <p:nvPr>
            <p:ph sz="quarter" idx="1"/>
          </p:nvPr>
        </p:nvPicPr>
        <p:blipFill>
          <a:blip r:embed="rId2"/>
          <a:srcRect/>
          <a:stretch>
            <a:fillRect/>
          </a:stretch>
        </p:blipFill>
        <p:spPr bwMode="auto">
          <a:xfrm>
            <a:off x="500042" y="2071670"/>
            <a:ext cx="6039931" cy="614555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366184"/>
            <a:ext cx="5829300" cy="562478"/>
          </a:xfrm>
        </p:spPr>
        <p:txBody>
          <a:bodyPr>
            <a:normAutofit fontScale="90000"/>
          </a:bodyPr>
          <a:lstStyle/>
          <a:p>
            <a:r>
              <a:rPr lang="cs-CZ"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Vznik a výzdoba kaple</a:t>
            </a:r>
            <a:endParaRPr lang="cs-CZ"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Zástupný symbol pro obsah 2"/>
          <p:cNvSpPr>
            <a:spLocks noGrp="1"/>
          </p:cNvSpPr>
          <p:nvPr>
            <p:ph sz="quarter" idx="1"/>
          </p:nvPr>
        </p:nvSpPr>
        <p:spPr>
          <a:xfrm>
            <a:off x="500042" y="928662"/>
            <a:ext cx="6015058" cy="7097738"/>
          </a:xfrm>
          <a:solidFill>
            <a:schemeClr val="accent1">
              <a:lumMod val="40000"/>
              <a:lumOff val="60000"/>
            </a:schemeClr>
          </a:solidFill>
          <a:ln>
            <a:solidFill>
              <a:schemeClr val="accent1"/>
            </a:solidFill>
          </a:ln>
        </p:spPr>
        <p:txBody>
          <a:bodyPr>
            <a:normAutofit/>
          </a:bodyPr>
          <a:lstStyle/>
          <a:p>
            <a:pPr>
              <a:buNone/>
            </a:pPr>
            <a:r>
              <a:rPr lang="cs-CZ" sz="1600" dirty="0" smtClean="0">
                <a:latin typeface="Times New Roman" pitchFamily="18" charset="0"/>
                <a:cs typeface="Times New Roman" pitchFamily="18" charset="0"/>
              </a:rPr>
              <a:t>*   Kníže Václav dal vybudovat  velkou hradní rotundu  sv. Víta ( s ostatky sv. Víta).</a:t>
            </a:r>
          </a:p>
          <a:p>
            <a:pPr>
              <a:buNone/>
            </a:pPr>
            <a:r>
              <a:rPr lang="cs-CZ" sz="1600" dirty="0" smtClean="0">
                <a:latin typeface="Times New Roman" pitchFamily="18" charset="0"/>
                <a:cs typeface="Times New Roman" pitchFamily="18" charset="0"/>
              </a:rPr>
              <a:t>*   R. 932 bylo tělo knížete Václava uloženo v jižní apsidě rotundy  (místo hrobu od té doby zůstávalo pevné, i když se stavba měnila).</a:t>
            </a:r>
          </a:p>
          <a:p>
            <a:pPr>
              <a:buNone/>
            </a:pPr>
            <a:r>
              <a:rPr lang="cs-CZ" sz="1600" dirty="0" smtClean="0">
                <a:latin typeface="Times New Roman" pitchFamily="18" charset="0"/>
                <a:cs typeface="Times New Roman" pitchFamily="18" charset="0"/>
              </a:rPr>
              <a:t>*   Kníže </a:t>
            </a:r>
            <a:r>
              <a:rPr lang="cs-CZ" sz="1600" dirty="0" err="1" smtClean="0">
                <a:latin typeface="Times New Roman" pitchFamily="18" charset="0"/>
                <a:cs typeface="Times New Roman" pitchFamily="18" charset="0"/>
              </a:rPr>
              <a:t>Spytihněv</a:t>
            </a:r>
            <a:r>
              <a:rPr lang="cs-CZ" sz="1600" dirty="0" smtClean="0">
                <a:latin typeface="Times New Roman" pitchFamily="18" charset="0"/>
                <a:cs typeface="Times New Roman" pitchFamily="18" charset="0"/>
              </a:rPr>
              <a:t> dal vybudovat baziliku. Při její stavbě se patrně využila i část obvodového zdiva staré rotundy, která byla  pojata  do závěru jižní lodi.</a:t>
            </a:r>
          </a:p>
          <a:p>
            <a:pPr>
              <a:buNone/>
            </a:pPr>
            <a:r>
              <a:rPr lang="cs-CZ" sz="1600" dirty="0" smtClean="0">
                <a:latin typeface="Times New Roman" pitchFamily="18" charset="0"/>
                <a:cs typeface="Times New Roman" pitchFamily="18" charset="0"/>
              </a:rPr>
              <a:t>*   Karel IV. dal nově upravit kapli a náhrobek sv. Václava:</a:t>
            </a:r>
          </a:p>
          <a:p>
            <a:pPr>
              <a:buNone/>
            </a:pPr>
            <a:r>
              <a:rPr lang="cs-CZ" sz="1600" dirty="0" smtClean="0">
                <a:latin typeface="Times New Roman" pitchFamily="18" charset="0"/>
                <a:cs typeface="Times New Roman" pitchFamily="18" charset="0"/>
              </a:rPr>
              <a:t>- r. 1336 pořídil stříbrné sochy 12 apoštolů k výzdobě náhrobku / padly ale na úhradu dluhů krále Jana/</a:t>
            </a:r>
          </a:p>
          <a:p>
            <a:pPr>
              <a:buNone/>
            </a:pPr>
            <a:r>
              <a:rPr lang="cs-CZ" sz="1600" dirty="0" smtClean="0">
                <a:latin typeface="Times New Roman" pitchFamily="18" charset="0"/>
                <a:cs typeface="Times New Roman" pitchFamily="18" charset="0"/>
              </a:rPr>
              <a:t> - r. 1346 vyrobena nová královská koruna – svěřena patronu české země Václavovi</a:t>
            </a:r>
          </a:p>
          <a:p>
            <a:pPr>
              <a:buNone/>
            </a:pPr>
            <a:r>
              <a:rPr lang="cs-CZ" sz="1600" dirty="0" smtClean="0">
                <a:latin typeface="Times New Roman" pitchFamily="18" charset="0"/>
                <a:cs typeface="Times New Roman" pitchFamily="18" charset="0"/>
              </a:rPr>
              <a:t>  -  byl otevřen hrob - lebku sv. Václava vsadili do zlaté busty, nad hrob usadili tumbu </a:t>
            </a:r>
            <a:r>
              <a:rPr lang="cs-CZ" sz="1600" dirty="0" err="1" smtClean="0">
                <a:latin typeface="Times New Roman" pitchFamily="18" charset="0"/>
                <a:cs typeface="Times New Roman" pitchFamily="18" charset="0"/>
              </a:rPr>
              <a:t>domečkového</a:t>
            </a:r>
            <a:r>
              <a:rPr lang="cs-CZ" sz="1600" dirty="0" smtClean="0">
                <a:latin typeface="Times New Roman" pitchFamily="18" charset="0"/>
                <a:cs typeface="Times New Roman" pitchFamily="18" charset="0"/>
              </a:rPr>
              <a:t> tvaru, obloženou zlatem a leštěnými drahými kameny                                                             </a:t>
            </a:r>
          </a:p>
          <a:p>
            <a:pPr>
              <a:buNone/>
            </a:pPr>
            <a:r>
              <a:rPr lang="cs-CZ" sz="1600" dirty="0" smtClean="0">
                <a:latin typeface="Times New Roman" pitchFamily="18" charset="0"/>
                <a:cs typeface="Times New Roman" pitchFamily="18" charset="0"/>
              </a:rPr>
              <a:t>   - bazilika je postupně přestavována na katedrálu</a:t>
            </a:r>
          </a:p>
          <a:p>
            <a:pPr>
              <a:buNone/>
            </a:pPr>
            <a:r>
              <a:rPr lang="cs-CZ" sz="1600" dirty="0" smtClean="0">
                <a:latin typeface="Times New Roman" pitchFamily="18" charset="0"/>
                <a:cs typeface="Times New Roman" pitchFamily="18" charset="0"/>
              </a:rPr>
              <a:t>   -  mezi roky 1358 – 1366 získává kaple novou podobu , na které pracoval Petr </a:t>
            </a:r>
            <a:r>
              <a:rPr lang="cs-CZ" sz="1600" dirty="0" err="1" smtClean="0">
                <a:latin typeface="Times New Roman" pitchFamily="18" charset="0"/>
                <a:cs typeface="Times New Roman" pitchFamily="18" charset="0"/>
              </a:rPr>
              <a:t>Parléř</a:t>
            </a:r>
            <a:r>
              <a:rPr lang="cs-CZ" sz="1600" dirty="0" smtClean="0">
                <a:latin typeface="Times New Roman" pitchFamily="18" charset="0"/>
                <a:cs typeface="Times New Roman" pitchFamily="18" charset="0"/>
              </a:rPr>
              <a:t> – II. stavitel katedrály (I. stavitelem byl Matyáš z </a:t>
            </a:r>
            <a:r>
              <a:rPr lang="cs-CZ" sz="1600" dirty="0" err="1" smtClean="0">
                <a:latin typeface="Times New Roman" pitchFamily="18" charset="0"/>
                <a:cs typeface="Times New Roman" pitchFamily="18" charset="0"/>
              </a:rPr>
              <a:t>Arrasu</a:t>
            </a:r>
            <a:r>
              <a:rPr lang="cs-CZ" sz="1600" dirty="0" smtClean="0">
                <a:latin typeface="Times New Roman" pitchFamily="18" charset="0"/>
                <a:cs typeface="Times New Roman" pitchFamily="18" charset="0"/>
              </a:rPr>
              <a:t>)</a:t>
            </a:r>
          </a:p>
          <a:p>
            <a:pPr>
              <a:buNone/>
            </a:pPr>
            <a:r>
              <a:rPr lang="cs-CZ" sz="1600" dirty="0" smtClean="0">
                <a:latin typeface="Times New Roman" pitchFamily="18" charset="0"/>
                <a:cs typeface="Times New Roman" pitchFamily="18" charset="0"/>
              </a:rPr>
              <a:t>*   Vladislav II.(15. stol.) – rozhodl o dokončení výzdoby kaple. Pověřil výzdobou Mistra litoměřického oltáře.</a:t>
            </a:r>
          </a:p>
          <a:p>
            <a:pPr>
              <a:buNone/>
            </a:pPr>
            <a:r>
              <a:rPr lang="cs-CZ" sz="1600" dirty="0" smtClean="0">
                <a:latin typeface="Times New Roman" pitchFamily="18" charset="0"/>
                <a:cs typeface="Times New Roman" pitchFamily="18" charset="0"/>
              </a:rPr>
              <a:t>*   Počátkem 16. století je výzdoba kaple definitivně ucelena.</a:t>
            </a:r>
          </a:p>
          <a:p>
            <a:pPr>
              <a:buNone/>
            </a:pPr>
            <a:r>
              <a:rPr lang="cs-CZ" sz="1600" dirty="0" smtClean="0">
                <a:latin typeface="Times New Roman" pitchFamily="18" charset="0"/>
                <a:cs typeface="Times New Roman" pitchFamily="18" charset="0"/>
              </a:rPr>
              <a:t>*   Ve 20. stol. jsou prováděny restaurátorské práce.</a:t>
            </a:r>
          </a:p>
          <a:p>
            <a:pPr>
              <a:buNone/>
            </a:pPr>
            <a:endParaRPr lang="cs-CZ" sz="1050" dirty="0" smtClean="0">
              <a:ln w="18415" cmpd="sng">
                <a:solidFill>
                  <a:srgbClr val="FFFFFF"/>
                </a:solidFill>
                <a:prstDash val="solid"/>
              </a:ln>
              <a:effectLst>
                <a:outerShdw blurRad="63500" dir="3600000" algn="tl" rotWithShape="0">
                  <a:srgbClr val="000000">
                    <a:alpha val="70000"/>
                  </a:srgbClr>
                </a:outerShdw>
              </a:effectLst>
              <a:latin typeface="Times New Roman" pitchFamily="18" charset="0"/>
              <a:cs typeface="Times New Roman" pitchFamily="18" charset="0"/>
            </a:endParaRPr>
          </a:p>
          <a:p>
            <a:endParaRPr lang="cs-CZ" sz="1600" dirty="0" smtClean="0">
              <a:latin typeface="Times New Roman" pitchFamily="18" charset="0"/>
              <a:cs typeface="Times New Roman" pitchFamily="18" charset="0"/>
            </a:endParaRPr>
          </a:p>
          <a:p>
            <a:endParaRPr lang="cs-CZ" sz="1600" dirty="0" smtClean="0">
              <a:latin typeface="Times New Roman" pitchFamily="18" charset="0"/>
              <a:cs typeface="Times New Roman" pitchFamily="18" charset="0"/>
            </a:endParaRPr>
          </a:p>
          <a:p>
            <a:endParaRPr lang="cs-CZ"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71480" y="571472"/>
            <a:ext cx="5872182" cy="1785950"/>
          </a:xfrm>
        </p:spPr>
        <p:txBody>
          <a:bodyPr>
            <a:normAutofit fontScale="90000"/>
          </a:bodyPr>
          <a:lstStyle/>
          <a:p>
            <a:pPr algn="ctr"/>
            <a:r>
              <a:rPr lang="cs-CZ"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Kaple sv. Václava</a:t>
            </a:r>
            <a:r>
              <a:rPr lang="cs-CZ" sz="1400" dirty="0" smtClean="0">
                <a:latin typeface="Times New Roman" pitchFamily="18" charset="0"/>
                <a:cs typeface="Times New Roman" pitchFamily="18" charset="0"/>
              </a:rPr>
              <a:t/>
            </a:r>
            <a:br>
              <a:rPr lang="cs-CZ" sz="1400" dirty="0" smtClean="0">
                <a:latin typeface="Times New Roman" pitchFamily="18" charset="0"/>
                <a:cs typeface="Times New Roman" pitchFamily="18" charset="0"/>
              </a:rPr>
            </a:br>
            <a:r>
              <a:rPr lang="cs-CZ" sz="1600" dirty="0" smtClean="0">
                <a:solidFill>
                  <a:schemeClr val="tx1"/>
                </a:solidFill>
                <a:latin typeface="Times New Roman" pitchFamily="18" charset="0"/>
                <a:cs typeface="Times New Roman" pitchFamily="18" charset="0"/>
              </a:rPr>
              <a:t>Nejvýznamnější z kaplí v katedrále  je kaple sv. Václava, postavená nad jeho hrobem. Tuto téměř kubickou místnost P. </a:t>
            </a:r>
            <a:r>
              <a:rPr lang="cs-CZ" sz="1600" dirty="0" err="1" smtClean="0">
                <a:solidFill>
                  <a:schemeClr val="tx1"/>
                </a:solidFill>
                <a:latin typeface="Times New Roman" pitchFamily="18" charset="0"/>
                <a:cs typeface="Times New Roman" pitchFamily="18" charset="0"/>
              </a:rPr>
              <a:t>Parléř</a:t>
            </a:r>
            <a:r>
              <a:rPr lang="cs-CZ" sz="1600" dirty="0" smtClean="0">
                <a:solidFill>
                  <a:schemeClr val="tx1"/>
                </a:solidFill>
                <a:latin typeface="Times New Roman" pitchFamily="18" charset="0"/>
                <a:cs typeface="Times New Roman" pitchFamily="18" charset="0"/>
              </a:rPr>
              <a:t>, zaklenul do té doby neznámou hvězdicovou klenbou, jejíž podpory se oproti tradičním klenbám přesunuly z rohů místnosti do třetin stěn. Náhrobek s oltářem sv. Václava umístil asymetricky u jižní stěny, aby zůstalo zachováno původní místo. Svatováclavská kaple byla vysvěcena 1367. Obrazy na stěnách kaple jsou rozloženy do dvou částí – obrazy spodní části (1367-1372) a horní části (1506-1509</a:t>
            </a:r>
            <a:r>
              <a:rPr lang="cs-CZ" sz="1600" dirty="0" smtClean="0">
                <a:latin typeface="Times New Roman" pitchFamily="18" charset="0"/>
                <a:cs typeface="Times New Roman" pitchFamily="18" charset="0"/>
              </a:rPr>
              <a:t>).</a:t>
            </a:r>
            <a:endParaRPr lang="cs-CZ" sz="1600" dirty="0">
              <a:latin typeface="Times New Roman" pitchFamily="18" charset="0"/>
              <a:cs typeface="Times New Roman" pitchFamily="18" charset="0"/>
            </a:endParaRPr>
          </a:p>
        </p:txBody>
      </p:sp>
      <p:pic>
        <p:nvPicPr>
          <p:cNvPr id="7170" name="Picture 2"/>
          <p:cNvPicPr>
            <a:picLocks noGrp="1" noChangeAspect="1" noChangeArrowheads="1"/>
          </p:cNvPicPr>
          <p:nvPr>
            <p:ph sz="quarter" idx="1"/>
          </p:nvPr>
        </p:nvPicPr>
        <p:blipFill>
          <a:blip r:embed="rId2" cstate="print"/>
          <a:srcRect/>
          <a:stretch>
            <a:fillRect/>
          </a:stretch>
        </p:blipFill>
        <p:spPr bwMode="auto">
          <a:xfrm>
            <a:off x="428580" y="2714612"/>
            <a:ext cx="6143692" cy="53578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8" y="285720"/>
            <a:ext cx="5829300" cy="857256"/>
          </a:xfrm>
        </p:spPr>
        <p:txBody>
          <a:bodyPr>
            <a:noAutofit/>
          </a:bodyPr>
          <a:lstStyle/>
          <a:p>
            <a:pPr algn="ctr"/>
            <a:r>
              <a:rPr lang="cs-CZ" sz="1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Kaple je zdobena malbami, zlatem, gemami a drahými kameny</a:t>
            </a:r>
            <a:r>
              <a:rPr lang="cs-CZ"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a:t>
            </a:r>
            <a:r>
              <a:rPr lang="cs-CZ" sz="1400" dirty="0" smtClean="0">
                <a:latin typeface="Times New Roman" pitchFamily="18" charset="0"/>
                <a:cs typeface="Times New Roman" pitchFamily="18" charset="0"/>
              </a:rPr>
              <a:t/>
            </a:r>
            <a:br>
              <a:rPr lang="cs-CZ" sz="1400" dirty="0" smtClean="0">
                <a:latin typeface="Times New Roman" pitchFamily="18" charset="0"/>
                <a:cs typeface="Times New Roman" pitchFamily="18" charset="0"/>
              </a:rPr>
            </a:br>
            <a:endParaRPr lang="cs-CZ" sz="1400" dirty="0">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a:srcRect/>
          <a:stretch>
            <a:fillRect/>
          </a:stretch>
        </p:blipFill>
        <p:spPr bwMode="auto">
          <a:xfrm>
            <a:off x="571480" y="1214414"/>
            <a:ext cx="5715040" cy="76289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71480" y="642910"/>
            <a:ext cx="5829300" cy="1524000"/>
          </a:xfrm>
        </p:spPr>
        <p:txBody>
          <a:bodyPr>
            <a:normAutofit fontScale="90000"/>
          </a:bodyPr>
          <a:lstStyle/>
          <a:p>
            <a:pPr algn="ctr"/>
            <a:r>
              <a:rPr lang="cs-CZ"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Pohled severním portálem z boční lodi do </a:t>
            </a:r>
            <a:r>
              <a:rPr lang="cs-CZ" sz="2000" b="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kaple </a:t>
            </a:r>
            <a:r>
              <a:rPr lang="cs-CZ" sz="2000" b="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
            </a:r>
            <a:br>
              <a:rPr lang="cs-CZ" sz="2000" b="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br>
            <a:r>
              <a:rPr lang="cs-CZ" sz="2000" b="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sv</a:t>
            </a:r>
            <a:r>
              <a:rPr lang="cs-CZ"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 Václava </a:t>
            </a:r>
            <a:r>
              <a:rPr lang="cs-CZ" sz="1800" dirty="0" smtClean="0"/>
              <a:t/>
            </a:r>
            <a:br>
              <a:rPr lang="cs-CZ" sz="1800" dirty="0" smtClean="0"/>
            </a:br>
            <a:r>
              <a:rPr lang="cs-CZ" sz="1400" dirty="0" smtClean="0">
                <a:solidFill>
                  <a:schemeClr val="tx1"/>
                </a:solidFill>
                <a:effectLst/>
                <a:latin typeface="Times New Roman" pitchFamily="18" charset="0"/>
                <a:cs typeface="Times New Roman" pitchFamily="18" charset="0"/>
              </a:rPr>
              <a:t>Tento vedlejší vstup byl původně používán zřídka, hlavně pro slavnostní nebo liturgicky významné </a:t>
            </a:r>
            <a:r>
              <a:rPr lang="cs-CZ" sz="1400" dirty="0" smtClean="0">
                <a:solidFill>
                  <a:schemeClr val="tx1"/>
                </a:solidFill>
                <a:latin typeface="Times New Roman" pitchFamily="18" charset="0"/>
                <a:cs typeface="Times New Roman" pitchFamily="18" charset="0"/>
              </a:rPr>
              <a:t>ú</a:t>
            </a:r>
            <a:r>
              <a:rPr lang="cs-CZ" sz="1400" dirty="0" smtClean="0">
                <a:solidFill>
                  <a:schemeClr val="tx1"/>
                </a:solidFill>
                <a:effectLst/>
                <a:latin typeface="Times New Roman" pitchFamily="18" charset="0"/>
                <a:cs typeface="Times New Roman" pitchFamily="18" charset="0"/>
              </a:rPr>
              <a:t>kony. Vrata zdobí kruh, pocházející podle tradice z kostela sv. Kosmy a </a:t>
            </a:r>
            <a:r>
              <a:rPr lang="cs-CZ" sz="1400" dirty="0" err="1" smtClean="0">
                <a:solidFill>
                  <a:schemeClr val="tx1"/>
                </a:solidFill>
                <a:effectLst/>
                <a:latin typeface="Times New Roman" pitchFamily="18" charset="0"/>
                <a:cs typeface="Times New Roman" pitchFamily="18" charset="0"/>
              </a:rPr>
              <a:t>Damiána</a:t>
            </a:r>
            <a:r>
              <a:rPr lang="cs-CZ" sz="1400" dirty="0" smtClean="0">
                <a:solidFill>
                  <a:schemeClr val="tx1"/>
                </a:solidFill>
                <a:effectLst/>
                <a:latin typeface="Times New Roman" pitchFamily="18" charset="0"/>
                <a:cs typeface="Times New Roman" pitchFamily="18" charset="0"/>
              </a:rPr>
              <a:t> v Boleslavi. Po stranách portálu vpravo konsola s Jidášem, vlevo se sv. Petrem v jehož podob</a:t>
            </a:r>
            <a:r>
              <a:rPr lang="cs-CZ" sz="1400" dirty="0" smtClean="0">
                <a:solidFill>
                  <a:schemeClr val="tx1"/>
                </a:solidFill>
                <a:latin typeface="Times New Roman" pitchFamily="18" charset="0"/>
                <a:cs typeface="Times New Roman" pitchFamily="18" charset="0"/>
              </a:rPr>
              <a:t>ě </a:t>
            </a:r>
            <a:r>
              <a:rPr lang="cs-CZ" sz="1400" dirty="0" smtClean="0">
                <a:solidFill>
                  <a:schemeClr val="tx1"/>
                </a:solidFill>
                <a:effectLst/>
                <a:latin typeface="Times New Roman" pitchFamily="18" charset="0"/>
                <a:cs typeface="Times New Roman" pitchFamily="18" charset="0"/>
              </a:rPr>
              <a:t>se patrně ukrývají rysy stavitele kaple -  </a:t>
            </a:r>
            <a:br>
              <a:rPr lang="cs-CZ" sz="1400" dirty="0" smtClean="0">
                <a:solidFill>
                  <a:schemeClr val="tx1"/>
                </a:solidFill>
                <a:effectLst/>
                <a:latin typeface="Times New Roman" pitchFamily="18" charset="0"/>
                <a:cs typeface="Times New Roman" pitchFamily="18" charset="0"/>
              </a:rPr>
            </a:br>
            <a:r>
              <a:rPr lang="cs-CZ" sz="1400" dirty="0" smtClean="0">
                <a:solidFill>
                  <a:schemeClr val="tx1"/>
                </a:solidFill>
                <a:effectLst/>
                <a:latin typeface="Times New Roman" pitchFamily="18" charset="0"/>
                <a:cs typeface="Times New Roman" pitchFamily="18" charset="0"/>
              </a:rPr>
              <a:t>Petra</a:t>
            </a:r>
            <a:r>
              <a:rPr lang="cs-CZ" sz="1400" dirty="0" smtClean="0">
                <a:solidFill>
                  <a:schemeClr val="tx1"/>
                </a:solidFill>
                <a:latin typeface="Times New Roman" pitchFamily="18" charset="0"/>
                <a:cs typeface="Times New Roman" pitchFamily="18" charset="0"/>
              </a:rPr>
              <a:t> </a:t>
            </a:r>
            <a:r>
              <a:rPr lang="cs-CZ" sz="1400" dirty="0" err="1" smtClean="0">
                <a:solidFill>
                  <a:schemeClr val="tx1"/>
                </a:solidFill>
                <a:effectLst/>
                <a:latin typeface="Times New Roman" pitchFamily="18" charset="0"/>
                <a:cs typeface="Times New Roman" pitchFamily="18" charset="0"/>
              </a:rPr>
              <a:t>Parléře</a:t>
            </a:r>
            <a:r>
              <a:rPr lang="cs-CZ" sz="1400" dirty="0" smtClean="0">
                <a:solidFill>
                  <a:schemeClr val="tx1"/>
                </a:solidFill>
                <a:effectLst/>
                <a:latin typeface="Times New Roman" pitchFamily="18" charset="0"/>
                <a:cs typeface="Times New Roman" pitchFamily="18" charset="0"/>
              </a:rPr>
              <a:t>.</a:t>
            </a:r>
            <a:r>
              <a:rPr lang="cs-CZ" sz="1800" dirty="0" smtClean="0">
                <a:effectLst/>
                <a:latin typeface="Times New Roman" pitchFamily="18" charset="0"/>
                <a:cs typeface="Times New Roman" pitchFamily="18" charset="0"/>
              </a:rPr>
              <a:t/>
            </a:r>
            <a:br>
              <a:rPr lang="cs-CZ" sz="1800" dirty="0" smtClean="0">
                <a:effectLst/>
                <a:latin typeface="Times New Roman" pitchFamily="18" charset="0"/>
                <a:cs typeface="Times New Roman" pitchFamily="18" charset="0"/>
              </a:rPr>
            </a:br>
            <a:endParaRPr lang="cs-CZ" sz="1800" dirty="0">
              <a:latin typeface="Times New Roman" pitchFamily="18" charset="0"/>
              <a:cs typeface="Times New Roman" pitchFamily="18" charset="0"/>
            </a:endParaRPr>
          </a:p>
        </p:txBody>
      </p:sp>
      <p:pic>
        <p:nvPicPr>
          <p:cNvPr id="6" name="Zástupný symbol pro obsah 5" descr="SKMBT_C35111122215570.jpg"/>
          <p:cNvPicPr>
            <a:picLocks noGrp="1" noChangeAspect="1"/>
          </p:cNvPicPr>
          <p:nvPr>
            <p:ph sz="quarter" idx="1"/>
          </p:nvPr>
        </p:nvPicPr>
        <p:blipFill>
          <a:blip r:embed="rId2"/>
          <a:srcRect l="2925" t="2317" r="9224" b="17995"/>
          <a:stretch>
            <a:fillRect/>
          </a:stretch>
        </p:blipFill>
        <p:spPr>
          <a:xfrm>
            <a:off x="785794" y="2000232"/>
            <a:ext cx="5286412" cy="6925442"/>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ctr"/>
            <a:r>
              <a:rPr lang="cs-CZ" sz="1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Pohled na čelní, východní stěnou kaple s </a:t>
            </a:r>
            <a:r>
              <a:rPr lang="cs-CZ" sz="18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Parléřovou</a:t>
            </a:r>
            <a:r>
              <a:rPr lang="cs-CZ" sz="1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sochou </a:t>
            </a:r>
            <a:br>
              <a:rPr lang="cs-CZ" sz="1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r>
              <a:rPr lang="cs-CZ" sz="1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sv. Václava</a:t>
            </a:r>
            <a:r>
              <a:rPr lang="cs-CZ" sz="1600" b="1" dirty="0" smtClean="0">
                <a:solidFill>
                  <a:schemeClr val="tx1"/>
                </a:solidFill>
                <a:latin typeface="Times New Roman" pitchFamily="18" charset="0"/>
                <a:cs typeface="Times New Roman" pitchFamily="18" charset="0"/>
              </a:rPr>
              <a:t/>
            </a:r>
            <a:br>
              <a:rPr lang="cs-CZ" sz="1600" b="1" dirty="0" smtClean="0">
                <a:solidFill>
                  <a:schemeClr val="tx1"/>
                </a:solidFill>
                <a:latin typeface="Times New Roman" pitchFamily="18" charset="0"/>
                <a:cs typeface="Times New Roman" pitchFamily="18" charset="0"/>
              </a:rPr>
            </a:br>
            <a:r>
              <a:rPr lang="cs-CZ" sz="1600" dirty="0" smtClean="0">
                <a:solidFill>
                  <a:schemeClr val="tx1"/>
                </a:solidFill>
                <a:latin typeface="Times New Roman" pitchFamily="18" charset="0"/>
                <a:cs typeface="Times New Roman" pitchFamily="18" charset="0"/>
              </a:rPr>
              <a:t>Pod římskou votivní obraz Ukřižování s klečícím císařem Karlem IV. a císařovnou Alžbětou Pomořanskou. Gotická oltářní  mensa, přenesená z kaple sv. Anny. Na ose nad prvním donátorským párem podobizny  Vladislava II. a královny Anny , za jejichž vlády vznikly nástěnné malby v horní části kaple.</a:t>
            </a:r>
            <a:endParaRPr lang="cs-CZ" sz="1600" dirty="0">
              <a:solidFill>
                <a:schemeClr val="tx1"/>
              </a:solidFill>
              <a:latin typeface="Times New Roman" pitchFamily="18" charset="0"/>
              <a:cs typeface="Times New Roman" pitchFamily="18" charset="0"/>
            </a:endParaRPr>
          </a:p>
        </p:txBody>
      </p:sp>
      <p:pic>
        <p:nvPicPr>
          <p:cNvPr id="4" name="Zástupný symbol pro obsah 3" descr="SKMBT_C35111122215580.jpg"/>
          <p:cNvPicPr>
            <a:picLocks noGrp="1" noChangeAspect="1"/>
          </p:cNvPicPr>
          <p:nvPr>
            <p:ph sz="quarter" idx="1"/>
          </p:nvPr>
        </p:nvPicPr>
        <p:blipFill>
          <a:blip r:embed="rId2"/>
          <a:srcRect l="3315" t="1172" r="8833" b="17968"/>
          <a:stretch>
            <a:fillRect/>
          </a:stretch>
        </p:blipFill>
        <p:spPr>
          <a:xfrm>
            <a:off x="928669" y="2000232"/>
            <a:ext cx="5158031" cy="6715172"/>
          </a:xfr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Jmění">
  <a:themeElements>
    <a:clrScheme name="Jmění">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Jmění">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Jmění">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847</TotalTime>
  <Words>696</Words>
  <Application>Microsoft Office PowerPoint</Application>
  <PresentationFormat>Předvádění na obrazovce (4:3)</PresentationFormat>
  <Paragraphs>64</Paragraphs>
  <Slides>27</Slides>
  <Notes>1</Notes>
  <HiddenSlides>0</HiddenSlides>
  <MMClips>1</MMClips>
  <ScaleCrop>false</ScaleCrop>
  <HeadingPairs>
    <vt:vector size="4" baseType="variant">
      <vt:variant>
        <vt:lpstr>Motiv</vt:lpstr>
      </vt:variant>
      <vt:variant>
        <vt:i4>1</vt:i4>
      </vt:variant>
      <vt:variant>
        <vt:lpstr>Nadpisy snímků</vt:lpstr>
      </vt:variant>
      <vt:variant>
        <vt:i4>27</vt:i4>
      </vt:variant>
    </vt:vector>
  </HeadingPairs>
  <TitlesOfParts>
    <vt:vector size="28" baseType="lpstr">
      <vt:lpstr>Jmění</vt:lpstr>
      <vt:lpstr>Svatováclavská kaple  v katedrále sv. Víta</vt:lpstr>
      <vt:lpstr>Kníže Václav  </vt:lpstr>
      <vt:lpstr> </vt:lpstr>
      <vt:lpstr>Katedrála svatého Víta, Václava a Vojtěcha  je dominantní stavba na Pražském hradě. Jedná se o trojlodní gotickou katedrálu se třemi věžemi a sídelní kostel arcibiskupa pražského. Současná stavba vznikala v několika etapách, byla stavěna v letech 1344–1419, 1490–1510, 1556–1593 a 1873–1929 (západní část). Do roku 1997 byla zasvěcena pouze svatému Vítovi, proto je zkrácené označení katedrála svatého Víta dosud zažitý název.</vt:lpstr>
      <vt:lpstr>Vznik a výzdoba kaple</vt:lpstr>
      <vt:lpstr>Kaple sv. Václava Nejvýznamnější z kaplí v katedrále  je kaple sv. Václava, postavená nad jeho hrobem. Tuto téměř kubickou místnost P. Parléř, zaklenul do té doby neznámou hvězdicovou klenbou, jejíž podpory se oproti tradičním klenbám přesunuly z rohů místnosti do třetin stěn. Náhrobek s oltářem sv. Václava umístil asymetricky u jižní stěny, aby zůstalo zachováno původní místo. Svatováclavská kaple byla vysvěcena 1367. Obrazy na stěnách kaple jsou rozloženy do dvou částí – obrazy spodní části (1367-1372) a horní části (1506-1509).</vt:lpstr>
      <vt:lpstr>Kaple je zdobena malbami, zlatem, gemami a drahými kameny. </vt:lpstr>
      <vt:lpstr>Pohled severním portálem z boční lodi do kaple  sv. Václava  Tento vedlejší vstup byl původně používán zřídka, hlavně pro slavnostní nebo liturgicky významné úkony. Vrata zdobí kruh, pocházející podle tradice z kostela sv. Kosmy a Damiána v Boleslavi. Po stranách portálu vpravo konsola s Jidášem, vlevo se sv. Petrem v jehož podobě se patrně ukrývají rysy stavitele kaple -   Petra Parléře. </vt:lpstr>
      <vt:lpstr>Pohled na čelní, východní stěnou kaple s Parléřovou sochou  sv. Václava Pod římskou votivní obraz Ukřižování s klečícím císařem Karlem IV. a císařovnou Alžbětou Pomořanskou. Gotická oltářní  mensa, přenesená z kaple sv. Anny. Na ose nad prvním donátorským párem podobizny  Vladislava II. a královny Anny , za jejichž vlády vznikly nástěnné malby v horní části kaple.</vt:lpstr>
      <vt:lpstr>Pohled na severní stěnu kaple a severovýchodní kout V prvním pásu na římsou scény souboje sv. Václava se zlickým vévodou Radslavem. V prostředí snímku oltář, pořízený po opravě kaple 1912-13, anděl se svícnem od Stanislava Suchardy.</vt:lpstr>
      <vt:lpstr>Levá část votivního obrazu na východní stěně kaple Klečící císař Karel IV. a  P. Maria z Ukřižování. Obraz z let 1367-1372, zčásti s pozdně gotickou přemalbou. Čelní stěna vyniká vybranými kusy polodrahokamu; pod nohama klečícího císaře je kovová zlacená mřížka s heraldickými motivy, práce kováře Václava, patrně z roku 1373.</vt:lpstr>
      <vt:lpstr>Kované, původně zlacené sanktuarium  Dílo kováře Václava, za něž byl r. 1375 odměněn 20 kopami grošů. V pozadí  Ukřižování a konsola s maskou divého muže. Andělé pod římsou v této části patří k nejlépe zachovaným partiím malířské výzdoby 14. století. </vt:lpstr>
      <vt:lpstr>Kristus u sloupu  Jedna za scén pašijového cyklu 14. století, v niž se malba nejtěsněji prolíná s dekorativní technikou vykládaní polodrahokamy. Postup práce: nejdřív byla provedena nástěnná malba, potom došlo k inkrustaci ametysty, karneoly a chalcedony. V obloucích lemuje obrazy, v mezerách tvoří kříže a někde nahrazuje část malby. Spáry kamenů spojují zlacené pásky s raženými puklicemi ve tvaru rozet, lilií, heraldických tvarů lvů a orlic.</vt:lpstr>
      <vt:lpstr>Sv. Petr  Postava z právě strany slavnostního západního vstupu do kaple. Petr a Pavel, knížata apoštolů, strážci rajské brány, tu střeží hlavní portál kaple.</vt:lpstr>
      <vt:lpstr>Polofigura anděla z jihovýchodního kouta kaple  nad obrazem Ukřižovaného. Malba je ze 14. století s bohatou světelnou modelací.</vt:lpstr>
      <vt:lpstr>Kristus před Pilátem </vt:lpstr>
      <vt:lpstr>Pohled na západní stěnu s hlavním vstupem do kaple Přijetí sv. Václava na sněmu. V dolním pásu sesedají kníže s družinou z koní, v horním vítá císař Jindřich Ptáčník Václava, provázeného anděly, a chystá se jej uvést do síně, kde čekají kurfiřti.</vt:lpstr>
      <vt:lpstr>Část obrazu příjezd sv. Václava na sněm  Levá polovina scény s družinou císaře Jindřicha, která přišla uvítat přijíždějícího knížete Václava. V postavě panoše na schodišti bývá hledaná podoba autora inkonografického rozvrhu maleb.</vt:lpstr>
      <vt:lpstr>Pole na západní stěně  přiléhající k dvojici oken, mají v kapli nejlepší osvětlení. Scény, které je zaplňují, patří také k umělecky nejvýznamnějším. Právě v těchto místech jsou pod malbou Mistra litoměřického oltáře rozsáhlé zbytky starší malířské vrstvy. </vt:lpstr>
      <vt:lpstr>Detail obrazu Zavraždění sv. Václava V obrazech z doby kolem r. 1500 se často objevují postavy v kostýmech orientálců, jejichž role však není jednoznačná. Zde patří stařec do pohanské družiny Boleslavovy, jak dosvědčuje i motiv polonahé ženské postavy na štítě. Detail patří k nejlepším ukázkám malby Mistra litoměřického oltáře v kapli.</vt:lpstr>
      <vt:lpstr>Podiven potrestal  v lázních vrahy sv. Václava a byl oběšen  Poškozený obraz na jižní straně kaple. Na opukových kvádrech, které zde tvoří podložku, malba značně trpěla. Fragment nicméně patří také k nejlepšímu obrazům Litoměřického mistra v kapli.</vt:lpstr>
      <vt:lpstr>Pohled do jihozápadního kouta kaple se scénami :  Sv. Václava přijímá a ukládá ostatek sv. Víta </vt:lpstr>
      <vt:lpstr>Sv.  Václav lisuje víno </vt:lpstr>
      <vt:lpstr>Snímek 24</vt:lpstr>
      <vt:lpstr>Pomník svatého Václava na  Václavském náměstí  v Praze  Jeho autorem je nejvýznamnější český sochař přelomu 19. a 20. století Josef Václav Myslbek, který na něm pracoval více než třicet let. Spoluautory sousoší byli architekt Alois Dryák (architektonická úprava) a sochař Celda Klouček (ornamentální výzdoba). Sousoší je symbolem české státnosti.  Celý monument tvoří sousoší patronů české země, jemuž vévodí nejvýznamnější z nich, svatý Václav. Skládá se z mohutného kvádrového podstavce, na němž je umístěna vlastní jezdecká socha a z postav sv. Prokopa, sv. Anežky české, sv. Ludmily a sv. Vojtěcha, stojících na pilířích, vycházejících ze spodního, společného základního soklu. Celé sousoší měří na výšku i s Václavovým kopím 7,2 metru. Vlastní socha sv. Václava váží něco kolem 5,5 tuny. Sousoší je zhotoveno z bronzu. </vt:lpstr>
      <vt:lpstr>Svatováclavský chorál   z 12. stol.  </vt:lpstr>
      <vt:lpstr>Zdroje:</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Svatováclavská tradice</dc:title>
  <dc:creator>Noname</dc:creator>
  <cp:lastModifiedBy>Noname</cp:lastModifiedBy>
  <cp:revision>104</cp:revision>
  <dcterms:created xsi:type="dcterms:W3CDTF">2012-04-05T08:51:17Z</dcterms:created>
  <dcterms:modified xsi:type="dcterms:W3CDTF">2012-05-16T07:50:20Z</dcterms:modified>
</cp:coreProperties>
</file>