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5" r:id="rId11"/>
    <p:sldId id="28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97F3BF-8A24-402C-A505-257F65B46F83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3CA851-95C8-468C-9BD3-F92B54383A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Základní orientace v dějinách a směrech evropského malířství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1" dirty="0" smtClean="0"/>
              <a:t>Klasické malířství</a:t>
            </a:r>
          </a:p>
          <a:p>
            <a:r>
              <a:rPr lang="cs-CZ" dirty="0" smtClean="0"/>
              <a:t>Obrazy se stejným námětem:</a:t>
            </a:r>
          </a:p>
          <a:p>
            <a:r>
              <a:rPr lang="cs-CZ" dirty="0" smtClean="0"/>
              <a:t>dvě postavy a architektura</a:t>
            </a:r>
          </a:p>
          <a:p>
            <a:r>
              <a:rPr lang="cs-CZ" sz="1200" dirty="0" smtClean="0"/>
              <a:t>( uvedené obrazy jsou ilustracemi 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Impresionismus</a:t>
            </a:r>
            <a:r>
              <a:rPr lang="cs-CZ" sz="2400" dirty="0" smtClean="0">
                <a:latin typeface="+mn-lt"/>
              </a:rPr>
              <a:t>, konec 19. století </a:t>
            </a:r>
            <a:r>
              <a:rPr lang="cs-CZ" sz="1400" dirty="0" smtClean="0">
                <a:latin typeface="+mn-lt"/>
              </a:rPr>
              <a:t/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</a:t>
            </a:r>
            <a:r>
              <a:rPr lang="cs-CZ" sz="1400" dirty="0" smtClean="0">
                <a:latin typeface="+mn-lt"/>
              </a:rPr>
              <a:t>: malířství okamžiku, zrakového zážitku Barva rozechvívaná sluncem a vzduchem. Jasné tóny základních barev, odstraněna kresebnost. Bezprostřední malířsky rukopis.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krajina, žánrové výjevy v krajině.</a:t>
            </a:r>
            <a:br>
              <a:rPr lang="cs-CZ" sz="1400" dirty="0" smtClean="0">
                <a:latin typeface="+mn-lt"/>
              </a:rPr>
            </a:br>
            <a:r>
              <a:rPr lang="cs-CZ" sz="1400" dirty="0" smtClean="0">
                <a:latin typeface="+mn-lt"/>
              </a:rPr>
              <a:t>Používání techniky </a:t>
            </a:r>
            <a:r>
              <a:rPr lang="cs-CZ" sz="1400" dirty="0" err="1" smtClean="0">
                <a:latin typeface="+mn-lt"/>
              </a:rPr>
              <a:t>alla</a:t>
            </a:r>
            <a:r>
              <a:rPr lang="cs-CZ" sz="1400" dirty="0" smtClean="0">
                <a:latin typeface="+mn-lt"/>
              </a:rPr>
              <a:t> prima.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1400" dirty="0" smtClean="0">
                <a:latin typeface="+mn-lt"/>
              </a:rPr>
              <a:t/>
            </a:r>
            <a:br>
              <a:rPr lang="cs-CZ" sz="1400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3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318421" cy="45021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+mn-lt"/>
              </a:rPr>
              <a:t>Zdroje:</a:t>
            </a:r>
            <a:endParaRPr lang="cs-CZ" sz="2400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Ivan </a:t>
            </a:r>
            <a:r>
              <a:rPr lang="cs-CZ" dirty="0" err="1" smtClean="0"/>
              <a:t>Zubaľ</a:t>
            </a:r>
            <a:endParaRPr lang="cs-CZ" dirty="0" smtClean="0"/>
          </a:p>
          <a:p>
            <a:r>
              <a:rPr lang="cs-CZ" b="1" dirty="0" smtClean="0"/>
              <a:t>Encyklopedie obrazu (Jak rozumět obrazu)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209676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>
                <a:latin typeface="+mn-lt"/>
              </a:rPr>
              <a:t>Románský sloh</a:t>
            </a:r>
            <a:r>
              <a:rPr lang="cs-CZ" sz="2700" dirty="0" smtClean="0">
                <a:latin typeface="+mn-lt"/>
              </a:rPr>
              <a:t>, 11. – 13. století</a:t>
            </a:r>
            <a:br>
              <a:rPr lang="cs-CZ" sz="2700" dirty="0" smtClean="0">
                <a:latin typeface="+mn-lt"/>
              </a:rPr>
            </a:br>
            <a:r>
              <a:rPr lang="cs-CZ" sz="1600" u="sng" dirty="0" smtClean="0">
                <a:latin typeface="+mn-lt"/>
              </a:rPr>
              <a:t>Znaky:  </a:t>
            </a:r>
            <a:r>
              <a:rPr lang="cs-CZ" sz="1600" dirty="0" smtClean="0">
                <a:latin typeface="+mn-lt"/>
              </a:rPr>
              <a:t>plošnost, zjednodušení, výrazné obrysy, zřejmě byzantské vlivy. 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Nejčastějším motivem je Kristus jako vládce a soudce.</a:t>
            </a:r>
            <a:br>
              <a:rPr lang="cs-CZ" sz="1600" dirty="0" smtClean="0">
                <a:latin typeface="+mn-lt"/>
              </a:rPr>
            </a:br>
            <a:r>
              <a:rPr lang="cs-CZ" sz="1600" u="sng" dirty="0" smtClean="0">
                <a:latin typeface="+mn-lt"/>
              </a:rPr>
              <a:t>Druhy: </a:t>
            </a:r>
            <a:r>
              <a:rPr lang="cs-CZ" sz="1600" dirty="0" smtClean="0">
                <a:latin typeface="+mn-lt"/>
              </a:rPr>
              <a:t>nástěnná malba, iluminované rukopisy. </a:t>
            </a:r>
            <a:r>
              <a:rPr lang="cs-CZ" sz="1600" dirty="0" smtClean="0"/>
              <a:t>Základem malířské tvorby je kolorovaná kresba. </a:t>
            </a:r>
            <a:br>
              <a:rPr lang="cs-CZ" sz="1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4" name="Zástupný symbol pro obsah 3" descr="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500858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Gotický sloh</a:t>
            </a:r>
            <a:r>
              <a:rPr lang="cs-CZ" sz="2400" dirty="0" smtClean="0">
                <a:latin typeface="+mn-lt"/>
              </a:rPr>
              <a:t>, 12. – polovina 16. století</a:t>
            </a:r>
            <a:br>
              <a:rPr lang="cs-CZ" sz="2400" dirty="0" smtClean="0">
                <a:latin typeface="+mn-lt"/>
              </a:rPr>
            </a:br>
            <a:r>
              <a:rPr lang="cs-CZ" sz="1600" u="sng" dirty="0" smtClean="0">
                <a:latin typeface="+mn-lt"/>
              </a:rPr>
              <a:t>Znaky:</a:t>
            </a:r>
            <a:r>
              <a:rPr lang="cs-CZ" sz="1600" dirty="0" smtClean="0">
                <a:latin typeface="+mn-lt"/>
              </a:rPr>
              <a:t>   postavy v klidu, ploché vyznění celého obrazu, barevná symbolika.</a:t>
            </a:r>
            <a:br>
              <a:rPr lang="cs-CZ" sz="1600" dirty="0" smtClean="0">
                <a:latin typeface="+mn-lt"/>
              </a:rPr>
            </a:br>
            <a:r>
              <a:rPr lang="cs-CZ" sz="1600" u="sng" dirty="0" smtClean="0">
                <a:latin typeface="+mn-lt"/>
              </a:rPr>
              <a:t>Námět:</a:t>
            </a:r>
            <a:r>
              <a:rPr lang="cs-CZ" sz="1600" dirty="0" smtClean="0">
                <a:latin typeface="+mn-lt"/>
              </a:rPr>
              <a:t>  biblické příběhy, legendy, vyprávění o Panně Marii. </a:t>
            </a:r>
            <a:br>
              <a:rPr lang="cs-CZ" sz="1600" dirty="0" smtClean="0">
                <a:latin typeface="+mn-lt"/>
              </a:rPr>
            </a:br>
            <a:r>
              <a:rPr lang="cs-CZ" sz="1600" u="sng" dirty="0" smtClean="0">
                <a:latin typeface="+mn-lt"/>
              </a:rPr>
              <a:t>Druhy:</a:t>
            </a:r>
            <a:r>
              <a:rPr lang="cs-CZ" sz="1600" dirty="0" smtClean="0">
                <a:latin typeface="+mn-lt"/>
              </a:rPr>
              <a:t>   nástěnná, desková a knižní malba, vitráže.</a:t>
            </a:r>
            <a:br>
              <a:rPr lang="cs-CZ" sz="1600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/>
            </a:r>
            <a:br>
              <a:rPr lang="cs-CZ" sz="1800" dirty="0" smtClean="0">
                <a:latin typeface="+mn-lt"/>
              </a:rPr>
            </a:br>
            <a:endParaRPr lang="cs-CZ" sz="1800" dirty="0">
              <a:latin typeface="+mn-lt"/>
            </a:endParaRPr>
          </a:p>
        </p:txBody>
      </p:sp>
      <p:pic>
        <p:nvPicPr>
          <p:cNvPr id="4" name="Zástupný symbol pro obsah 3" descr="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321811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>
                <a:latin typeface="+mn-lt"/>
              </a:rPr>
              <a:t>Renesance</a:t>
            </a:r>
            <a:r>
              <a:rPr lang="cs-CZ" sz="2700" dirty="0" smtClean="0">
                <a:latin typeface="+mn-lt"/>
              </a:rPr>
              <a:t>, 14. – 16. století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Znaky:</a:t>
            </a:r>
            <a:r>
              <a:rPr lang="cs-CZ" sz="1400" dirty="0" smtClean="0">
                <a:latin typeface="+mn-lt"/>
              </a:rPr>
              <a:t>  hloubka prostoru, plné objemy, perspektiva. Obrat k přírodě a člověku, pojímání krásy  jako harmonie / kult krásy a harmonie /.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člověk, akt, antické báje, už i krajinářství.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Druhy</a:t>
            </a:r>
            <a:r>
              <a:rPr lang="cs-CZ" sz="1400" dirty="0" smtClean="0">
                <a:latin typeface="+mn-lt"/>
              </a:rPr>
              <a:t>: fresky, už i závěsné obrazy.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258529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Baroko a rokoko</a:t>
            </a:r>
            <a:r>
              <a:rPr lang="cs-CZ" sz="2400" dirty="0" smtClean="0">
                <a:latin typeface="+mn-lt"/>
              </a:rPr>
              <a:t>, konec 16.  - polovina 18. století</a:t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</a:t>
            </a:r>
            <a:r>
              <a:rPr lang="cs-CZ" sz="1400" dirty="0" smtClean="0">
                <a:latin typeface="+mn-lt"/>
              </a:rPr>
              <a:t>: pohyb, akce, dramatické napětí, plné barvy, světlo, ale i šerosvit, monumentalita, složité kompozice. V rokoku – pastelová barevnost.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krajina, zátiší, biblické a mytologické žánrové scény.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Druhy:</a:t>
            </a:r>
            <a:r>
              <a:rPr lang="cs-CZ" sz="1400" dirty="0" smtClean="0">
                <a:latin typeface="+mn-lt"/>
              </a:rPr>
              <a:t> převážně závěsný obraz.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357" y="2249488"/>
            <a:ext cx="6033286" cy="4324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Klasicismus, </a:t>
            </a:r>
            <a:r>
              <a:rPr lang="cs-CZ" sz="2400" dirty="0" smtClean="0">
                <a:latin typeface="+mn-lt"/>
              </a:rPr>
              <a:t>konec 17. – začátek 19. století</a:t>
            </a:r>
            <a:br>
              <a:rPr lang="cs-CZ" sz="24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Součástí slohu jsou </a:t>
            </a:r>
            <a:r>
              <a:rPr lang="cs-CZ" sz="2000" b="1" dirty="0" smtClean="0">
                <a:latin typeface="+mn-lt"/>
              </a:rPr>
              <a:t>empír a biedermeier</a:t>
            </a:r>
            <a:r>
              <a:rPr lang="cs-CZ" sz="2000" dirty="0" smtClean="0">
                <a:latin typeface="+mn-lt"/>
              </a:rPr>
              <a:t>.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</a:t>
            </a:r>
            <a:r>
              <a:rPr lang="cs-CZ" sz="1400" dirty="0" smtClean="0">
                <a:latin typeface="+mn-lt"/>
              </a:rPr>
              <a:t>:   kresba potlačuje barvu, modelace světlem, přesná kompozice, chladná a přísná malba.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 vracení se k antice a starověkému Římu, portréty.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6" y="2249488"/>
            <a:ext cx="6049647" cy="4324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dirty="0" smtClean="0">
                <a:latin typeface="+mn-lt"/>
              </a:rPr>
              <a:t>Romantismus</a:t>
            </a:r>
            <a:r>
              <a:rPr lang="cs-CZ" sz="2400" b="1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konec 18. – polovina 19. století, ve východní Evropě do konce století</a:t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Znaky:</a:t>
            </a:r>
            <a:r>
              <a:rPr lang="cs-CZ" sz="1400" dirty="0" smtClean="0">
                <a:latin typeface="+mn-lt"/>
              </a:rPr>
              <a:t>    živá barevnost, uvolněná kompozice, bezprostřední záznam skutečnosti. Idealizace a poetizace krajiny.</a:t>
            </a:r>
            <a:br>
              <a:rPr lang="cs-CZ" sz="1400" dirty="0" smtClean="0">
                <a:latin typeface="+mn-lt"/>
              </a:rPr>
            </a:br>
            <a:r>
              <a:rPr lang="cs-CZ" sz="1400" dirty="0" smtClean="0">
                <a:latin typeface="+mn-lt"/>
              </a:rPr>
              <a:t>Malířsky projev je plný vzrušení a patosu.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 idealizovaný děj, vyjadřuje vzruch, city.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38" y="2249488"/>
            <a:ext cx="6031723" cy="4324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Realismus 19. století</a:t>
            </a:r>
            <a:r>
              <a:rPr lang="cs-CZ" sz="2400" dirty="0" smtClean="0">
                <a:latin typeface="+mn-lt"/>
              </a:rPr>
              <a:t>, druhá polovina 19. století</a:t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</a:t>
            </a:r>
            <a:r>
              <a:rPr lang="cs-CZ" sz="1400" dirty="0" smtClean="0">
                <a:latin typeface="+mn-lt"/>
              </a:rPr>
              <a:t>:    jednoduchá kompozice, zemité barvy, 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</a:t>
            </a:r>
            <a:r>
              <a:rPr lang="cs-CZ" sz="1400" dirty="0" smtClean="0">
                <a:latin typeface="+mn-lt"/>
              </a:rPr>
              <a:t>:  zobrazení všedné reálné skutečnosti, krajina, práce, jednoduchý život.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Druhy:</a:t>
            </a:r>
            <a:r>
              <a:rPr lang="cs-CZ" sz="1400" dirty="0" smtClean="0">
                <a:latin typeface="+mn-lt"/>
              </a:rPr>
              <a:t>   kritický realismus, romantický realismus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500858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Secese</a:t>
            </a:r>
            <a:r>
              <a:rPr lang="cs-CZ" sz="2400" dirty="0" smtClean="0">
                <a:latin typeface="+mn-lt"/>
              </a:rPr>
              <a:t>, konec 19. století a začátek 20. století</a:t>
            </a:r>
            <a:br>
              <a:rPr lang="cs-CZ" sz="2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Znaky</a:t>
            </a:r>
            <a:r>
              <a:rPr lang="cs-CZ" sz="1400" dirty="0" smtClean="0">
                <a:latin typeface="+mn-lt"/>
              </a:rPr>
              <a:t>:  charakteristická stylizace rostlinných prvků, dekorativnost, vláčné linie, barevnost založená na harmonii studených  tónů.</a:t>
            </a:r>
            <a:br>
              <a:rPr lang="cs-CZ" sz="1400" dirty="0" smtClean="0">
                <a:latin typeface="+mn-lt"/>
              </a:rPr>
            </a:br>
            <a:r>
              <a:rPr lang="cs-CZ" sz="1400" u="sng" dirty="0" smtClean="0">
                <a:latin typeface="+mn-lt"/>
              </a:rPr>
              <a:t>Námět:</a:t>
            </a:r>
            <a:r>
              <a:rPr lang="cs-CZ" sz="1400" dirty="0" smtClean="0">
                <a:latin typeface="+mn-lt"/>
              </a:rPr>
              <a:t>   přírodní prvky, plakáty , náměty s náběhem </a:t>
            </a:r>
            <a:r>
              <a:rPr lang="cs-CZ" sz="1400" smtClean="0">
                <a:latin typeface="+mn-lt"/>
              </a:rPr>
              <a:t>k tajemnu.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727" y="2249488"/>
            <a:ext cx="6064546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</TotalTime>
  <Words>130</Words>
  <Application>Microsoft Office PowerPoint</Application>
  <PresentationFormat>Předvádění na obrazovce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Urbanistický</vt:lpstr>
      <vt:lpstr>Základní orientace v dějinách a směrech evropského malířství I</vt:lpstr>
      <vt:lpstr>Románský sloh, 11. – 13. století Znaky:  plošnost, zjednodušení, výrazné obrysy, zřejmě byzantské vlivy.  Nejčastějším motivem je Kristus jako vládce a soudce. Druhy: nástěnná malba, iluminované rukopisy. Základem malířské tvorby je kolorovaná kresba.   </vt:lpstr>
      <vt:lpstr>Gotický sloh, 12. – polovina 16. století Znaky:   postavy v klidu, ploché vyznění celého obrazu, barevná symbolika. Námět:  biblické příběhy, legendy, vyprávění o Panně Marii.  Druhy:   nástěnná, desková a knižní malba, vitráže.  </vt:lpstr>
      <vt:lpstr>Renesance, 14. – 16. století Znaky:  hloubka prostoru, plné objemy, perspektiva. Obrat k přírodě a člověku, pojímání krásy  jako harmonie / kult krásy a harmonie /. Námět: člověk, akt, antické báje, už i krajinářství. Druhy: fresky, už i závěsné obrazy.</vt:lpstr>
      <vt:lpstr>Baroko a rokoko, konec 16.  - polovina 18. století Znaky: pohyb, akce, dramatické napětí, plné barvy, světlo, ale i šerosvit, monumentalita, složité kompozice. V rokoku – pastelová barevnost. Námět: krajina, zátiší, biblické a mytologické žánrové scény. Druhy: převážně závěsný obraz.</vt:lpstr>
      <vt:lpstr>Klasicismus, konec 17. – začátek 19. století Součástí slohu jsou empír a biedermeier. Znaky:   kresba potlačuje barvu, modelace světlem, přesná kompozice, chladná a přísná malba. Námět:  vracení se k antice a starověkému Římu, portréty.</vt:lpstr>
      <vt:lpstr>Romantismus, konec 18. – polovina 19. století, ve východní Evropě do konce století Znaky:    živá barevnost, uvolněná kompozice, bezprostřední záznam skutečnosti. Idealizace a poetizace krajiny. Malířsky projev je plný vzrušení a patosu. Námět:  idealizovaný děj, vyjadřuje vzruch, city.  </vt:lpstr>
      <vt:lpstr>Realismus 19. století, druhá polovina 19. století Znaky:    jednoduchá kompozice, zemité barvy,  Námět:  zobrazení všedné reálné skutečnosti, krajina, práce, jednoduchý život. Druhy:   kritický realismus, romantický realismus</vt:lpstr>
      <vt:lpstr>Secese, konec 19. století a začátek 20. století Znaky:  charakteristická stylizace rostlinných prvků, dekorativnost, vláčné linie, barevnost založená na harmonii studených  tónů. Námět:   přírodní prvky, plakáty , náměty s náběhem k tajemnu.</vt:lpstr>
      <vt:lpstr>Impresionismus, konec 19. století  Znaky: malířství okamžiku, zrakového zážitku Barva rozechvívaná sluncem a vzduchem. Jasné tóny základních barev, odstraněna kresebnost. Bezprostřední malířsky rukopis. Námět: krajina, žánrové výjevy v krajině. Používání techniky alla prima.   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Noname</dc:creator>
  <cp:lastModifiedBy>Noname</cp:lastModifiedBy>
  <cp:revision>23</cp:revision>
  <dcterms:created xsi:type="dcterms:W3CDTF">2012-02-27T08:20:20Z</dcterms:created>
  <dcterms:modified xsi:type="dcterms:W3CDTF">2012-03-13T12:33:43Z</dcterms:modified>
</cp:coreProperties>
</file>