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1" r:id="rId7"/>
    <p:sldId id="260" r:id="rId8"/>
    <p:sldId id="265" r:id="rId9"/>
    <p:sldId id="262" r:id="rId10"/>
    <p:sldId id="266" r:id="rId11"/>
    <p:sldId id="267" r:id="rId12"/>
    <p:sldId id="268" r:id="rId13"/>
    <p:sldId id="273" r:id="rId14"/>
    <p:sldId id="272" r:id="rId15"/>
    <p:sldId id="271" r:id="rId16"/>
    <p:sldId id="269" r:id="rId17"/>
    <p:sldId id="270" r:id="rId18"/>
    <p:sldId id="274" r:id="rId19"/>
    <p:sldId id="275" r:id="rId20"/>
    <p:sldId id="26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olný tvar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olný tvar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Volný tvar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68652FB-0E55-4F7C-8475-96FDF5B71CD4}" type="datetimeFigureOut">
              <a:rPr lang="cs-CZ" smtClean="0"/>
              <a:t>25.8.2012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57754E7-C6F7-4C5A-A31D-FD8C129549A9}" type="slidenum">
              <a:rPr lang="cs-CZ" smtClean="0"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rtchiv.info/galerie/_large.php?workID=10565" TargetMode="External"/><Relationship Id="rId13" Type="http://schemas.openxmlformats.org/officeDocument/2006/relationships/hyperlink" Target="http://www.webareal.cz/pohlednice/eshop/3-1-Temata/36-2-Malirstvi/42/9/19/" TargetMode="External"/><Relationship Id="rId18" Type="http://schemas.openxmlformats.org/officeDocument/2006/relationships/hyperlink" Target="http://concept.avu.cz/studijni-texty-study-scripts/collatanea-prosperova-knihovna/slovo-a-obraz/kresby-s-texty/" TargetMode="External"/><Relationship Id="rId3" Type="http://schemas.openxmlformats.org/officeDocument/2006/relationships/hyperlink" Target="http://corlyn.blog.cz/0611/josef-manes" TargetMode="External"/><Relationship Id="rId7" Type="http://schemas.openxmlformats.org/officeDocument/2006/relationships/hyperlink" Target="http://www.artchiv.info/galerie/_large.php?workID=10564" TargetMode="External"/><Relationship Id="rId12" Type="http://schemas.openxmlformats.org/officeDocument/2006/relationships/hyperlink" Target="http://udu.ff.cuni.cz/soubory/galerie/01%20Cechy/Prahl%20-%20malirstvi%2019%20stoleti/05%20Josef%20Manes/slides/05%20j.%20manes,%20svadlenka,%201858.html" TargetMode="External"/><Relationship Id="rId17" Type="http://schemas.openxmlformats.org/officeDocument/2006/relationships/hyperlink" Target="http://botany.cz/cs/manes/" TargetMode="External"/><Relationship Id="rId2" Type="http://schemas.openxmlformats.org/officeDocument/2006/relationships/hyperlink" Target="http://cs.wikipedia.org/wiki/Josef_M%C3%A1nes" TargetMode="External"/><Relationship Id="rId16" Type="http://schemas.openxmlformats.org/officeDocument/2006/relationships/hyperlink" Target="http://www.babylonie.cz/josef-manes-kresba-tuzko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tchiv.info/GALERIE/OBRAZ/10557--Josef-Manes--Cerven,-medailon-Orloje.html" TargetMode="External"/><Relationship Id="rId11" Type="http://schemas.openxmlformats.org/officeDocument/2006/relationships/hyperlink" Target="http://compostela.blogspot.cz/2009_07_01_archive.html" TargetMode="External"/><Relationship Id="rId5" Type="http://schemas.openxmlformats.org/officeDocument/2006/relationships/hyperlink" Target="http://eshop.muzeumprahy.cz/pohlednice-c-5/vytvarne-umeni-p-70/disp_d1" TargetMode="External"/><Relationship Id="rId15" Type="http://schemas.openxmlformats.org/officeDocument/2006/relationships/hyperlink" Target="http://slovacky.denik.cz/tydenik_slovacko/lekarna-u-zlate-koruny-zaslibena-zeme-i20111223.html" TargetMode="External"/><Relationship Id="rId10" Type="http://schemas.openxmlformats.org/officeDocument/2006/relationships/hyperlink" Target="http://simonak.eu/index.php?stranka=pages/g_u/4_16.htm" TargetMode="External"/><Relationship Id="rId4" Type="http://schemas.openxmlformats.org/officeDocument/2006/relationships/hyperlink" Target="http://www.cesi.sk/bes/05/05/55man.htm" TargetMode="External"/><Relationship Id="rId9" Type="http://schemas.openxmlformats.org/officeDocument/2006/relationships/hyperlink" Target="http://www.babylonie.cz/josef-manes-josefina" TargetMode="External"/><Relationship Id="rId14" Type="http://schemas.openxmlformats.org/officeDocument/2006/relationships/hyperlink" Target="http://www.artchiv.info/GALERIE/OBRAZ/10556--Josef-Manes--Ripsky-kraj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dirty="0" smtClean="0"/>
              <a:t>Josef Mánes</a:t>
            </a:r>
            <a:endParaRPr lang="cs-CZ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Při měsíčku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4578" name="Picture 2" descr="http://www.artchiv.info/obrazy/10565--Josef-Manes--Pri-mesic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556792"/>
            <a:ext cx="3970715" cy="5136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Josefina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1746" name="Picture 2" descr="http://www.babylonie.cz/sites/default/files/images/2010/04april/josef-manes-josef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41320"/>
            <a:ext cx="4035921" cy="4847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Červené paraplíčko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22" name="Picture 2" descr="http://simonak.eu/images/obrazky_ostatni_strany/g_u/4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4316735" cy="5494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Luisa </a:t>
            </a:r>
            <a:r>
              <a:rPr lang="cs-CZ" u="sng" dirty="0" err="1" smtClean="0">
                <a:solidFill>
                  <a:schemeClr val="tx2">
                    <a:lumMod val="50000"/>
                  </a:schemeClr>
                </a:solidFill>
              </a:rPr>
              <a:t>Bělská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5604" name="Picture 4" descr="http://t1.gstatic.com/images?q=tbn:ANd9GcRl1LK6vOVci2EmjUpf5GmP2tn1CD27lPiqhvrgRZ6Py3Y9W6SXhQ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5" y="1700808"/>
            <a:ext cx="2966507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Švadlenka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6626" name="Picture 2" descr="Další sním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268760"/>
            <a:ext cx="4065767" cy="5445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Labská krajina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7650" name="Picture 2" descr="http://www.webareal.cz/fotky10480/fotos/gen320/gen__vyr_32409p668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538536"/>
            <a:ext cx="5472608" cy="41044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err="1" smtClean="0">
                <a:solidFill>
                  <a:schemeClr val="tx2">
                    <a:lumMod val="50000"/>
                  </a:schemeClr>
                </a:solidFill>
              </a:rPr>
              <a:t>Řípský</a:t>
            </a:r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 kraj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9698" name="Picture 2" descr="http://www.artchiv.info/obrazy/10556--Josef-Manes--Ripsky-kraj-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6315351" cy="4097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Další kresby: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8674" name="Picture 2" descr="http://g.denik.cz/62/0a/lekarna_stancl_231211_denik-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896542" cy="3672408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1979712" y="530120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Lékárna</a:t>
            </a:r>
            <a:endParaRPr lang="cs-CZ" dirty="0"/>
          </a:p>
        </p:txBody>
      </p:sp>
      <p:pic>
        <p:nvPicPr>
          <p:cNvPr id="28676" name="Picture 4" descr="http://www.babylonie.cz/sites/default/files/images/2010/04april/josef-manes-kresba-tuzko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212976"/>
            <a:ext cx="2095500" cy="2562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botany.cz/foto/man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836712"/>
            <a:ext cx="6981022" cy="4898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concept.avu.cz/wp-content/uploads/koniklec-s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8811" y="188640"/>
            <a:ext cx="4269333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Život: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* 12</a:t>
            </a:r>
            <a:r>
              <a:rPr lang="cs-CZ" dirty="0" smtClean="0"/>
              <a:t>. květen </a:t>
            </a:r>
            <a:r>
              <a:rPr lang="cs-CZ" dirty="0" smtClean="0"/>
              <a:t>1820    </a:t>
            </a:r>
            <a:r>
              <a:rPr lang="cs-CZ" dirty="0" smtClean="0">
                <a:latin typeface="Lucida Sans Unicode"/>
                <a:cs typeface="Lucida Sans Unicode"/>
              </a:rPr>
              <a:t>ϯ </a:t>
            </a:r>
            <a:r>
              <a:rPr lang="cs-CZ" dirty="0" smtClean="0"/>
              <a:t>9</a:t>
            </a:r>
            <a:r>
              <a:rPr lang="cs-CZ" dirty="0" smtClean="0"/>
              <a:t>. prosince 1871 </a:t>
            </a:r>
            <a:endParaRPr lang="cs-CZ" dirty="0" smtClean="0"/>
          </a:p>
          <a:p>
            <a:r>
              <a:rPr lang="cs-CZ" dirty="0" smtClean="0"/>
              <a:t>byl </a:t>
            </a:r>
            <a:r>
              <a:rPr lang="cs-CZ" dirty="0" smtClean="0"/>
              <a:t>český malíř, ilustrátor, grafik a jeden z nejvýznamnějších představitelů českého </a:t>
            </a:r>
            <a:r>
              <a:rPr lang="cs-CZ" dirty="0" smtClean="0"/>
              <a:t>romantismu</a:t>
            </a:r>
          </a:p>
          <a:p>
            <a:r>
              <a:rPr lang="cs-CZ" dirty="0" smtClean="0"/>
              <a:t>osobní život byl </a:t>
            </a:r>
            <a:r>
              <a:rPr lang="cs-CZ" dirty="0" smtClean="0"/>
              <a:t>velmi </a:t>
            </a:r>
            <a:r>
              <a:rPr lang="cs-CZ" dirty="0" smtClean="0"/>
              <a:t>nešťastný, jelikož byl člověk nepraktický a plachý, rodina jej rovněž donutila odvrhnout svou jedinou lásku, z čehož se již nikdy zcela nevzpamatoval. 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Zdroje:</a:t>
            </a:r>
            <a:endParaRPr lang="cs-CZ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7704856" cy="5517232"/>
          </a:xfrm>
        </p:spPr>
        <p:txBody>
          <a:bodyPr>
            <a:noAutofit/>
          </a:bodyPr>
          <a:lstStyle/>
          <a:p>
            <a:r>
              <a:rPr lang="cs-CZ" sz="1400" dirty="0" smtClean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cs.wikipedia.org/wiki/Josef_M%C3%A1nes</a:t>
            </a:r>
            <a:endParaRPr lang="cs-CZ" sz="1400" dirty="0" smtClean="0"/>
          </a:p>
          <a:p>
            <a:r>
              <a:rPr lang="cs-CZ" sz="1400" dirty="0" smtClean="0">
                <a:hlinkClick r:id="rId3"/>
              </a:rPr>
              <a:t>http://</a:t>
            </a:r>
            <a:r>
              <a:rPr lang="cs-CZ" sz="1400" dirty="0" smtClean="0">
                <a:hlinkClick r:id="rId3"/>
              </a:rPr>
              <a:t>corlyn.blog.cz/0611/josef-manes</a:t>
            </a:r>
            <a:endParaRPr lang="cs-CZ" sz="1400" dirty="0" smtClean="0"/>
          </a:p>
          <a:p>
            <a:r>
              <a:rPr lang="cs-CZ" sz="1400" dirty="0" smtClean="0">
                <a:hlinkClick r:id="rId4"/>
              </a:rPr>
              <a:t>http://</a:t>
            </a:r>
            <a:r>
              <a:rPr lang="cs-CZ" sz="1400" dirty="0" smtClean="0">
                <a:hlinkClick r:id="rId4"/>
              </a:rPr>
              <a:t>www.cesi.</a:t>
            </a:r>
            <a:r>
              <a:rPr lang="cs-CZ" sz="1400" dirty="0" err="1" smtClean="0">
                <a:hlinkClick r:id="rId4"/>
              </a:rPr>
              <a:t>sk</a:t>
            </a:r>
            <a:r>
              <a:rPr lang="cs-CZ" sz="1400" dirty="0" smtClean="0">
                <a:hlinkClick r:id="rId4"/>
              </a:rPr>
              <a:t>/</a:t>
            </a:r>
            <a:r>
              <a:rPr lang="cs-CZ" sz="1400" dirty="0" err="1" smtClean="0">
                <a:hlinkClick r:id="rId4"/>
              </a:rPr>
              <a:t>bes</a:t>
            </a:r>
            <a:r>
              <a:rPr lang="cs-CZ" sz="1400" dirty="0" smtClean="0">
                <a:hlinkClick r:id="rId4"/>
              </a:rPr>
              <a:t>/05/05/55man.htm</a:t>
            </a:r>
            <a:endParaRPr lang="cs-CZ" sz="1400" dirty="0" smtClean="0"/>
          </a:p>
          <a:p>
            <a:r>
              <a:rPr lang="cs-CZ" sz="1400" dirty="0" smtClean="0">
                <a:hlinkClick r:id="rId5"/>
              </a:rPr>
              <a:t>http://</a:t>
            </a:r>
            <a:r>
              <a:rPr lang="cs-CZ" sz="1400" dirty="0" smtClean="0">
                <a:hlinkClick r:id="rId5"/>
              </a:rPr>
              <a:t>eshop.muzeumprahy.cz/pohlednice-c-5/vytvarne-umeni-p-70/disp_d1</a:t>
            </a:r>
            <a:endParaRPr lang="cs-CZ" sz="1400" dirty="0" smtClean="0"/>
          </a:p>
          <a:p>
            <a:r>
              <a:rPr lang="cs-CZ" sz="1400" dirty="0" smtClean="0">
                <a:hlinkClick r:id="rId6"/>
              </a:rPr>
              <a:t>http://www.</a:t>
            </a:r>
            <a:r>
              <a:rPr lang="cs-CZ" sz="1400" dirty="0" err="1" smtClean="0">
                <a:hlinkClick r:id="rId6"/>
              </a:rPr>
              <a:t>artchiv.info</a:t>
            </a:r>
            <a:r>
              <a:rPr lang="cs-CZ" sz="1400" dirty="0" smtClean="0">
                <a:hlinkClick r:id="rId6"/>
              </a:rPr>
              <a:t>/GALERIE/OBRAZ/10557--</a:t>
            </a:r>
            <a:r>
              <a:rPr lang="cs-CZ" sz="1400" dirty="0" err="1" smtClean="0">
                <a:hlinkClick r:id="rId6"/>
              </a:rPr>
              <a:t>Josef</a:t>
            </a:r>
            <a:r>
              <a:rPr lang="cs-CZ" sz="1400" dirty="0" smtClean="0">
                <a:hlinkClick r:id="rId6"/>
              </a:rPr>
              <a:t>-</a:t>
            </a:r>
            <a:r>
              <a:rPr lang="cs-CZ" sz="1400" dirty="0" err="1" smtClean="0">
                <a:hlinkClick r:id="rId6"/>
              </a:rPr>
              <a:t>Manes</a:t>
            </a:r>
            <a:r>
              <a:rPr lang="cs-CZ" sz="1400" dirty="0" smtClean="0">
                <a:hlinkClick r:id="rId6"/>
              </a:rPr>
              <a:t>--</a:t>
            </a:r>
            <a:r>
              <a:rPr lang="cs-CZ" sz="1400" dirty="0" err="1" smtClean="0">
                <a:hlinkClick r:id="rId6"/>
              </a:rPr>
              <a:t>Cerven</a:t>
            </a:r>
            <a:r>
              <a:rPr lang="cs-CZ" sz="1400" dirty="0" smtClean="0">
                <a:hlinkClick r:id="rId6"/>
              </a:rPr>
              <a:t>,-</a:t>
            </a:r>
            <a:r>
              <a:rPr lang="cs-CZ" sz="1400" dirty="0" smtClean="0">
                <a:hlinkClick r:id="rId6"/>
              </a:rPr>
              <a:t>medailon-Orloje.</a:t>
            </a:r>
            <a:r>
              <a:rPr lang="cs-CZ" sz="1400" dirty="0" err="1" smtClean="0">
                <a:hlinkClick r:id="rId6"/>
              </a:rPr>
              <a:t>html</a:t>
            </a:r>
            <a:endParaRPr lang="cs-CZ" sz="1400" dirty="0" smtClean="0"/>
          </a:p>
          <a:p>
            <a:r>
              <a:rPr lang="cs-CZ" sz="1400" dirty="0" smtClean="0">
                <a:hlinkClick r:id="rId7"/>
              </a:rPr>
              <a:t>http://www.</a:t>
            </a:r>
            <a:r>
              <a:rPr lang="cs-CZ" sz="1400" dirty="0" err="1" smtClean="0">
                <a:hlinkClick r:id="rId7"/>
              </a:rPr>
              <a:t>artchiv.info</a:t>
            </a:r>
            <a:r>
              <a:rPr lang="cs-CZ" sz="1400" dirty="0" smtClean="0">
                <a:hlinkClick r:id="rId7"/>
              </a:rPr>
              <a:t>/galerie/_</a:t>
            </a:r>
            <a:r>
              <a:rPr lang="cs-CZ" sz="1400" dirty="0" err="1" smtClean="0">
                <a:hlinkClick r:id="rId7"/>
              </a:rPr>
              <a:t>large.php</a:t>
            </a:r>
            <a:r>
              <a:rPr lang="cs-CZ" sz="1400" dirty="0" smtClean="0">
                <a:hlinkClick r:id="rId7"/>
              </a:rPr>
              <a:t>?</a:t>
            </a:r>
            <a:r>
              <a:rPr lang="cs-CZ" sz="1400" dirty="0" err="1" smtClean="0">
                <a:hlinkClick r:id="rId7"/>
              </a:rPr>
              <a:t>workID</a:t>
            </a:r>
            <a:r>
              <a:rPr lang="cs-CZ" sz="1400" dirty="0" smtClean="0">
                <a:hlinkClick r:id="rId7"/>
              </a:rPr>
              <a:t>=10564</a:t>
            </a:r>
            <a:endParaRPr lang="cs-CZ" sz="1400" dirty="0" smtClean="0"/>
          </a:p>
          <a:p>
            <a:r>
              <a:rPr lang="cs-CZ" sz="1400" dirty="0" smtClean="0">
                <a:hlinkClick r:id="rId8"/>
              </a:rPr>
              <a:t>http://www.</a:t>
            </a:r>
            <a:r>
              <a:rPr lang="cs-CZ" sz="1400" dirty="0" err="1" smtClean="0">
                <a:hlinkClick r:id="rId8"/>
              </a:rPr>
              <a:t>artchiv.info</a:t>
            </a:r>
            <a:r>
              <a:rPr lang="cs-CZ" sz="1400" dirty="0" smtClean="0">
                <a:hlinkClick r:id="rId8"/>
              </a:rPr>
              <a:t>/galerie/_</a:t>
            </a:r>
            <a:r>
              <a:rPr lang="cs-CZ" sz="1400" dirty="0" err="1" smtClean="0">
                <a:hlinkClick r:id="rId8"/>
              </a:rPr>
              <a:t>large.php</a:t>
            </a:r>
            <a:r>
              <a:rPr lang="cs-CZ" sz="1400" dirty="0" smtClean="0">
                <a:hlinkClick r:id="rId8"/>
              </a:rPr>
              <a:t>?</a:t>
            </a:r>
            <a:r>
              <a:rPr lang="cs-CZ" sz="1400" dirty="0" err="1" smtClean="0">
                <a:hlinkClick r:id="rId8"/>
              </a:rPr>
              <a:t>workID</a:t>
            </a:r>
            <a:r>
              <a:rPr lang="cs-CZ" sz="1400" dirty="0" smtClean="0">
                <a:hlinkClick r:id="rId8"/>
              </a:rPr>
              <a:t>=10565</a:t>
            </a:r>
            <a:endParaRPr lang="cs-CZ" sz="1400" dirty="0" smtClean="0"/>
          </a:p>
          <a:p>
            <a:r>
              <a:rPr lang="cs-CZ" sz="1400" dirty="0" smtClean="0">
                <a:hlinkClick r:id="rId9"/>
              </a:rPr>
              <a:t>http://</a:t>
            </a:r>
            <a:r>
              <a:rPr lang="cs-CZ" sz="1400" dirty="0" smtClean="0">
                <a:hlinkClick r:id="rId9"/>
              </a:rPr>
              <a:t>www.</a:t>
            </a:r>
            <a:r>
              <a:rPr lang="cs-CZ" sz="1400" dirty="0" err="1" smtClean="0">
                <a:hlinkClick r:id="rId9"/>
              </a:rPr>
              <a:t>babylonie.cz</a:t>
            </a:r>
            <a:r>
              <a:rPr lang="cs-CZ" sz="1400" dirty="0" smtClean="0">
                <a:hlinkClick r:id="rId9"/>
              </a:rPr>
              <a:t>/</a:t>
            </a:r>
            <a:r>
              <a:rPr lang="cs-CZ" sz="1400" dirty="0" err="1" smtClean="0">
                <a:hlinkClick r:id="rId9"/>
              </a:rPr>
              <a:t>josef</a:t>
            </a:r>
            <a:r>
              <a:rPr lang="cs-CZ" sz="1400" dirty="0" smtClean="0">
                <a:hlinkClick r:id="rId9"/>
              </a:rPr>
              <a:t>-</a:t>
            </a:r>
            <a:r>
              <a:rPr lang="cs-CZ" sz="1400" dirty="0" err="1" smtClean="0">
                <a:hlinkClick r:id="rId9"/>
              </a:rPr>
              <a:t>manes</a:t>
            </a:r>
            <a:r>
              <a:rPr lang="cs-CZ" sz="1400" dirty="0" smtClean="0">
                <a:hlinkClick r:id="rId9"/>
              </a:rPr>
              <a:t>-</a:t>
            </a:r>
            <a:r>
              <a:rPr lang="cs-CZ" sz="1400" dirty="0" err="1" smtClean="0">
                <a:hlinkClick r:id="rId9"/>
              </a:rPr>
              <a:t>josefina</a:t>
            </a:r>
            <a:endParaRPr lang="cs-CZ" sz="1400" dirty="0" smtClean="0"/>
          </a:p>
          <a:p>
            <a:r>
              <a:rPr lang="cs-CZ" sz="1400" dirty="0" smtClean="0">
                <a:hlinkClick r:id="rId10"/>
              </a:rPr>
              <a:t>http://</a:t>
            </a:r>
            <a:r>
              <a:rPr lang="cs-CZ" sz="1400" dirty="0" smtClean="0">
                <a:hlinkClick r:id="rId10"/>
              </a:rPr>
              <a:t>simonak.eu/index.php?stranka=pages/g_u/4_16.htm</a:t>
            </a:r>
            <a:endParaRPr lang="cs-CZ" sz="1400" dirty="0" smtClean="0"/>
          </a:p>
          <a:p>
            <a:r>
              <a:rPr lang="cs-CZ" sz="1400" dirty="0" smtClean="0">
                <a:hlinkClick r:id="rId11"/>
              </a:rPr>
              <a:t>http://</a:t>
            </a:r>
            <a:r>
              <a:rPr lang="cs-CZ" sz="1400" dirty="0" smtClean="0">
                <a:hlinkClick r:id="rId11"/>
              </a:rPr>
              <a:t>compostela.blogspot.cz/2009_07_01_archive.html</a:t>
            </a:r>
            <a:endParaRPr lang="cs-CZ" sz="1400" dirty="0" smtClean="0"/>
          </a:p>
          <a:p>
            <a:r>
              <a:rPr lang="cs-CZ" sz="1400" dirty="0" smtClean="0">
                <a:hlinkClick r:id="rId12"/>
              </a:rPr>
              <a:t>http://udu.ff.cuni.cz/soubory/galerie/01%20Cechy/Prahl%20-%20malirstvi%2019%20stoleti/05%20Josef%20Manes/slides/05%20j.%20manes,%20svadlenka,%</a:t>
            </a:r>
            <a:r>
              <a:rPr lang="cs-CZ" sz="1400" dirty="0" smtClean="0">
                <a:hlinkClick r:id="rId12"/>
              </a:rPr>
              <a:t>201858.html</a:t>
            </a:r>
            <a:endParaRPr lang="cs-CZ" sz="1400" dirty="0" smtClean="0"/>
          </a:p>
          <a:p>
            <a:r>
              <a:rPr lang="cs-CZ" sz="1400" dirty="0" smtClean="0">
                <a:hlinkClick r:id="rId13"/>
              </a:rPr>
              <a:t>http://www.</a:t>
            </a:r>
            <a:r>
              <a:rPr lang="cs-CZ" sz="1400" dirty="0" err="1" smtClean="0">
                <a:hlinkClick r:id="rId13"/>
              </a:rPr>
              <a:t>webareal.cz</a:t>
            </a:r>
            <a:r>
              <a:rPr lang="cs-CZ" sz="1400" dirty="0" smtClean="0">
                <a:hlinkClick r:id="rId13"/>
              </a:rPr>
              <a:t>/pohlednice/</a:t>
            </a:r>
            <a:r>
              <a:rPr lang="cs-CZ" sz="1400" dirty="0" err="1" smtClean="0">
                <a:hlinkClick r:id="rId13"/>
              </a:rPr>
              <a:t>eshop</a:t>
            </a:r>
            <a:r>
              <a:rPr lang="cs-CZ" sz="1400" dirty="0" smtClean="0">
                <a:hlinkClick r:id="rId13"/>
              </a:rPr>
              <a:t>/3-1-</a:t>
            </a:r>
            <a:r>
              <a:rPr lang="cs-CZ" sz="1400" dirty="0" err="1" smtClean="0">
                <a:hlinkClick r:id="rId13"/>
              </a:rPr>
              <a:t>Temata</a:t>
            </a:r>
            <a:r>
              <a:rPr lang="cs-CZ" sz="1400" dirty="0" smtClean="0">
                <a:hlinkClick r:id="rId13"/>
              </a:rPr>
              <a:t>/36-2-</a:t>
            </a:r>
            <a:r>
              <a:rPr lang="cs-CZ" sz="1400" dirty="0" err="1" smtClean="0">
                <a:hlinkClick r:id="rId13"/>
              </a:rPr>
              <a:t>Malirstvi</a:t>
            </a:r>
            <a:r>
              <a:rPr lang="cs-CZ" sz="1400" dirty="0" smtClean="0">
                <a:hlinkClick r:id="rId13"/>
              </a:rPr>
              <a:t>/42/9/19</a:t>
            </a:r>
            <a:r>
              <a:rPr lang="cs-CZ" sz="1400" dirty="0" smtClean="0">
                <a:hlinkClick r:id="rId13"/>
              </a:rPr>
              <a:t>/</a:t>
            </a:r>
            <a:endParaRPr lang="cs-CZ" sz="1400" dirty="0" smtClean="0"/>
          </a:p>
          <a:p>
            <a:r>
              <a:rPr lang="cs-CZ" sz="1400" dirty="0" smtClean="0">
                <a:hlinkClick r:id="rId14"/>
              </a:rPr>
              <a:t>http://www.</a:t>
            </a:r>
            <a:r>
              <a:rPr lang="cs-CZ" sz="1400" dirty="0" err="1" smtClean="0">
                <a:hlinkClick r:id="rId14"/>
              </a:rPr>
              <a:t>artchiv.info</a:t>
            </a:r>
            <a:r>
              <a:rPr lang="cs-CZ" sz="1400" dirty="0" smtClean="0">
                <a:hlinkClick r:id="rId14"/>
              </a:rPr>
              <a:t>/GALERIE/OBRAZ/10556--</a:t>
            </a:r>
            <a:r>
              <a:rPr lang="cs-CZ" sz="1400" dirty="0" err="1" smtClean="0">
                <a:hlinkClick r:id="rId14"/>
              </a:rPr>
              <a:t>Josef</a:t>
            </a:r>
            <a:r>
              <a:rPr lang="cs-CZ" sz="1400" dirty="0" smtClean="0">
                <a:hlinkClick r:id="rId14"/>
              </a:rPr>
              <a:t>-</a:t>
            </a:r>
            <a:r>
              <a:rPr lang="cs-CZ" sz="1400" dirty="0" err="1" smtClean="0">
                <a:hlinkClick r:id="rId14"/>
              </a:rPr>
              <a:t>Manes</a:t>
            </a:r>
            <a:r>
              <a:rPr lang="cs-CZ" sz="1400" dirty="0" smtClean="0">
                <a:hlinkClick r:id="rId14"/>
              </a:rPr>
              <a:t>--</a:t>
            </a:r>
            <a:r>
              <a:rPr lang="cs-CZ" sz="1400" dirty="0" err="1" smtClean="0">
                <a:hlinkClick r:id="rId14"/>
              </a:rPr>
              <a:t>Ripsky</a:t>
            </a:r>
            <a:r>
              <a:rPr lang="cs-CZ" sz="1400" dirty="0" smtClean="0">
                <a:hlinkClick r:id="rId14"/>
              </a:rPr>
              <a:t>-kraj.</a:t>
            </a:r>
            <a:r>
              <a:rPr lang="cs-CZ" sz="1400" dirty="0" err="1" smtClean="0">
                <a:hlinkClick r:id="rId14"/>
              </a:rPr>
              <a:t>html</a:t>
            </a:r>
            <a:endParaRPr lang="cs-CZ" sz="1400" dirty="0" smtClean="0"/>
          </a:p>
          <a:p>
            <a:r>
              <a:rPr lang="cs-CZ" sz="1400" dirty="0" smtClean="0">
                <a:hlinkClick r:id="rId15"/>
              </a:rPr>
              <a:t>http://</a:t>
            </a:r>
            <a:r>
              <a:rPr lang="cs-CZ" sz="1400" dirty="0" smtClean="0">
                <a:hlinkClick r:id="rId15"/>
              </a:rPr>
              <a:t>slovacky.denik.cz/tydenik_slovacko/lekarna-u-zlate-koruny-zaslibena-zeme-i20111223.html</a:t>
            </a:r>
            <a:endParaRPr lang="cs-CZ" sz="1400" dirty="0" smtClean="0"/>
          </a:p>
          <a:p>
            <a:r>
              <a:rPr lang="cs-CZ" sz="1400" dirty="0" smtClean="0">
                <a:hlinkClick r:id="rId16"/>
              </a:rPr>
              <a:t>http://</a:t>
            </a:r>
            <a:r>
              <a:rPr lang="cs-CZ" sz="1400" dirty="0" smtClean="0">
                <a:hlinkClick r:id="rId16"/>
              </a:rPr>
              <a:t>www.</a:t>
            </a:r>
            <a:r>
              <a:rPr lang="cs-CZ" sz="1400" dirty="0" err="1" smtClean="0">
                <a:hlinkClick r:id="rId16"/>
              </a:rPr>
              <a:t>babylonie.cz</a:t>
            </a:r>
            <a:r>
              <a:rPr lang="cs-CZ" sz="1400" dirty="0" smtClean="0">
                <a:hlinkClick r:id="rId16"/>
              </a:rPr>
              <a:t>/</a:t>
            </a:r>
            <a:r>
              <a:rPr lang="cs-CZ" sz="1400" dirty="0" err="1" smtClean="0">
                <a:hlinkClick r:id="rId16"/>
              </a:rPr>
              <a:t>josef</a:t>
            </a:r>
            <a:r>
              <a:rPr lang="cs-CZ" sz="1400" dirty="0" smtClean="0">
                <a:hlinkClick r:id="rId16"/>
              </a:rPr>
              <a:t>-</a:t>
            </a:r>
            <a:r>
              <a:rPr lang="cs-CZ" sz="1400" dirty="0" err="1" smtClean="0">
                <a:hlinkClick r:id="rId16"/>
              </a:rPr>
              <a:t>manes</a:t>
            </a:r>
            <a:r>
              <a:rPr lang="cs-CZ" sz="1400" dirty="0" smtClean="0">
                <a:hlinkClick r:id="rId16"/>
              </a:rPr>
              <a:t>-kresba-</a:t>
            </a:r>
            <a:r>
              <a:rPr lang="cs-CZ" sz="1400" dirty="0" err="1" smtClean="0">
                <a:hlinkClick r:id="rId16"/>
              </a:rPr>
              <a:t>tuzkou</a:t>
            </a:r>
            <a:endParaRPr lang="cs-CZ" sz="1400" dirty="0" smtClean="0"/>
          </a:p>
          <a:p>
            <a:r>
              <a:rPr lang="cs-CZ" sz="1400" dirty="0" smtClean="0">
                <a:hlinkClick r:id="rId17"/>
              </a:rPr>
              <a:t>http://botany.cz/cs/manes</a:t>
            </a:r>
            <a:r>
              <a:rPr lang="cs-CZ" sz="1400" dirty="0" smtClean="0">
                <a:hlinkClick r:id="rId17"/>
              </a:rPr>
              <a:t>/</a:t>
            </a:r>
            <a:endParaRPr lang="cs-CZ" sz="1400" dirty="0" smtClean="0"/>
          </a:p>
          <a:p>
            <a:r>
              <a:rPr lang="cs-CZ" sz="1400" dirty="0" smtClean="0">
                <a:hlinkClick r:id="rId18"/>
              </a:rPr>
              <a:t>http://concept.avu.cz/studijni-texty-study-scripts/collatanea-prosperova-knihovna/slovo-a-obraz/kresby-s-texty</a:t>
            </a:r>
            <a:r>
              <a:rPr lang="cs-CZ" sz="1400" dirty="0" smtClean="0">
                <a:hlinkClick r:id="rId18"/>
              </a:rPr>
              <a:t>/</a:t>
            </a:r>
            <a:endParaRPr lang="cs-CZ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Portréty: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170" name="Picture 2" descr="http://nd01.jxs.cz/590/667/27fe234dc3_28136384_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135904" cy="4532363"/>
          </a:xfrm>
          <a:prstGeom prst="rect">
            <a:avLst/>
          </a:prstGeom>
          <a:noFill/>
        </p:spPr>
      </p:pic>
      <p:pic>
        <p:nvPicPr>
          <p:cNvPr id="7172" name="Picture 4" descr="http://www.cesi.sk/bes/05/05/55m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6792"/>
            <a:ext cx="2043469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Díla: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Jeho tvorba vychází z romantismu, byla inspirována životem venkovského lidu, který pro něj představoval ideál čistoty a lidství. Jedním z jeho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nejznámějších děl je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kalendářní </a:t>
            </a:r>
            <a:r>
              <a:rPr lang="cs-CZ" dirty="0" smtClean="0">
                <a:solidFill>
                  <a:schemeClr val="tx2">
                    <a:lumMod val="50000"/>
                  </a:schemeClr>
                </a:solidFill>
              </a:rPr>
              <a:t>deska</a:t>
            </a:r>
            <a:r>
              <a:rPr lang="cs-CZ" dirty="0" smtClean="0"/>
              <a:t> z roku 1865 na Staroměstském orloji (dnes už kopie, originál je uložen v Muzeu hl. m. Prahy). Zobrazuje </a:t>
            </a:r>
            <a:r>
              <a:rPr lang="cs-CZ" dirty="0" smtClean="0"/>
              <a:t>alegorii (dílo, jehož smysl je skryt) </a:t>
            </a:r>
            <a:r>
              <a:rPr lang="cs-CZ" dirty="0" smtClean="0"/>
              <a:t>12 měsíců.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Kalendářní deska z Orloje od Mánese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50" name="Picture 2" descr="Výtvarné um&amp;ecaron;ní - Kliknutím na obrázek zav&amp;rcaron;e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838700" cy="4876801"/>
          </a:xfrm>
          <a:prstGeom prst="rect">
            <a:avLst/>
          </a:prstGeom>
          <a:noFill/>
        </p:spPr>
      </p:pic>
      <p:pic>
        <p:nvPicPr>
          <p:cNvPr id="2052" name="Picture 4" descr="http://www.artchiv.info/obrazy/10557--Josef-Manes--Cerven,-medailon-Orloje-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2623927" cy="2664296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5292080" y="45811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Červen, medailón Orloje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u="sng" dirty="0" smtClean="0">
                <a:solidFill>
                  <a:schemeClr val="tx2">
                    <a:lumMod val="50000"/>
                  </a:schemeClr>
                </a:solidFill>
              </a:rPr>
              <a:t>Orloj:</a:t>
            </a:r>
            <a:endParaRPr lang="cs-CZ" b="1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098" name="Picture 2" descr="Soubor:Prazsky orloj celkovy poh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798" y="1340768"/>
            <a:ext cx="2778721" cy="5201420"/>
          </a:xfrm>
          <a:prstGeom prst="rect">
            <a:avLst/>
          </a:prstGeom>
          <a:noFill/>
        </p:spPr>
      </p:pic>
      <p:pic>
        <p:nvPicPr>
          <p:cNvPr id="4100" name="Picture 4" descr="Soubor:Prague Astronomical Clock animated slow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556792"/>
            <a:ext cx="3333750" cy="3343275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4139952" y="5229200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Animace pohybu zvěrokruhu (ekliptiky) a </a:t>
            </a:r>
            <a:r>
              <a:rPr lang="cs-CZ" dirty="0" err="1" smtClean="0"/>
              <a:t>čtyřiadvacetníku</a:t>
            </a:r>
            <a:r>
              <a:rPr lang="cs-CZ" dirty="0" smtClean="0"/>
              <a:t> v 9.30 dopoledne (skok animace v měsíčních intervalech)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Díla: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/>
              <a:t>Setkání </a:t>
            </a:r>
            <a:r>
              <a:rPr lang="cs-CZ" i="1" dirty="0" err="1" smtClean="0"/>
              <a:t>Petrarky</a:t>
            </a:r>
            <a:r>
              <a:rPr lang="cs-CZ" i="1" dirty="0" smtClean="0"/>
              <a:t> s Laurou v Avignonu roku 1327</a:t>
            </a:r>
            <a:r>
              <a:rPr lang="cs-CZ" dirty="0" smtClean="0"/>
              <a:t> (1845-1846)</a:t>
            </a:r>
          </a:p>
          <a:p>
            <a:r>
              <a:rPr lang="cs-CZ" i="1" dirty="0" smtClean="0"/>
              <a:t>Příjezd hosta</a:t>
            </a:r>
            <a:r>
              <a:rPr lang="cs-CZ" dirty="0" smtClean="0"/>
              <a:t> (1853-1855)</a:t>
            </a:r>
          </a:p>
          <a:p>
            <a:r>
              <a:rPr lang="cs-CZ" i="1" dirty="0" smtClean="0"/>
              <a:t>Při měsíčku</a:t>
            </a:r>
            <a:r>
              <a:rPr lang="cs-CZ" dirty="0" smtClean="0"/>
              <a:t> (1853-1855)</a:t>
            </a:r>
          </a:p>
          <a:p>
            <a:r>
              <a:rPr lang="cs-CZ" i="1" dirty="0" smtClean="0"/>
              <a:t>Josefina</a:t>
            </a:r>
            <a:r>
              <a:rPr lang="cs-CZ" dirty="0" smtClean="0"/>
              <a:t> (1855)</a:t>
            </a:r>
          </a:p>
          <a:p>
            <a:r>
              <a:rPr lang="cs-CZ" i="1" dirty="0" smtClean="0"/>
              <a:t>Červené paraplíčko (V létě)</a:t>
            </a:r>
            <a:r>
              <a:rPr lang="cs-CZ" dirty="0" smtClean="0"/>
              <a:t> (1855)</a:t>
            </a:r>
          </a:p>
          <a:p>
            <a:r>
              <a:rPr lang="cs-CZ" i="1" dirty="0" smtClean="0"/>
              <a:t>Luisa </a:t>
            </a:r>
            <a:r>
              <a:rPr lang="cs-CZ" i="1" dirty="0" err="1" smtClean="0"/>
              <a:t>Bělská</a:t>
            </a:r>
            <a:r>
              <a:rPr lang="cs-CZ" dirty="0" smtClean="0"/>
              <a:t> (1857)</a:t>
            </a:r>
          </a:p>
          <a:p>
            <a:r>
              <a:rPr lang="cs-CZ" i="1" dirty="0" smtClean="0"/>
              <a:t>Švadlenka</a:t>
            </a:r>
            <a:r>
              <a:rPr lang="cs-CZ" dirty="0" smtClean="0"/>
              <a:t> (1858-1859)</a:t>
            </a:r>
          </a:p>
          <a:p>
            <a:r>
              <a:rPr lang="cs-CZ" i="1" dirty="0" smtClean="0"/>
              <a:t>Labská </a:t>
            </a:r>
            <a:r>
              <a:rPr lang="cs-CZ" i="1" dirty="0" smtClean="0"/>
              <a:t>krajina</a:t>
            </a:r>
            <a:r>
              <a:rPr lang="cs-CZ" dirty="0" smtClean="0"/>
              <a:t> (1863)</a:t>
            </a:r>
          </a:p>
          <a:p>
            <a:r>
              <a:rPr lang="cs-CZ" i="1" dirty="0" err="1" smtClean="0"/>
              <a:t>Řípský</a:t>
            </a:r>
            <a:r>
              <a:rPr lang="cs-CZ" i="1" dirty="0" smtClean="0"/>
              <a:t> kraj</a:t>
            </a:r>
            <a:r>
              <a:rPr lang="cs-CZ" dirty="0" smtClean="0"/>
              <a:t> (1863)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Setkání </a:t>
            </a:r>
            <a:r>
              <a:rPr lang="cs-CZ" u="sng" dirty="0" err="1" smtClean="0">
                <a:solidFill>
                  <a:schemeClr val="tx2">
                    <a:lumMod val="50000"/>
                  </a:schemeClr>
                </a:solidFill>
              </a:rPr>
              <a:t>Petrarky</a:t>
            </a:r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 s Laurou v Avignonu roku 1327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2530" name="Picture 2" descr="Josef Mánes / Setkání Petrarcy s Lauro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6640438" cy="3731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u="sng" dirty="0" smtClean="0">
                <a:solidFill>
                  <a:schemeClr val="tx2">
                    <a:lumMod val="50000"/>
                  </a:schemeClr>
                </a:solidFill>
              </a:rPr>
              <a:t>Příjezd hosta</a:t>
            </a:r>
            <a:endParaRPr lang="cs-CZ" u="sng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artchiv.info/obrazy/10564--Josef-Manes--Prijezd-hos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412776"/>
            <a:ext cx="4000128" cy="51477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ký">
  <a:themeElements>
    <a:clrScheme name="Shlu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echnický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87</TotalTime>
  <Words>287</Words>
  <Application>Microsoft Office PowerPoint</Application>
  <PresentationFormat>Předvádění na obrazovce (4:3)</PresentationFormat>
  <Paragraphs>51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Technický</vt:lpstr>
      <vt:lpstr>Josef Mánes</vt:lpstr>
      <vt:lpstr>Život:</vt:lpstr>
      <vt:lpstr>Portréty:</vt:lpstr>
      <vt:lpstr>Díla:</vt:lpstr>
      <vt:lpstr>Kalendářní deska z Orloje od Mánese</vt:lpstr>
      <vt:lpstr>Orloj:</vt:lpstr>
      <vt:lpstr>Díla:</vt:lpstr>
      <vt:lpstr>Setkání Petrarky s Laurou v Avignonu roku 1327</vt:lpstr>
      <vt:lpstr>Příjezd hosta</vt:lpstr>
      <vt:lpstr>Při měsíčku</vt:lpstr>
      <vt:lpstr>Josefina</vt:lpstr>
      <vt:lpstr>Červené paraplíčko</vt:lpstr>
      <vt:lpstr>Luisa Bělská</vt:lpstr>
      <vt:lpstr>Švadlenka</vt:lpstr>
      <vt:lpstr>Labská krajina</vt:lpstr>
      <vt:lpstr>Řípský kraj</vt:lpstr>
      <vt:lpstr>Další kresby:</vt:lpstr>
      <vt:lpstr>Snímek 18</vt:lpstr>
      <vt:lpstr>Snímek 19</vt:lpstr>
      <vt:lpstr>Zdroje:</vt:lpstr>
    </vt:vector>
  </TitlesOfParts>
  <Company>... a je to ...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noname</dc:creator>
  <cp:lastModifiedBy>noname</cp:lastModifiedBy>
  <cp:revision>12</cp:revision>
  <dcterms:created xsi:type="dcterms:W3CDTF">2012-08-25T11:18:20Z</dcterms:created>
  <dcterms:modified xsi:type="dcterms:W3CDTF">2012-08-25T12:46:19Z</dcterms:modified>
</cp:coreProperties>
</file>