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3" r:id="rId4"/>
    <p:sldId id="277" r:id="rId5"/>
    <p:sldId id="266" r:id="rId6"/>
    <p:sldId id="282" r:id="rId7"/>
    <p:sldId id="278" r:id="rId8"/>
    <p:sldId id="281" r:id="rId9"/>
    <p:sldId id="280" r:id="rId10"/>
    <p:sldId id="283" r:id="rId11"/>
    <p:sldId id="261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67E04C-C062-4DBA-9E3B-6F3B0944EFCB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EA3788-6058-4242-A123-40F5178C66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E791A-645F-4EE4-8DFB-44B970C69F4A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63E68-53BD-4FE2-ABB6-57CC5B4F8D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C35BB-7DAE-4D8C-9BE4-8387900C6503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F21AC-E71D-4764-AC9F-79ABF3252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4C5FA-12A3-43B7-9FDA-69C46E95D6F3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9613-1B1D-4158-A341-8D6DA732C0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FAE65-AD57-4D50-BCDD-9D4752D08EDC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42295-0869-4A17-B147-E782A58B5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F4834-47C9-46C6-B7EC-517805F0AE22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62F62-1784-4390-BE49-3B0F6C5757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66332-EDEA-4AF3-8F12-CF6515D82D10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C2D5A-3AC2-4266-AD95-31D88B17CB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23DD0-7717-4F95-99C0-29CC91C00EC5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571D0-D4ED-463E-8EA0-A8D6802EE3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46E7-70C1-4900-A39F-A7F7D584C67D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7D85-9853-4F98-9875-6C81602710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13980-B8A5-4C5E-B80A-60166188ED9C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30C89-39F8-4C65-8B1D-787A02FCDE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7CBD0-D2B1-48C2-B1D3-A13889822DAA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4F08-848E-44D8-8BC8-161309E0E8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A4F0F-5CBD-4A49-BCDD-1B9953EC7A63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D156-C0DB-4356-81D8-1C767D52C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F00379-FEA2-4152-8684-F7073C1A1CA9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5897B6-F92D-411D-9F38-0EA0688B86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Bronze_weapon_Sa_Huynh_Culture.JPG" TargetMode="External"/><Relationship Id="rId3" Type="http://schemas.openxmlformats.org/officeDocument/2006/relationships/hyperlink" Target="http://commons.wikimedia.org/wiki/File:Rhodesian_Men.jpg" TargetMode="External"/><Relationship Id="rId7" Type="http://schemas.openxmlformats.org/officeDocument/2006/relationships/hyperlink" Target="http://commons.wikimedia.org/wiki/File:Lascaux2.jpg" TargetMode="External"/><Relationship Id="rId2" Type="http://schemas.openxmlformats.org/officeDocument/2006/relationships/hyperlink" Target="http://commons.wikimedia.org/wiki/File:Spreading_homo_sapien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Venus_of_Dolni_Vestonice.png" TargetMode="External"/><Relationship Id="rId5" Type="http://schemas.openxmlformats.org/officeDocument/2006/relationships/hyperlink" Target="http://commons.wikimedia.org/wiki/File:Homo_sapiens.JPG?uselang=cs" TargetMode="External"/><Relationship Id="rId4" Type="http://schemas.openxmlformats.org/officeDocument/2006/relationships/hyperlink" Target="http://commons.wikimedia.org/wiki/File:Abel_e_Caim_ou_Sapiens_neanderthalensis_e_Sapiens_sapiens_de_Monte_Carmelo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2"/>
          </a:xfrm>
        </p:spPr>
        <p:txBody>
          <a:bodyPr/>
          <a:lstStyle/>
          <a:p>
            <a:pPr eaLnBrk="1" hangingPunct="1"/>
            <a:r>
              <a:rPr lang="cs-CZ" sz="7200" b="1" dirty="0" smtClean="0"/>
              <a:t>ČLOVĚK ROZUMNÝ</a:t>
            </a:r>
            <a:br>
              <a:rPr lang="cs-CZ" sz="7200" b="1" dirty="0" smtClean="0"/>
            </a:br>
            <a:r>
              <a:rPr lang="cs-CZ" sz="7200" b="1" dirty="0" smtClean="0"/>
              <a:t>(HOMO SAPIENS </a:t>
            </a:r>
            <a:r>
              <a:rPr lang="cs-CZ" sz="7200" b="1" dirty="0" err="1" smtClean="0"/>
              <a:t>SAPIENS</a:t>
            </a:r>
            <a:r>
              <a:rPr lang="cs-CZ" sz="7200" b="1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50" y="6072188"/>
            <a:ext cx="7000875" cy="649287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Výskyt v ČR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Dolní Věstonice</a:t>
            </a:r>
          </a:p>
          <a:p>
            <a:r>
              <a:rPr lang="cs-CZ" dirty="0" err="1" smtClean="0"/>
              <a:t>Pavlov</a:t>
            </a:r>
            <a:r>
              <a:rPr lang="cs-CZ" dirty="0" smtClean="0"/>
              <a:t> </a:t>
            </a:r>
            <a:r>
              <a:rPr lang="cs-CZ" smtClean="0"/>
              <a:t>na Moravě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Zdroje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algn="just" eaLnBrk="1" hangingPunct="1">
              <a:buNone/>
            </a:pP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2"/>
              </a:rPr>
              <a:t>http://commons.wikimedia.org/wiki/File:Spreading_homo_sapiens.jpg</a:t>
            </a:r>
            <a:endParaRPr lang="cs-CZ" sz="1100" dirty="0" smtClean="0">
              <a:hlinkClick r:id="rId3"/>
            </a:endParaRPr>
          </a:p>
          <a:p>
            <a:pPr algn="just" eaLnBrk="1" hangingPunct="1"/>
            <a:r>
              <a:rPr lang="cs-CZ" sz="1100" dirty="0" smtClean="0">
                <a:hlinkClick r:id="rId4"/>
              </a:rPr>
              <a:t>http://commons.wikimedia.org/wiki/File:Abel_e_Caim_ou_Sapiens_neanderthalensis_e_Sapiens_sapiens_de_Monte_Carmelo.JPG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5"/>
              </a:rPr>
              <a:t>http://commons.wikimedia.org/wiki/File:Homo_sapiens.JPG?uselang=cs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6"/>
              </a:rPr>
              <a:t>http://commons.wikimedia.org/wiki/File:Venus_of_Dolni_Vestonice.png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7"/>
              </a:rPr>
              <a:t>http://commons.wikimedia.org/wiki/File:Lascaux2.jpg</a:t>
            </a: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8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Časové určení – 40 000 – 10 000 let</a:t>
            </a:r>
          </a:p>
          <a:p>
            <a:pPr algn="just"/>
            <a:r>
              <a:rPr lang="cs-CZ" dirty="0" smtClean="0"/>
              <a:t>Místo výskytu – Afrika 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                                 Evropa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                                 Asie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                                 Amerika 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                                 Austrálie </a:t>
            </a:r>
          </a:p>
          <a:p>
            <a:pPr algn="just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homo sapiens </a:t>
            </a:r>
            <a:r>
              <a:rPr lang="cs-CZ" dirty="0" err="1" smtClean="0"/>
              <a:t>sapiens</a:t>
            </a:r>
            <a:endParaRPr lang="cs-CZ" dirty="0" smtClean="0"/>
          </a:p>
        </p:txBody>
      </p:sp>
      <p:pic>
        <p:nvPicPr>
          <p:cNvPr id="4099" name="Zástupný symbol pro obsah 3" descr="800px-Spreading_homo_sapien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624013"/>
            <a:ext cx="7620000" cy="4476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643074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Vzhled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Nelišil se od dnešního člověka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Abel_e_Caim_ou_Sapiens_neanderthalensis_e_Sapiens_sapiens_de_Monte_Carmel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1928802"/>
            <a:ext cx="2780347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Způsob obživy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Specializovaný lov</a:t>
            </a:r>
          </a:p>
          <a:p>
            <a:pPr algn="just"/>
            <a:r>
              <a:rPr lang="cs-CZ" dirty="0" smtClean="0"/>
              <a:t>Lidé budovali do země zahloubené chaty a déle pobývali na jednom místě</a:t>
            </a:r>
          </a:p>
          <a:p>
            <a:pPr algn="just"/>
            <a:r>
              <a:rPr lang="cs-CZ" i="1" dirty="0" smtClean="0"/>
              <a:t>Přirozená dělba práce</a:t>
            </a:r>
            <a:r>
              <a:rPr lang="cs-CZ" dirty="0" smtClean="0"/>
              <a:t>:</a:t>
            </a:r>
          </a:p>
          <a:p>
            <a:pPr algn="just">
              <a:buNone/>
            </a:pPr>
            <a:r>
              <a:rPr lang="cs-CZ" dirty="0" smtClean="0"/>
              <a:t>Muži – lov</a:t>
            </a:r>
          </a:p>
          <a:p>
            <a:pPr algn="just">
              <a:buNone/>
            </a:pPr>
            <a:r>
              <a:rPr lang="cs-CZ" dirty="0" smtClean="0"/>
              <a:t>Ženy – sběr plodů</a:t>
            </a:r>
          </a:p>
          <a:p>
            <a:pPr algn="just">
              <a:buNone/>
            </a:pPr>
            <a:r>
              <a:rPr lang="cs-CZ" dirty="0" smtClean="0"/>
              <a:t>             starost o oheň</a:t>
            </a:r>
          </a:p>
          <a:p>
            <a:pPr algn="just">
              <a:buNone/>
            </a:pPr>
            <a:r>
              <a:rPr lang="cs-CZ" dirty="0" smtClean="0"/>
              <a:t>             výchova dětí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380" y="4214818"/>
            <a:ext cx="3043230" cy="1357314"/>
          </a:xfrm>
        </p:spPr>
        <p:txBody>
          <a:bodyPr/>
          <a:lstStyle/>
          <a:p>
            <a:r>
              <a:rPr lang="cs-CZ" sz="3200" dirty="0" smtClean="0"/>
              <a:t>Člověk dnešního typu v teplém oblečení</a:t>
            </a:r>
            <a:endParaRPr lang="cs-CZ" sz="3200" dirty="0"/>
          </a:p>
        </p:txBody>
      </p:sp>
      <p:pic>
        <p:nvPicPr>
          <p:cNvPr id="4" name="Zástupný symbol pro obsah 3" descr="450px-Homo_sapie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571480"/>
            <a:ext cx="4214839" cy="571504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/>
          <a:lstStyle/>
          <a:p>
            <a:pPr algn="just"/>
            <a:r>
              <a:rPr lang="cs-CZ" dirty="0" smtClean="0"/>
              <a:t>Upevňoval se rod</a:t>
            </a:r>
          </a:p>
          <a:p>
            <a:pPr algn="just"/>
            <a:r>
              <a:rPr lang="cs-CZ" dirty="0" smtClean="0"/>
              <a:t>Členové rodu byli rovnoprávní</a:t>
            </a:r>
          </a:p>
          <a:p>
            <a:pPr algn="just"/>
            <a:r>
              <a:rPr lang="cs-CZ" dirty="0" smtClean="0"/>
              <a:t>Uctívali duchy, kterým dávali oběti (potrava)</a:t>
            </a:r>
          </a:p>
          <a:p>
            <a:pPr algn="just"/>
            <a:r>
              <a:rPr lang="cs-CZ" dirty="0" smtClean="0"/>
              <a:t>Vznik náboženství</a:t>
            </a:r>
          </a:p>
          <a:p>
            <a:pPr algn="just"/>
            <a:r>
              <a:rPr lang="cs-CZ" dirty="0" smtClean="0"/>
              <a:t>Lidé dovedli mluvit, rozdělávat oheň a výtvarně zpodobnit lidskou postavu i zvíře (=vznik umění)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9190" y="3429000"/>
            <a:ext cx="3714776" cy="1357322"/>
          </a:xfrm>
        </p:spPr>
        <p:txBody>
          <a:bodyPr/>
          <a:lstStyle/>
          <a:p>
            <a:r>
              <a:rPr lang="cs-CZ" sz="3200" dirty="0" smtClean="0"/>
              <a:t>Věstonická venuše z Dolních Věstonic na jižní Moravě</a:t>
            </a:r>
            <a:endParaRPr lang="cs-CZ" sz="3200" dirty="0"/>
          </a:p>
        </p:txBody>
      </p:sp>
      <p:pic>
        <p:nvPicPr>
          <p:cNvPr id="4" name="Zástupný symbol pro obsah 3" descr="242px-Venus_of_Dolni_Vestonic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428604"/>
            <a:ext cx="2928958" cy="621510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Jeskyně </a:t>
            </a:r>
            <a:r>
              <a:rPr lang="cs-CZ" dirty="0" err="1" smtClean="0"/>
              <a:t>Lascaux</a:t>
            </a:r>
            <a:r>
              <a:rPr lang="cs-CZ" dirty="0" smtClean="0"/>
              <a:t> ve Francii</a:t>
            </a:r>
            <a:endParaRPr lang="cs-CZ" dirty="0"/>
          </a:p>
        </p:txBody>
      </p:sp>
      <p:pic>
        <p:nvPicPr>
          <p:cNvPr id="4" name="Zástupný symbol pro obsah 3" descr="Lascaux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7944" y="1805781"/>
            <a:ext cx="5468112" cy="4114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190</Words>
  <PresentationFormat>Předvádění na obrazovce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ČLOVĚK ROZUMNÝ (HOMO SAPIENS SAPIENS)</vt:lpstr>
      <vt:lpstr>Snímek 2</vt:lpstr>
      <vt:lpstr>Rozšíření homo sapiens sapiens</vt:lpstr>
      <vt:lpstr> Vzhled Nelišil se od dnešního člověka </vt:lpstr>
      <vt:lpstr>Způsob obživy</vt:lpstr>
      <vt:lpstr>Člověk dnešního typu v teplém oblečení</vt:lpstr>
      <vt:lpstr>Snímek 7</vt:lpstr>
      <vt:lpstr>Věstonická venuše z Dolních Věstonic na jižní Moravě</vt:lpstr>
      <vt:lpstr>Jeskyně Lascaux ve Francii</vt:lpstr>
      <vt:lpstr>Výskyt v ČR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49</cp:revision>
  <dcterms:modified xsi:type="dcterms:W3CDTF">2011-05-02T11:36:32Z</dcterms:modified>
</cp:coreProperties>
</file>