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75" r:id="rId6"/>
    <p:sldId id="272" r:id="rId7"/>
    <p:sldId id="266" r:id="rId8"/>
    <p:sldId id="276" r:id="rId9"/>
    <p:sldId id="267" r:id="rId10"/>
    <p:sldId id="273" r:id="rId11"/>
    <p:sldId id="274" r:id="rId12"/>
    <p:sldId id="26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EF31A5-E38B-46E8-925E-283690B23FB0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927CFA-9567-4D43-8AB8-7B87599C59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C4415-9383-4BB7-BBC7-8FC1D4A560B0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5CB5E-CB3B-4107-9026-697FE04B53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1B63E-0CCD-4F1E-AFF7-12DA6E65867C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3CEA-1177-4A32-B3A7-8E4D01520B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BF775-947E-4F8B-9387-63C0BF50DCE6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61E5E-E0C9-418C-886B-3B4F73B124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0B44D-B071-4D14-911E-9E1ACDA0C5F4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632D7-8D75-44A6-B280-971C09287D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0FB65-FDC4-4AA8-BB7C-B9E41C22C057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A641-E47F-47C7-BAD6-2C8A87F83E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66EB6-23CA-479F-B80C-10060FB9DBF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3482B-1DCC-450A-A40F-F6E47E7B20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953E4-440C-40CD-9CF7-81891B0F465F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72CAB-E4AF-4F9B-8EED-24C576012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C6242-BBA4-4E4B-8B13-BBDD9C142317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E02C6-C9D1-491F-9234-50B7E8E055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72A72-1537-4BC6-B304-7D05A4AA13FB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A0A87-C261-4162-A7A3-717D9DC4FA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77D9A-2429-47F8-80BB-3C9227AE533A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1E99F-5437-4AB7-9D7D-D32A4FE26A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44501-5F2C-4E7C-8F65-48D3DA9CC3D1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3007F-37C8-4BA1-B326-AB19B84533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90291B-485D-4FC2-BB06-C2188A0A8E93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DC0694-F753-4C5E-B36A-01113023F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Homo_Sapiens_in_Europe_-_magdalenian_distribution_map-fr.svg" TargetMode="External"/><Relationship Id="rId3" Type="http://schemas.openxmlformats.org/officeDocument/2006/relationships/hyperlink" Target="http://commons.wikimedia.org/wiki/File:Rhodesian_Men.jpg" TargetMode="External"/><Relationship Id="rId7" Type="http://schemas.openxmlformats.org/officeDocument/2006/relationships/hyperlink" Target="http://commons.wikimedia.org/wiki/File:Bautzen_Gro%C3%9Fwelka_-_Sauriergarten_17_ies.jpg?uselang=cs" TargetMode="External"/><Relationship Id="rId2" Type="http://schemas.openxmlformats.org/officeDocument/2006/relationships/hyperlink" Target="http://commons.wikimedia.org/wiki/File:Spreading_homo_sapien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Krapina_-_Hruskovo_01.jpg" TargetMode="External"/><Relationship Id="rId5" Type="http://schemas.openxmlformats.org/officeDocument/2006/relationships/hyperlink" Target="http://commons.wikimedia.org/wiki/File:OBERK3.jpg?uselang=cs" TargetMode="External"/><Relationship Id="rId4" Type="http://schemas.openxmlformats.org/officeDocument/2006/relationships/hyperlink" Target="http://commons.wikimedia.org/wiki/File:Neanderthaler_Fund.png" TargetMode="External"/><Relationship Id="rId9" Type="http://schemas.openxmlformats.org/officeDocument/2006/relationships/hyperlink" Target="http://commons.wikimedia.org/wiki/File:Bronze_weapon_Sa_Huynh_Culture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ČLOVĚK </a:t>
            </a:r>
            <a:r>
              <a:rPr lang="cs-CZ" sz="7200" b="1" dirty="0" smtClean="0"/>
              <a:t>ROZUMNÝ</a:t>
            </a:r>
            <a:r>
              <a:rPr lang="cs-CZ" sz="7200" b="1" dirty="0" smtClean="0"/>
              <a:t/>
            </a:r>
            <a:br>
              <a:rPr lang="cs-CZ" sz="7200" b="1" dirty="0" smtClean="0"/>
            </a:br>
            <a:r>
              <a:rPr lang="cs-CZ" sz="7200" b="1" dirty="0" smtClean="0"/>
              <a:t>(HOMO </a:t>
            </a:r>
            <a:r>
              <a:rPr lang="cs-CZ" sz="7200" b="1" dirty="0" smtClean="0"/>
              <a:t>SAPIENS</a:t>
            </a:r>
            <a:r>
              <a:rPr lang="cs-CZ" sz="7200" b="1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805C6E~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000108"/>
            <a:ext cx="679319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Výskyt v Evropě a v ČR </a:t>
            </a:r>
            <a:endParaRPr lang="cs-CZ" dirty="0"/>
          </a:p>
        </p:txBody>
      </p:sp>
      <p:pic>
        <p:nvPicPr>
          <p:cNvPr id="4" name="Zástupný symbol pro obsah 3" descr="800px-Homo_Sapiens_in_Europe_-_magdalenian_distribution_map-fr_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672431"/>
            <a:ext cx="7620000" cy="4381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http://commons.wikimedia.org/wiki/File:Spreading_homo_sapiens.jpg</a:t>
            </a:r>
            <a:endParaRPr lang="cs-CZ" sz="1100" dirty="0" smtClean="0">
              <a:hlinkClick r:id="rId3"/>
            </a:endParaRPr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http://commons.wikimedia.org/wiki/File:Neanderthaler_Fund.png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http://commons.wikimedia.org/wiki/File:OBERK3.jpg?uselang=cs</a:t>
            </a:r>
            <a:r>
              <a:rPr lang="cs-CZ" sz="1100" dirty="0" smtClean="0"/>
              <a:t> 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http://commons.wikimedia.org/wiki/File:Krapina_-_Hruskovo_01.jpg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http://commons.wikimedia.org/wiki/File:Bautzen_Gro%C3%9Fwelka_-_Sauriergarten_17_ies.jpg?uselang=cs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8"/>
              </a:rPr>
              <a:t>http://commons.wikimedia.org/wiki/File:Homo_Sapiens_in_Europe_-_magdalenian_distribution_map-fr.svg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9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Časové určení – </a:t>
            </a:r>
            <a:r>
              <a:rPr lang="cs-CZ" dirty="0" smtClean="0"/>
              <a:t>200 </a:t>
            </a:r>
            <a:r>
              <a:rPr lang="cs-CZ" dirty="0" smtClean="0"/>
              <a:t>000 </a:t>
            </a:r>
            <a:r>
              <a:rPr lang="cs-CZ" dirty="0" smtClean="0"/>
              <a:t>– 40 000 let</a:t>
            </a:r>
            <a:endParaRPr lang="cs-CZ" dirty="0" smtClean="0"/>
          </a:p>
          <a:p>
            <a:pPr algn="just"/>
            <a:r>
              <a:rPr lang="cs-CZ" dirty="0" smtClean="0"/>
              <a:t>Místo výskytu – Afrika 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Evropa</a:t>
            </a:r>
          </a:p>
          <a:p>
            <a:pPr algn="just">
              <a:buFont typeface="Arial" charset="0"/>
              <a:buNone/>
            </a:pPr>
            <a:r>
              <a:rPr lang="cs-CZ" dirty="0" smtClean="0"/>
              <a:t>                                 Asie</a:t>
            </a:r>
          </a:p>
          <a:p>
            <a:pPr algn="just">
              <a:buFont typeface="Arial" charset="0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Rozšíření homo </a:t>
            </a:r>
            <a:r>
              <a:rPr lang="cs-CZ" dirty="0" smtClean="0">
                <a:solidFill>
                  <a:srgbClr val="FF0000"/>
                </a:solidFill>
              </a:rPr>
              <a:t>sapiens</a:t>
            </a:r>
            <a:endParaRPr lang="cs-CZ" dirty="0" smtClean="0">
              <a:solidFill>
                <a:srgbClr val="FF0000"/>
              </a:solidFill>
            </a:endParaRPr>
          </a:p>
        </p:txBody>
      </p:sp>
      <p:pic>
        <p:nvPicPr>
          <p:cNvPr id="4099" name="Zástupný symbol pro obsah 3" descr="800px-Spreading_homo_sapiens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1624013"/>
            <a:ext cx="7620000" cy="4476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Vzhled</a:t>
            </a:r>
            <a:r>
              <a:rPr lang="cs-CZ" smtClean="0"/>
              <a:t>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643470"/>
          </a:xfrm>
        </p:spPr>
        <p:txBody>
          <a:bodyPr/>
          <a:lstStyle/>
          <a:p>
            <a:pPr algn="just"/>
            <a:r>
              <a:rPr lang="cs-CZ" dirty="0" smtClean="0"/>
              <a:t>Řidší srst</a:t>
            </a:r>
          </a:p>
          <a:p>
            <a:pPr algn="just"/>
            <a:r>
              <a:rPr lang="cs-CZ" dirty="0" smtClean="0"/>
              <a:t>Větší mozek</a:t>
            </a:r>
          </a:p>
          <a:p>
            <a:pPr algn="just"/>
            <a:r>
              <a:rPr lang="cs-CZ" dirty="0" smtClean="0"/>
              <a:t>Vyšší čelo</a:t>
            </a:r>
          </a:p>
          <a:p>
            <a:pPr algn="just"/>
            <a:r>
              <a:rPr lang="cs-CZ" dirty="0" smtClean="0"/>
              <a:t>Menší oblouky nad očima</a:t>
            </a:r>
          </a:p>
          <a:p>
            <a:pPr algn="just"/>
            <a:r>
              <a:rPr lang="cs-CZ" dirty="0" smtClean="0"/>
              <a:t>Výrazný nos</a:t>
            </a:r>
          </a:p>
          <a:p>
            <a:pPr algn="just"/>
            <a:r>
              <a:rPr lang="cs-CZ" dirty="0" smtClean="0"/>
              <a:t>Slabší čelisti</a:t>
            </a:r>
          </a:p>
          <a:p>
            <a:pPr algn="just"/>
            <a:r>
              <a:rPr lang="cs-CZ" dirty="0" smtClean="0"/>
              <a:t>Neměl bradu</a:t>
            </a:r>
          </a:p>
          <a:p>
            <a:pPr algn="just"/>
            <a:r>
              <a:rPr lang="cs-CZ" dirty="0" smtClean="0"/>
              <a:t>Kratší končetiny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Neanderthaler_Fun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571480"/>
            <a:ext cx="6372076" cy="55546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Lebka homo </a:t>
            </a:r>
            <a:r>
              <a:rPr lang="cs-CZ" dirty="0" smtClean="0"/>
              <a:t>sapiens</a:t>
            </a:r>
            <a:endParaRPr lang="cs-CZ" dirty="0" smtClean="0"/>
          </a:p>
        </p:txBody>
      </p:sp>
      <p:pic>
        <p:nvPicPr>
          <p:cNvPr id="5" name="Zástupný symbol pro obsah 4" descr="OBERK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2226" y="1600200"/>
            <a:ext cx="405954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Způsob obživy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Sběr</a:t>
            </a:r>
          </a:p>
          <a:p>
            <a:pPr algn="just"/>
            <a:r>
              <a:rPr lang="cs-CZ" dirty="0" smtClean="0"/>
              <a:t>Specializovaný lov velké zvěře (koně, sloni, mamuti, medvědi)</a:t>
            </a:r>
            <a:endParaRPr lang="cs-CZ" dirty="0" smtClean="0"/>
          </a:p>
          <a:p>
            <a:pPr algn="just"/>
            <a:r>
              <a:rPr lang="cs-CZ" dirty="0" smtClean="0"/>
              <a:t>Žili v jeskyních  i v chatách z kostí, paroží a větví</a:t>
            </a:r>
          </a:p>
          <a:p>
            <a:pPr algn="just"/>
            <a:r>
              <a:rPr lang="cs-CZ" dirty="0" smtClean="0"/>
              <a:t>Vznikal rod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800px-Krapina_-_Hruskovo_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785794"/>
            <a:ext cx="7643865" cy="53403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smtClean="0"/>
              <a:t>Nástroje, nářadí, zbraně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525963"/>
          </a:xfrm>
        </p:spPr>
        <p:txBody>
          <a:bodyPr/>
          <a:lstStyle/>
          <a:p>
            <a:pPr algn="just"/>
            <a:r>
              <a:rPr lang="cs-CZ" dirty="0" smtClean="0"/>
              <a:t>Pěstní klín, </a:t>
            </a:r>
            <a:r>
              <a:rPr lang="cs-CZ" dirty="0" smtClean="0"/>
              <a:t>nože, škrabadla, hroty, rydla, oštěpy s kamennými hroty</a:t>
            </a:r>
          </a:p>
          <a:p>
            <a:pPr algn="just"/>
            <a:r>
              <a:rPr lang="cs-CZ" dirty="0" smtClean="0"/>
              <a:t>Lidské myšlení se zdokonalovalo</a:t>
            </a:r>
          </a:p>
          <a:p>
            <a:pPr algn="just"/>
            <a:r>
              <a:rPr lang="cs-CZ" dirty="0" smtClean="0"/>
              <a:t>Vyráběli specializované nástroje</a:t>
            </a:r>
          </a:p>
          <a:p>
            <a:pPr algn="just"/>
            <a:r>
              <a:rPr lang="cs-CZ" dirty="0" smtClean="0"/>
              <a:t>Řeč byla jednoduchá</a:t>
            </a:r>
          </a:p>
          <a:p>
            <a:pPr algn="just"/>
            <a:r>
              <a:rPr lang="cs-CZ" dirty="0" smtClean="0"/>
              <a:t>První pohřby a představy o „duši“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195</Words>
  <PresentationFormat>Předvádění na obrazovce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ČLOVĚK ROZUMNÝ (HOMO SAPIENS)</vt:lpstr>
      <vt:lpstr>Snímek 2</vt:lpstr>
      <vt:lpstr>Rozšíření homo sapiens</vt:lpstr>
      <vt:lpstr>Vzhled </vt:lpstr>
      <vt:lpstr>Snímek 5</vt:lpstr>
      <vt:lpstr>Lebka homo sapiens</vt:lpstr>
      <vt:lpstr>Způsob obživy</vt:lpstr>
      <vt:lpstr>Snímek 8</vt:lpstr>
      <vt:lpstr>Nástroje, nářadí, zbraně</vt:lpstr>
      <vt:lpstr>Snímek 10</vt:lpstr>
      <vt:lpstr>Výskyt v Evropě a v ČR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45</cp:revision>
  <dcterms:modified xsi:type="dcterms:W3CDTF">2011-05-02T10:36:18Z</dcterms:modified>
</cp:coreProperties>
</file>