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61" r:id="rId3"/>
    <p:sldId id="262" r:id="rId4"/>
    <p:sldId id="263" r:id="rId5"/>
    <p:sldId id="264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49A4FBE-54E1-4ACB-A92B-67CEB4CA4899}" type="datetimeFigureOut">
              <a:rPr lang="cs-CZ"/>
              <a:pPr>
                <a:defRPr/>
              </a:pPr>
              <a:t>19.4.2011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3889CD4-987A-4EFA-960B-5A7FB67CEE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2FE48C-5DD9-4F9C-8058-88AEE9FCB4B1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024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BC5A59-39D2-4556-B836-442F1B856C11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237941D-00AA-4AA2-BE1D-0FC973CAB0E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22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79E765-C37E-4055-90D5-50C62479B59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C823798-98DD-4869-83FE-D590C876B27C}" type="datetimeFigureOut">
              <a:rPr lang="cs-CZ" smtClean="0"/>
              <a:pPr>
                <a:defRPr/>
              </a:pPr>
              <a:t>19.4.2011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AD16119-C0C2-493A-93A6-225DEBBAEAF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3AFCB30-5691-4030-83D5-863F5E5B8AD8}" type="datetimeFigureOut">
              <a:rPr lang="cs-CZ" smtClean="0"/>
              <a:pPr>
                <a:defRPr/>
              </a:pPr>
              <a:t>19.4.2011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FD17EDA-41B1-4056-AC49-79DB2AD2A3C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D8C9859-A147-4811-998E-B05932C97D0C}" type="datetimeFigureOut">
              <a:rPr lang="cs-CZ" smtClean="0"/>
              <a:pPr>
                <a:defRPr/>
              </a:pPr>
              <a:t>19.4.2011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8401E0-E50A-4F70-8C40-D36A0882E4A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F5EE972-A9D9-46DF-9D31-A479EF381F67}" type="datetimeFigureOut">
              <a:rPr lang="cs-CZ" smtClean="0"/>
              <a:pPr>
                <a:defRPr/>
              </a:pPr>
              <a:t>19.4.2011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7FEDE8D-9A03-47C2-A2B8-0A65B6EDA84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0A1C77-AA31-4561-8C69-A4AE0997DB91}" type="datetimeFigureOut">
              <a:rPr lang="cs-CZ" smtClean="0"/>
              <a:pPr>
                <a:defRPr/>
              </a:pPr>
              <a:t>19.4.2011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2F4ABBE-A93B-4ADE-BBA2-90795C0C69C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9EE4FF9-F09E-4E32-BE99-7E4AA24AC60B}" type="datetimeFigureOut">
              <a:rPr lang="cs-CZ" smtClean="0"/>
              <a:pPr>
                <a:defRPr/>
              </a:pPr>
              <a:t>19.4.2011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DD33CBB-0E29-4B33-A114-5B0A59FB072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060CF23-9278-4499-A022-6D7B44B0BA4E}" type="datetimeFigureOut">
              <a:rPr lang="cs-CZ" smtClean="0"/>
              <a:pPr>
                <a:defRPr/>
              </a:pPr>
              <a:t>19.4.2011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ECDA0A3-8DFF-4B16-88DB-4520E4F4453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7F3848-F007-48A0-B0CC-00586EB33760}" type="datetimeFigureOut">
              <a:rPr lang="cs-CZ" smtClean="0"/>
              <a:pPr>
                <a:defRPr/>
              </a:pPr>
              <a:t>19.4.2011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C7D0271-5DBA-413E-A0EA-B3B1DC8EB8F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5278A40-0353-4B96-8271-695EED12C83B}" type="datetimeFigureOut">
              <a:rPr lang="cs-CZ" smtClean="0"/>
              <a:pPr>
                <a:defRPr/>
              </a:pPr>
              <a:t>19.4.2011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7094FF9-6AF5-4DF6-BFB7-B108EC16B9B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25592DAB-B460-49C8-B029-D740F172532F}" type="datetimeFigureOut">
              <a:rPr lang="cs-CZ" smtClean="0"/>
              <a:pPr>
                <a:defRPr/>
              </a:pPr>
              <a:t>19.4.2011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EC50ADC-DB33-4C8D-AA62-EDD6B3FB002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612D972-9303-4C45-A371-881D33864B26}" type="datetimeFigureOut">
              <a:rPr lang="cs-CZ" smtClean="0"/>
              <a:pPr>
                <a:defRPr/>
              </a:pPr>
              <a:t>19.4.2011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0EBF468-044D-4FF2-AF17-37FFB554985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0674964-BBE1-49A0-AE20-E3F4A6F7F776}" type="datetimeFigureOut">
              <a:rPr lang="cs-CZ" smtClean="0"/>
              <a:pPr>
                <a:defRPr/>
              </a:pPr>
              <a:t>19.4.2011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117332F-0FD3-4575-80A1-716116353EC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cs-CZ" sz="6600" dirty="0" smtClean="0"/>
              <a:t>VZNIK FEUDALISMU A SLOŽENÍ FEUDÁLNÍ SPOLEČNOSTI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18" y="5929331"/>
            <a:ext cx="7072362" cy="714380"/>
          </a:xfrm>
        </p:spPr>
        <p:txBody>
          <a:bodyPr/>
          <a:lstStyle/>
          <a:p>
            <a:pPr algn="ctr"/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Autorem materiálu a všech jeho částí, není-li uvedeno jinak, je Jana </a:t>
            </a:r>
            <a:r>
              <a:rPr lang="cs-CZ" i="1" dirty="0" err="1" smtClean="0">
                <a:solidFill>
                  <a:schemeClr val="bg1">
                    <a:lumMod val="50000"/>
                  </a:schemeClr>
                </a:solidFill>
              </a:rPr>
              <a:t>Jančová</a:t>
            </a: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. </a:t>
            </a:r>
            <a:endParaRPr lang="cs-CZ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Dostupné z Metodického portálu www.</a:t>
            </a:r>
            <a:r>
              <a:rPr lang="cs-CZ" i="1" dirty="0" err="1" smtClean="0">
                <a:solidFill>
                  <a:schemeClr val="bg1">
                    <a:lumMod val="50000"/>
                  </a:schemeClr>
                </a:solidFill>
              </a:rPr>
              <a:t>rvp.cz</a:t>
            </a: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, ISSN: 1802-4785, financovaného z ESF a státního rozpočtu ČR. Provozováno Výzkumným ústavem pedagogickým v Praze.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Feudalismus vznikl nejdříve ve Francké říši.</a:t>
            </a:r>
          </a:p>
          <a:p>
            <a:pPr algn="just">
              <a:buNone/>
            </a:pPr>
            <a:r>
              <a:rPr lang="cs-CZ" b="1" i="1" dirty="0" smtClean="0"/>
              <a:t>Feudum</a:t>
            </a:r>
            <a:r>
              <a:rPr lang="cs-CZ" dirty="0" smtClean="0"/>
              <a:t> = půda (největší bohatství)</a:t>
            </a:r>
          </a:p>
          <a:p>
            <a:pPr algn="just">
              <a:buNone/>
            </a:pPr>
            <a:r>
              <a:rPr lang="cs-CZ" b="1" i="1" dirty="0" smtClean="0"/>
              <a:t>Půda</a:t>
            </a:r>
            <a:r>
              <a:rPr lang="cs-CZ" b="1" dirty="0" smtClean="0"/>
              <a:t> </a:t>
            </a:r>
            <a:r>
              <a:rPr lang="cs-CZ" dirty="0" smtClean="0"/>
              <a:t>= pole, louky, lesy, řeky, jezera, potoky,</a:t>
            </a:r>
          </a:p>
          <a:p>
            <a:pPr algn="just">
              <a:buNone/>
            </a:pPr>
            <a:r>
              <a:rPr lang="cs-CZ" dirty="0" smtClean="0"/>
              <a:t>rybníky, vesnice, lidé</a:t>
            </a:r>
          </a:p>
          <a:p>
            <a:pPr algn="just">
              <a:buNone/>
            </a:pPr>
            <a:r>
              <a:rPr lang="cs-CZ" b="1" i="1" dirty="0" smtClean="0"/>
              <a:t>Feudál</a:t>
            </a:r>
            <a:r>
              <a:rPr lang="cs-CZ" b="1" dirty="0" smtClean="0"/>
              <a:t> </a:t>
            </a:r>
            <a:r>
              <a:rPr lang="cs-CZ" dirty="0" smtClean="0"/>
              <a:t>= držitel půdy</a:t>
            </a:r>
          </a:p>
          <a:p>
            <a:pPr algn="just">
              <a:buNone/>
            </a:pPr>
            <a:r>
              <a:rPr lang="cs-CZ" b="1" i="1" dirty="0" smtClean="0"/>
              <a:t>Léno</a:t>
            </a:r>
            <a:r>
              <a:rPr lang="cs-CZ" b="1" dirty="0" smtClean="0"/>
              <a:t> </a:t>
            </a:r>
            <a:r>
              <a:rPr lang="cs-CZ" dirty="0" smtClean="0"/>
              <a:t>= propůjčená půda</a:t>
            </a:r>
          </a:p>
          <a:p>
            <a:pPr algn="just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 algn="just"/>
            <a:r>
              <a:rPr lang="cs-CZ" dirty="0" smtClean="0"/>
              <a:t>PANOVNÍK</a:t>
            </a:r>
          </a:p>
          <a:p>
            <a:pPr algn="just"/>
            <a:r>
              <a:rPr lang="cs-CZ" dirty="0" smtClean="0"/>
              <a:t>KNÍŽATA A VÉVODOVÉ</a:t>
            </a:r>
          </a:p>
          <a:p>
            <a:pPr algn="just"/>
            <a:r>
              <a:rPr lang="cs-CZ" dirty="0" smtClean="0"/>
              <a:t>HRABATA</a:t>
            </a:r>
          </a:p>
          <a:p>
            <a:pPr algn="just"/>
            <a:r>
              <a:rPr lang="cs-CZ" dirty="0" smtClean="0"/>
              <a:t>RYTÍŘI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Feudální žebříček tvořili: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i="1" dirty="0" smtClean="0"/>
              <a:t>Feudál</a:t>
            </a:r>
            <a:r>
              <a:rPr lang="cs-CZ" dirty="0" smtClean="0"/>
              <a:t> dostal půdu za odměnu od </a:t>
            </a:r>
            <a:r>
              <a:rPr lang="cs-CZ" i="1" dirty="0" smtClean="0"/>
              <a:t>krále</a:t>
            </a:r>
            <a:r>
              <a:rPr lang="cs-CZ" dirty="0" smtClean="0"/>
              <a:t>.</a:t>
            </a:r>
          </a:p>
          <a:p>
            <a:pPr algn="just">
              <a:buNone/>
            </a:pPr>
            <a:r>
              <a:rPr lang="cs-CZ" dirty="0" smtClean="0"/>
              <a:t>Sliboval za to králi věrnost, poslušnost a </a:t>
            </a:r>
          </a:p>
          <a:p>
            <a:pPr algn="just">
              <a:buNone/>
            </a:pPr>
            <a:r>
              <a:rPr lang="cs-CZ" dirty="0" smtClean="0"/>
              <a:t>pomoc v boji.</a:t>
            </a:r>
          </a:p>
          <a:p>
            <a:pPr algn="just">
              <a:buNone/>
            </a:pPr>
            <a:r>
              <a:rPr lang="cs-CZ" dirty="0" smtClean="0"/>
              <a:t>Stal se tak královým </a:t>
            </a:r>
            <a:r>
              <a:rPr lang="cs-CZ" i="1" dirty="0" smtClean="0"/>
              <a:t>leníkem</a:t>
            </a:r>
            <a:r>
              <a:rPr lang="cs-CZ" dirty="0" smtClean="0"/>
              <a:t> neboli </a:t>
            </a:r>
            <a:r>
              <a:rPr lang="cs-CZ" i="1" dirty="0" smtClean="0"/>
              <a:t>vazalem</a:t>
            </a:r>
            <a:r>
              <a:rPr lang="cs-CZ" dirty="0" smtClean="0"/>
              <a:t>.</a:t>
            </a:r>
          </a:p>
          <a:p>
            <a:pPr algn="just">
              <a:buNone/>
            </a:pPr>
            <a:r>
              <a:rPr lang="cs-CZ" dirty="0" smtClean="0"/>
              <a:t>Král mu mohl půdu kdykoliv odebrat.</a:t>
            </a:r>
          </a:p>
          <a:p>
            <a:pPr algn="just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3143248"/>
            <a:ext cx="8229600" cy="2864043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papež</a:t>
            </a:r>
          </a:p>
          <a:p>
            <a:pPr algn="just"/>
            <a:r>
              <a:rPr lang="cs-CZ" dirty="0" smtClean="0"/>
              <a:t>vyšší duchovenstvo</a:t>
            </a:r>
          </a:p>
          <a:p>
            <a:pPr algn="just"/>
            <a:r>
              <a:rPr lang="cs-CZ" dirty="0" smtClean="0"/>
              <a:t>mniši, kněží, jeptišky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242889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Složení feudální společnosti: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CÍRKEV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sah 2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4525962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algn="just" eaLnBrk="1" hangingPunct="1"/>
            <a:r>
              <a:rPr lang="cs-CZ" dirty="0" smtClean="0"/>
              <a:t>panovník</a:t>
            </a:r>
          </a:p>
          <a:p>
            <a:pPr algn="just" eaLnBrk="1" hangingPunct="1"/>
            <a:r>
              <a:rPr lang="cs-CZ" dirty="0" smtClean="0"/>
              <a:t>vyšší šlechta</a:t>
            </a:r>
          </a:p>
          <a:p>
            <a:pPr algn="just" eaLnBrk="1" hangingPunct="1"/>
            <a:r>
              <a:rPr lang="cs-CZ" dirty="0" smtClean="0"/>
              <a:t>rytíři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28625" y="1071563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cap="all" dirty="0" smtClean="0"/>
              <a:t/>
            </a:r>
            <a:br>
              <a:rPr lang="cs-CZ" cap="all" dirty="0" smtClean="0"/>
            </a:br>
            <a:r>
              <a:rPr lang="cs-CZ" cap="all" dirty="0" smtClean="0"/>
              <a:t/>
            </a:r>
            <a:br>
              <a:rPr lang="cs-CZ" cap="all" dirty="0" smtClean="0"/>
            </a:br>
            <a:r>
              <a:rPr lang="cs-CZ" cap="all" dirty="0" smtClean="0"/>
              <a:t>Feudálové</a:t>
            </a:r>
            <a:br>
              <a:rPr lang="cs-CZ" cap="all" dirty="0" smtClean="0"/>
            </a:br>
            <a:r>
              <a:rPr lang="cs-CZ" cap="all" dirty="0" smtClean="0"/>
              <a:t/>
            </a:r>
            <a:br>
              <a:rPr lang="cs-CZ" cap="all" dirty="0" smtClean="0"/>
            </a:br>
            <a:endParaRPr lang="cs-CZ" cap="al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525962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algn="just" eaLnBrk="1" hangingPunct="1"/>
            <a:r>
              <a:rPr lang="cs-CZ" dirty="0" smtClean="0"/>
              <a:t>bohatí měšťané</a:t>
            </a:r>
          </a:p>
          <a:p>
            <a:pPr algn="just" eaLnBrk="1" hangingPunct="1"/>
            <a:r>
              <a:rPr lang="cs-CZ" dirty="0" smtClean="0"/>
              <a:t>poddaní (vznikli ze svobodných rolníků a řemeslníků)</a:t>
            </a:r>
          </a:p>
          <a:p>
            <a:pPr algn="just" eaLnBrk="1" hangingPunct="1"/>
            <a:r>
              <a:rPr lang="cs-CZ" dirty="0" smtClean="0"/>
              <a:t>chudina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PODDANÍ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500063" y="2332038"/>
            <a:ext cx="8229600" cy="4525962"/>
          </a:xfrm>
        </p:spPr>
        <p:txBody>
          <a:bodyPr/>
          <a:lstStyle/>
          <a:p>
            <a:pPr marL="624078" indent="-514350" algn="just" eaLnBrk="1" hangingPunct="1">
              <a:buFont typeface="+mj-lt"/>
              <a:buAutoNum type="arabicPeriod"/>
            </a:pPr>
            <a:r>
              <a:rPr lang="cs-CZ" b="1" i="1" dirty="0" smtClean="0"/>
              <a:t>odvádět daně</a:t>
            </a:r>
            <a:r>
              <a:rPr lang="cs-CZ" b="1" dirty="0" smtClean="0"/>
              <a:t> </a:t>
            </a:r>
            <a:r>
              <a:rPr lang="cs-CZ" dirty="0" smtClean="0"/>
              <a:t>= část úrody nebo peněz</a:t>
            </a:r>
          </a:p>
          <a:p>
            <a:pPr marL="624078" indent="-514350" algn="just" eaLnBrk="1" hangingPunct="1">
              <a:buFont typeface="+mj-lt"/>
              <a:buAutoNum type="arabicPeriod"/>
            </a:pPr>
            <a:r>
              <a:rPr lang="cs-CZ" b="1" i="1" dirty="0" smtClean="0"/>
              <a:t>robota</a:t>
            </a:r>
            <a:r>
              <a:rPr lang="cs-CZ" b="1" dirty="0" smtClean="0"/>
              <a:t> </a:t>
            </a:r>
            <a:r>
              <a:rPr lang="cs-CZ" dirty="0" smtClean="0"/>
              <a:t>= těžká práce zdarma</a:t>
            </a:r>
          </a:p>
          <a:p>
            <a:pPr marL="624078" indent="-514350" algn="just" eaLnBrk="1" hangingPunct="1">
              <a:buFont typeface="+mj-lt"/>
              <a:buAutoNum type="arabicPeriod"/>
            </a:pPr>
            <a:r>
              <a:rPr lang="cs-CZ" b="1" i="1" dirty="0" smtClean="0"/>
              <a:t>církvi odvádět desátek a platit za obřady</a:t>
            </a:r>
            <a:r>
              <a:rPr lang="cs-CZ" b="1" dirty="0" smtClean="0"/>
              <a:t> </a:t>
            </a:r>
            <a:r>
              <a:rPr lang="cs-CZ" dirty="0" smtClean="0"/>
              <a:t>(svatby, křty, pohřby)</a:t>
            </a:r>
          </a:p>
        </p:txBody>
      </p:sp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357188" y="714375"/>
            <a:ext cx="8229600" cy="1143000"/>
          </a:xfrm>
        </p:spPr>
        <p:txBody>
          <a:bodyPr/>
          <a:lstStyle/>
          <a:p>
            <a:pPr eaLnBrk="1" hangingPunct="1"/>
            <a:r>
              <a:rPr lang="cs-CZ" dirty="0" smtClean="0"/>
              <a:t>Povinnosti podaných: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</TotalTime>
  <Words>194</Words>
  <PresentationFormat>Předvádění na obrazovce (4:3)</PresentationFormat>
  <Paragraphs>43</Paragraphs>
  <Slides>8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Shluk</vt:lpstr>
      <vt:lpstr>VZNIK FEUDALISMU A SLOŽENÍ FEUDÁLNÍ SPOLEČNOSTI</vt:lpstr>
      <vt:lpstr>Snímek 2</vt:lpstr>
      <vt:lpstr>Feudální žebříček tvořili:</vt:lpstr>
      <vt:lpstr>Snímek 4</vt:lpstr>
      <vt:lpstr>Složení feudální společnosti:  CÍRKEV </vt:lpstr>
      <vt:lpstr>  Feudálové  </vt:lpstr>
      <vt:lpstr>  PODDANÍ</vt:lpstr>
      <vt:lpstr>Povinnosti podaných: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SLOŽENÍ FEUDÁLNÍ SPOLEČNOSTI</dc:title>
  <cp:lastModifiedBy>uzivatel</cp:lastModifiedBy>
  <cp:revision>8</cp:revision>
  <dcterms:modified xsi:type="dcterms:W3CDTF">2011-04-19T19:06:43Z</dcterms:modified>
</cp:coreProperties>
</file>