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57" r:id="rId4"/>
    <p:sldId id="258" r:id="rId5"/>
    <p:sldId id="266" r:id="rId6"/>
    <p:sldId id="259" r:id="rId7"/>
    <p:sldId id="263" r:id="rId8"/>
    <p:sldId id="265" r:id="rId9"/>
    <p:sldId id="262" r:id="rId10"/>
    <p:sldId id="264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24B4BB1-6C16-471C-8628-79BA40232697}" type="datetimeFigureOut">
              <a:rPr lang="cs-CZ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93E2E4-A553-49F1-9C4B-EF1DEA35C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559BEE-37B1-413B-942E-3759CAC5D1A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927EC3-5CE9-436B-A797-330D1648F5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AF7950-A978-4F80-AC32-16C715ACCEB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06E3F6-9197-4F18-9BCA-39BA64E8B6D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3EAD4-5CA5-4727-9087-6C5094302876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10D6FB-71C4-4817-9FA0-A86834920C1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6B0EAB-E695-4D95-8983-D48DC9C89A61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757634-DA91-4F39-89A8-3A9096ABCB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827FA0-E499-4313-BC2F-5F4899539FF0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FF6EA-3A63-421C-A970-7C5EEE6642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A41898-7F88-4D5B-BB11-CD960B7B3953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45894-CC58-4AF8-BB11-B1B79F891E3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7FCC65-E77A-4C86-B353-5B5954F1A1A8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C1D8AAC-D22A-4053-8073-EF885114D0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04C6FA-566F-42BE-89DB-3A6F8294B52B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17CAFA-CEE0-4A98-8D45-1E8871C757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2896AE-EF48-4123-A83D-8A01941F0C66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05D7A-18AF-429D-954C-A1A6AEDF5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8D107A-D800-4372-8AA0-21E42D109481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ACD0C-0AC9-4161-8373-D83FA11069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FEA14-D509-4A0D-930F-E9DE44FB8482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329CA-AA02-471F-BBB0-07A8212A3DB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A04184-E94C-4239-A894-1A8E4397035C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724C4-4ADA-47FE-B016-01D82BF7C4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06F237-8BCE-4C12-AC3F-90E05E24DFDA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AD0729F2-328A-4FEC-BD59-72FDE0A9483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4CEC1A-E0E1-4994-885E-79FEB2114D35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8BF1547-4D73-4546-8FC9-E2559F0265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intoricchio_012.jpg" TargetMode="External"/><Relationship Id="rId2" Type="http://schemas.openxmlformats.org/officeDocument/2006/relationships/hyperlink" Target="http://commons.wikimedia.org/wiki/File:Jan_Vil%C3%ADmek_-_Ji%C5%99%C3%AD_z_Pod%C4%9Bbrad_a_z_Kun%C5%A1t%C3%A1tu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Matthias_Corvinus_Stitneho_street_Olomouc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b/b5/Jan_Vil%C3%ADmek_-_Ji%C5%99%C3%AD_z_Pod%C4%9Bbrad_a_z_Kun%C5%A1t%C3%A1tu.jp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9/9e/Pintoricchio_012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3/33/Matthias_Corvinus_Stitneho_street_Olomouc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6000" dirty="0" smtClean="0">
                <a:solidFill>
                  <a:schemeClr val="tx1"/>
                </a:solidFill>
              </a:rPr>
              <a:t>(vládl 1458 – 1471)</a:t>
            </a:r>
            <a:endParaRPr lang="cs-CZ" sz="60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5929330"/>
            <a:ext cx="8929718" cy="792145"/>
          </a:xfrm>
        </p:spPr>
        <p:txBody>
          <a:bodyPr/>
          <a:lstStyle/>
          <a:p>
            <a:pPr algn="ctr"/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000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cs-CZ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sz="1000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sz="1000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</a:p>
        </p:txBody>
      </p:sp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1643073"/>
          </a:xfrm>
        </p:spPr>
        <p:txBody>
          <a:bodyPr/>
          <a:lstStyle/>
          <a:p>
            <a:r>
              <a:rPr lang="cs-CZ" sz="6600" b="1" dirty="0" smtClean="0"/>
              <a:t>JIŘÍ  Z  PODĚBRAD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Všechny uveřejněné odkazy jsou dostupné pod licencí </a:t>
            </a:r>
            <a:r>
              <a:rPr lang="cs-CZ" sz="1600" dirty="0" err="1" smtClean="0"/>
              <a:t>Creative</a:t>
            </a:r>
            <a:r>
              <a:rPr lang="cs-CZ" sz="1600" dirty="0" smtClean="0"/>
              <a:t> </a:t>
            </a:r>
            <a:r>
              <a:rPr lang="cs-CZ" sz="1600" dirty="0" err="1" smtClean="0"/>
              <a:t>Commons</a:t>
            </a:r>
            <a:r>
              <a:rPr lang="cs-CZ" sz="1600" dirty="0" smtClean="0"/>
              <a:t> na WWW:</a:t>
            </a:r>
          </a:p>
          <a:p>
            <a:endParaRPr lang="cs-CZ" dirty="0" smtClean="0">
              <a:hlinkClick r:id="rId2"/>
            </a:endParaRPr>
          </a:p>
          <a:p>
            <a:r>
              <a:rPr lang="cs-CZ" sz="1600" dirty="0" smtClean="0">
                <a:hlinkClick r:id="rId2"/>
              </a:rPr>
              <a:t>http://commons.wikimedia.org/wiki/File:Jan_Vil%C3%ADmek_-_Ji%C5%99%C3%AD_z_Pod%C4%9Bbrad_a_z_Kun%C5%A1t%C3%A1tu.jpg</a:t>
            </a:r>
            <a:r>
              <a:rPr lang="cs-CZ" sz="1600" dirty="0" smtClean="0"/>
              <a:t> </a:t>
            </a:r>
          </a:p>
          <a:p>
            <a:r>
              <a:rPr lang="cs-CZ" sz="1600" smtClean="0">
                <a:hlinkClick r:id="rId3"/>
              </a:rPr>
              <a:t>http://commons.wikimedia.org/wiki/File:Pintoricchio_012.jpg</a:t>
            </a:r>
            <a:r>
              <a:rPr lang="cs-CZ" sz="1600" smtClean="0"/>
              <a:t> </a:t>
            </a:r>
            <a:endParaRPr lang="cs-CZ" sz="1600" dirty="0" smtClean="0"/>
          </a:p>
          <a:p>
            <a:r>
              <a:rPr lang="cs-CZ" sz="1600" dirty="0" smtClean="0">
                <a:hlinkClick r:id="rId4"/>
              </a:rPr>
              <a:t>http://commons.wikimedia.org/wiki/File:Matthias_Corvinus_Stitneho_street_Olomouc.jpg</a:t>
            </a:r>
            <a:r>
              <a:rPr lang="cs-CZ" sz="1600" dirty="0" smtClean="0"/>
              <a:t> </a:t>
            </a:r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3570" y="5000636"/>
            <a:ext cx="1857388" cy="566738"/>
          </a:xfrm>
        </p:spPr>
        <p:txBody>
          <a:bodyPr/>
          <a:lstStyle/>
          <a:p>
            <a:pPr algn="ctr"/>
            <a:r>
              <a:rPr lang="cs-CZ" dirty="0" smtClean="0"/>
              <a:t>Jiří z Poděbrad</a:t>
            </a:r>
            <a:endParaRPr lang="cs-CZ" dirty="0"/>
          </a:p>
        </p:txBody>
      </p:sp>
      <p:pic>
        <p:nvPicPr>
          <p:cNvPr id="24580" name="Picture 4" descr="File:Jan Vilímek - Jiří z Poděbrad a z Kunštátu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4045" r="4045"/>
          <a:stretch>
            <a:fillRect/>
          </a:stretch>
        </p:blipFill>
        <p:spPr bwMode="auto">
          <a:xfrm>
            <a:off x="1571604" y="785794"/>
            <a:ext cx="3636962" cy="5102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just"/>
            <a:r>
              <a:rPr lang="cs-CZ" dirty="0" smtClean="0"/>
              <a:t>s</a:t>
            </a:r>
            <a:r>
              <a:rPr lang="cs-CZ" smtClean="0"/>
              <a:t>pravoval zemi za nezletilého </a:t>
            </a:r>
            <a:r>
              <a:rPr lang="cs-CZ" dirty="0" smtClean="0"/>
              <a:t>Ladislava Pohrobka</a:t>
            </a:r>
          </a:p>
          <a:p>
            <a:pPr algn="just"/>
            <a:r>
              <a:rPr lang="cs-CZ" dirty="0" smtClean="0"/>
              <a:t>tzv. „husitský král“</a:t>
            </a:r>
          </a:p>
          <a:p>
            <a:pPr algn="just"/>
            <a:r>
              <a:rPr lang="cs-CZ" dirty="0" smtClean="0"/>
              <a:t>byl zvolen českým králem, i když nepocházel z královského rodu</a:t>
            </a:r>
          </a:p>
          <a:p>
            <a:pPr algn="just"/>
            <a:r>
              <a:rPr lang="cs-CZ" dirty="0" smtClean="0"/>
              <a:t>vládl rozvážně</a:t>
            </a:r>
          </a:p>
          <a:p>
            <a:pPr algn="just"/>
            <a:r>
              <a:rPr lang="cs-CZ" dirty="0" smtClean="0"/>
              <a:t>obratný diplomat</a:t>
            </a:r>
          </a:p>
          <a:p>
            <a:pPr algn="just"/>
            <a:r>
              <a:rPr lang="cs-CZ" dirty="0" smtClean="0"/>
              <a:t>schopný politik</a:t>
            </a:r>
          </a:p>
          <a:p>
            <a:pPr algn="just"/>
            <a:r>
              <a:rPr lang="cs-CZ" dirty="0" smtClean="0"/>
              <a:t>sám byl kališník</a:t>
            </a:r>
          </a:p>
          <a:p>
            <a:pPr algn="just"/>
            <a:r>
              <a:rPr lang="cs-CZ" dirty="0" smtClean="0"/>
              <a:t>dodržoval kompaktáta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JIŘÍKOVI NEPŘÁTELÉ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cs-CZ" b="1" i="1" dirty="0" smtClean="0"/>
              <a:t>Papež Pius II.</a:t>
            </a:r>
          </a:p>
          <a:p>
            <a:pPr marL="514350" indent="-514350" algn="just"/>
            <a:r>
              <a:rPr lang="cs-CZ" dirty="0" smtClean="0"/>
              <a:t>před korunovací Jiřík slíbil papeži, že bude poslouchat jeho příkazy a že bude bojovat proti kacířství</a:t>
            </a:r>
          </a:p>
          <a:p>
            <a:pPr marL="514350" indent="-514350" algn="just"/>
            <a:r>
              <a:rPr lang="cs-CZ" dirty="0" smtClean="0"/>
              <a:t>protože upřednostňoval soužití katolíků a kališníků, papež prohlásil kompaktáta za </a:t>
            </a:r>
            <a:r>
              <a:rPr lang="cs-CZ" i="1" dirty="0" smtClean="0"/>
              <a:t>neplatná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14942" y="4929198"/>
            <a:ext cx="2286016" cy="522288"/>
          </a:xfrm>
        </p:spPr>
        <p:txBody>
          <a:bodyPr/>
          <a:lstStyle/>
          <a:p>
            <a:pPr algn="ctr"/>
            <a:r>
              <a:rPr lang="cs-CZ" dirty="0" smtClean="0"/>
              <a:t>Papež Pius II.</a:t>
            </a:r>
            <a:endParaRPr lang="cs-CZ" dirty="0"/>
          </a:p>
        </p:txBody>
      </p:sp>
      <p:pic>
        <p:nvPicPr>
          <p:cNvPr id="40968" name="Picture 8" descr="File:Pintoricchio 012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617" r="617"/>
          <a:stretch>
            <a:fillRect/>
          </a:stretch>
        </p:blipFill>
        <p:spPr bwMode="auto">
          <a:xfrm>
            <a:off x="1285852" y="428604"/>
            <a:ext cx="3500437" cy="557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dirty="0" smtClean="0"/>
              <a:t>2/ </a:t>
            </a:r>
            <a:r>
              <a:rPr lang="cs-CZ" b="1" i="1" dirty="0" smtClean="0"/>
              <a:t>Matyáš </a:t>
            </a:r>
            <a:r>
              <a:rPr lang="cs-CZ" b="1" i="1" dirty="0" err="1" smtClean="0"/>
              <a:t>Korvín</a:t>
            </a:r>
            <a:r>
              <a:rPr lang="cs-CZ" b="1" i="1" dirty="0" smtClean="0"/>
              <a:t> </a:t>
            </a:r>
          </a:p>
          <a:p>
            <a:pPr algn="just"/>
            <a:r>
              <a:rPr lang="cs-CZ" dirty="0" smtClean="0"/>
              <a:t>uherský král, který měl za ženu Jiříkovu dceru Kateřinu</a:t>
            </a:r>
          </a:p>
          <a:p>
            <a:pPr algn="just"/>
            <a:r>
              <a:rPr lang="cs-CZ" dirty="0" smtClean="0"/>
              <a:t>usiloval o českou korunu, a proto se v Olomouci na Moravě nechal roku 1469 zvolit katolickými pány českým králem</a:t>
            </a:r>
          </a:p>
          <a:p>
            <a:pPr algn="just"/>
            <a:r>
              <a:rPr lang="cs-CZ" dirty="0" smtClean="0"/>
              <a:t>uznán byl jen na Moravě, ve Slezsku a Lužici</a:t>
            </a:r>
          </a:p>
          <a:p>
            <a:pPr algn="just"/>
            <a:endParaRPr lang="cs-CZ" dirty="0" smtClean="0"/>
          </a:p>
          <a:p>
            <a:pPr algn="just">
              <a:buFont typeface="Arial" charset="0"/>
              <a:buNone/>
            </a:pPr>
            <a:endParaRPr lang="cs-CZ" dirty="0" smtClean="0"/>
          </a:p>
          <a:p>
            <a:pPr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43702" y="2428868"/>
            <a:ext cx="2286016" cy="2143140"/>
          </a:xfrm>
        </p:spPr>
        <p:txBody>
          <a:bodyPr/>
          <a:lstStyle/>
          <a:p>
            <a:pPr algn="just"/>
            <a:r>
              <a:rPr lang="cs-CZ" dirty="0" smtClean="0"/>
              <a:t>Matyáš </a:t>
            </a:r>
            <a:r>
              <a:rPr lang="cs-CZ" dirty="0" err="1" smtClean="0"/>
              <a:t>Korvín</a:t>
            </a:r>
            <a:r>
              <a:rPr lang="cs-CZ" dirty="0" smtClean="0"/>
              <a:t> - reliéf na domě na Štítného ulici v Olomouci</a:t>
            </a:r>
            <a:endParaRPr lang="cs-CZ" dirty="0"/>
          </a:p>
        </p:txBody>
      </p:sp>
      <p:pic>
        <p:nvPicPr>
          <p:cNvPr id="37894" name="Picture 6" descr="File:Matthias Corvinus Stitneho street Olomouc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6632" b="6632"/>
          <a:stretch>
            <a:fillRect/>
          </a:stretch>
        </p:blipFill>
        <p:spPr bwMode="auto">
          <a:xfrm>
            <a:off x="357158" y="500042"/>
            <a:ext cx="6064250" cy="5173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all" dirty="0" smtClean="0"/>
              <a:t>Zahraniční politika </a:t>
            </a:r>
            <a:r>
              <a:rPr lang="cs-CZ" b="1" cap="all" dirty="0" err="1" smtClean="0"/>
              <a:t>jiříka</a:t>
            </a:r>
            <a:r>
              <a:rPr lang="cs-CZ" b="1" cap="all" dirty="0" smtClean="0"/>
              <a:t> z </a:t>
            </a:r>
            <a:r>
              <a:rPr lang="cs-CZ" b="1" cap="all" dirty="0" err="1" smtClean="0"/>
              <a:t>poděbrad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chtěl vytvořit </a:t>
            </a:r>
            <a:r>
              <a:rPr lang="cs-CZ" b="1" i="1" dirty="0" smtClean="0"/>
              <a:t>mírový svaz evropských států</a:t>
            </a:r>
            <a:r>
              <a:rPr lang="cs-CZ" dirty="0" smtClean="0"/>
              <a:t>, ve kterém se státy měly zavázat, že nebudou proti sobě válčit  a spory budou řešit mírovou cestou</a:t>
            </a:r>
          </a:p>
          <a:p>
            <a:pPr algn="just"/>
            <a:r>
              <a:rPr lang="cs-CZ" dirty="0" smtClean="0"/>
              <a:t>mělo to zajistit mír v Evropě a ochránit ji před tureckým nebezpečím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chtěl zabránit izolaci Čech v katolické Evropě a vyvrátit pomluvy o barbarství husitů (v čele poselstva byl jeho švagr Lev z </a:t>
            </a:r>
            <a:r>
              <a:rPr lang="cs-CZ" dirty="0" err="1" smtClean="0"/>
              <a:t>Rožmitálu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vše bylo ale </a:t>
            </a:r>
            <a:r>
              <a:rPr lang="cs-CZ" i="1" dirty="0" smtClean="0"/>
              <a:t>neúspěšné</a:t>
            </a:r>
            <a:endParaRPr lang="cs-CZ" dirty="0" smtClean="0"/>
          </a:p>
          <a:p>
            <a:pPr algn="just"/>
            <a:r>
              <a:rPr lang="cs-CZ" dirty="0" smtClean="0"/>
              <a:t>Jiří z Poděbrad před svou smrtí v roce 1471 nabídl českou korunu polskému rodu </a:t>
            </a:r>
            <a:r>
              <a:rPr lang="cs-CZ" i="1" dirty="0" err="1" smtClean="0"/>
              <a:t>Jagellonců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</TotalTime>
  <Words>293</Words>
  <PresentationFormat>Předvádění na obrazovce (4:3)</PresentationFormat>
  <Paragraphs>41</Paragraphs>
  <Slides>10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Jmění</vt:lpstr>
      <vt:lpstr>JIŘÍ  Z  PODĚBRAD</vt:lpstr>
      <vt:lpstr>Jiří z Poděbrad</vt:lpstr>
      <vt:lpstr>Snímek 3</vt:lpstr>
      <vt:lpstr>JIŘÍKOVI NEPŘÁTELÉ</vt:lpstr>
      <vt:lpstr>Papež Pius II.</vt:lpstr>
      <vt:lpstr>Snímek 6</vt:lpstr>
      <vt:lpstr>Matyáš Korvín - reliéf na domě na Štítného ulici v Olomouci</vt:lpstr>
      <vt:lpstr>Zahraniční politika jiříka z poděbrad</vt:lpstr>
      <vt:lpstr>Snímek 9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JIŘÍ  Z  PODĚBRAD</dc:title>
  <cp:lastModifiedBy>uzivatel</cp:lastModifiedBy>
  <cp:revision>21</cp:revision>
  <dcterms:modified xsi:type="dcterms:W3CDTF">2011-04-19T19:05:41Z</dcterms:modified>
</cp:coreProperties>
</file>